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110" d="100"/>
          <a:sy n="110" d="100"/>
        </p:scale>
        <p:origin x="16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59E39A-C191-49CA-9A0C-B1E25A5A06D0}" type="datetimeFigureOut">
              <a:rPr lang="en-IN" smtClean="0"/>
              <a:t>10-02-2023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51272A0B-1C9A-489B-92E4-C23ABCE65AE1}"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59E39A-C191-49CA-9A0C-B1E25A5A06D0}"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59E39A-C191-49CA-9A0C-B1E25A5A06D0}"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59E39A-C191-49CA-9A0C-B1E25A5A06D0}"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59E39A-C191-49CA-9A0C-B1E25A5A06D0}" type="datetimeFigureOut">
              <a:rPr lang="en-IN" smtClean="0"/>
              <a:t>10-02-2023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51272A0B-1C9A-489B-92E4-C23ABCE65AE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59E39A-C191-49CA-9A0C-B1E25A5A06D0}" type="datetimeFigureOut">
              <a:rPr lang="en-IN" smtClean="0"/>
              <a:t>10-02-2023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59E39A-C191-49CA-9A0C-B1E25A5A06D0}" type="datetimeFigureOut">
              <a:rPr lang="en-IN" smtClean="0"/>
              <a:t>10-02-2023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59E39A-C191-49CA-9A0C-B1E25A5A06D0}" type="datetimeFigureOut">
              <a:rPr lang="en-IN" smtClean="0"/>
              <a:t>10-02-2023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9E39A-C191-49CA-9A0C-B1E25A5A06D0}" type="datetimeFigureOut">
              <a:rPr lang="en-IN" smtClean="0"/>
              <a:t>10-02-2023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59E39A-C191-49CA-9A0C-B1E25A5A06D0}" type="datetimeFigureOut">
              <a:rPr lang="en-IN" smtClean="0"/>
              <a:t>10-02-2023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59E39A-C191-49CA-9A0C-B1E25A5A06D0}" type="datetimeFigureOut">
              <a:rPr lang="en-IN" smtClean="0"/>
              <a:t>10-02-2023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59E39A-C191-49CA-9A0C-B1E25A5A06D0}" type="datetimeFigureOut">
              <a:rPr lang="en-IN" smtClean="0"/>
              <a:t>10-02-2023</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1272A0B-1C9A-489B-92E4-C23ABCE65AE1}"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551" y="332656"/>
            <a:ext cx="8229600" cy="2363688"/>
          </a:xfrm>
        </p:spPr>
        <p:txBody>
          <a:bodyPr>
            <a:noAutofit/>
          </a:bodyPr>
          <a:lstStyle/>
          <a:p>
            <a:r>
              <a:rPr lang="en-IN" sz="4800" dirty="0" smtClean="0"/>
              <a:t/>
            </a:r>
            <a:br>
              <a:rPr lang="en-IN" sz="4800" dirty="0" smtClean="0"/>
            </a:br>
            <a:r>
              <a:rPr lang="en-IN" sz="4800" dirty="0" smtClean="0"/>
              <a:t>Process of curriculum development </a:t>
            </a:r>
            <a:endParaRPr lang="en-IN" sz="4800" dirty="0"/>
          </a:p>
        </p:txBody>
      </p:sp>
      <p:sp>
        <p:nvSpPr>
          <p:cNvPr id="3" name="Subtitle 2"/>
          <p:cNvSpPr>
            <a:spLocks noGrp="1"/>
          </p:cNvSpPr>
          <p:nvPr>
            <p:ph type="subTitle" idx="1"/>
          </p:nvPr>
        </p:nvSpPr>
        <p:spPr>
          <a:xfrm>
            <a:off x="467544" y="3331698"/>
            <a:ext cx="7992888" cy="2977622"/>
          </a:xfrm>
        </p:spPr>
        <p:txBody>
          <a:bodyPr>
            <a:normAutofit fontScale="85000" lnSpcReduction="20000"/>
          </a:bodyPr>
          <a:lstStyle/>
          <a:p>
            <a:r>
              <a:rPr lang="hi-IN" sz="4800" b="1" dirty="0" smtClean="0"/>
              <a:t> </a:t>
            </a:r>
            <a:r>
              <a:rPr lang="en-US" sz="4800" b="1" dirty="0" err="1"/>
              <a:t>Semestesr</a:t>
            </a:r>
            <a:r>
              <a:rPr lang="en-US" sz="4800" b="1" dirty="0"/>
              <a:t> </a:t>
            </a:r>
            <a:r>
              <a:rPr lang="en-US" sz="4800" b="1" dirty="0" smtClean="0"/>
              <a:t>IV</a:t>
            </a:r>
          </a:p>
          <a:p>
            <a:r>
              <a:rPr lang="en-IN" sz="4800" b="1" dirty="0" smtClean="0"/>
              <a:t>(</a:t>
            </a:r>
            <a:r>
              <a:rPr lang="hi-IN" sz="4800" b="1" dirty="0" smtClean="0"/>
              <a:t> </a:t>
            </a:r>
            <a:r>
              <a:rPr lang="en-IN" sz="4800" b="1" dirty="0" smtClean="0"/>
              <a:t>BED403)  </a:t>
            </a:r>
            <a:endParaRPr lang="en-IN" sz="4800" b="1" dirty="0" smtClean="0"/>
          </a:p>
          <a:p>
            <a:r>
              <a:rPr lang="en-IN" sz="4800" b="1" dirty="0" smtClean="0"/>
              <a:t> Paper </a:t>
            </a:r>
            <a:r>
              <a:rPr lang="en-IN" sz="4800" b="1" dirty="0" smtClean="0"/>
              <a:t>III</a:t>
            </a:r>
            <a:endParaRPr lang="en-IN" sz="4800" b="1" dirty="0" smtClean="0"/>
          </a:p>
          <a:p>
            <a:r>
              <a:rPr lang="en-IN" sz="4800" b="1" dirty="0" smtClean="0"/>
              <a:t>By- </a:t>
            </a:r>
            <a:r>
              <a:rPr lang="en-IN" sz="4800" b="1" dirty="0" err="1" smtClean="0"/>
              <a:t>Mr.</a:t>
            </a:r>
            <a:r>
              <a:rPr lang="en-IN" sz="4800" b="1" dirty="0" smtClean="0"/>
              <a:t> Shiv </a:t>
            </a:r>
            <a:r>
              <a:rPr lang="en-IN" sz="4800" b="1" dirty="0" err="1" smtClean="0"/>
              <a:t>Charan</a:t>
            </a:r>
            <a:r>
              <a:rPr lang="en-IN" sz="4800" b="1" dirty="0" smtClean="0"/>
              <a:t> </a:t>
            </a:r>
            <a:r>
              <a:rPr lang="en-IN" sz="4800" b="1" dirty="0" err="1" smtClean="0"/>
              <a:t>patel</a:t>
            </a:r>
            <a:endParaRPr lang="en-IN" sz="4800" b="1" dirty="0" smtClean="0"/>
          </a:p>
          <a:p>
            <a:r>
              <a:rPr lang="en-IN" sz="3300" b="1" dirty="0" smtClean="0"/>
              <a:t>Department of Education</a:t>
            </a:r>
            <a:endParaRPr lang="en-IN" sz="3300" b="1" dirty="0"/>
          </a:p>
        </p:txBody>
      </p:sp>
    </p:spTree>
    <p:extLst>
      <p:ext uri="{BB962C8B-B14F-4D97-AF65-F5344CB8AC3E}">
        <p14:creationId xmlns:p14="http://schemas.microsoft.com/office/powerpoint/2010/main" val="288486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a:bodyPr>
          <a:lstStyle/>
          <a:p>
            <a:r>
              <a:rPr lang="hi-IN" dirty="0" smtClean="0"/>
              <a:t>पाठ्यचर्या की प्रकृति </a:t>
            </a:r>
            <a:br>
              <a:rPr lang="hi-IN" dirty="0" smtClean="0"/>
            </a:br>
            <a:r>
              <a:rPr lang="hi-IN" dirty="0" smtClean="0"/>
              <a:t>( </a:t>
            </a:r>
            <a:r>
              <a:rPr lang="en-IN" dirty="0" smtClean="0"/>
              <a:t>Nature of curriculum)</a:t>
            </a:r>
            <a:endParaRPr lang="en-IN" dirty="0"/>
          </a:p>
        </p:txBody>
      </p:sp>
      <p:sp>
        <p:nvSpPr>
          <p:cNvPr id="3" name="Content Placeholder 2"/>
          <p:cNvSpPr>
            <a:spLocks noGrp="1"/>
          </p:cNvSpPr>
          <p:nvPr>
            <p:ph idx="1"/>
          </p:nvPr>
        </p:nvSpPr>
        <p:spPr>
          <a:xfrm>
            <a:off x="457200" y="1988840"/>
            <a:ext cx="8229600" cy="5400600"/>
          </a:xfrm>
        </p:spPr>
        <p:txBody>
          <a:bodyPr/>
          <a:lstStyle/>
          <a:p>
            <a:pPr marL="137160" indent="0">
              <a:buNone/>
            </a:pPr>
            <a:r>
              <a:rPr lang="hi-IN" dirty="0" smtClean="0"/>
              <a:t>उपरोक्त सभी विद्वानों द्वारा दी गई परिभाषाओ के आधार पर पाठ्यचर्या की प्रकृति को निम्न प्रकार से समझा जा सकता है –</a:t>
            </a:r>
          </a:p>
          <a:p>
            <a:pPr marL="651510" indent="-514350">
              <a:buAutoNum type="arabicPeriod"/>
            </a:pPr>
            <a:r>
              <a:rPr lang="hi-IN" dirty="0" smtClean="0"/>
              <a:t>पाठ्यचर्या की प्रकृति मे शिक्षार्थी की ज्ञान बढ़ोत्तरी हेतु नियोजित सभी परिस्थितियों तथा उन्हे उचित क्रमबद्ध करने वाले सैद्धांतिक आधार सम्मिलित होते है|</a:t>
            </a:r>
          </a:p>
          <a:p>
            <a:pPr marL="651510" indent="-514350">
              <a:buAutoNum type="arabicPeriod"/>
            </a:pPr>
            <a:r>
              <a:rPr lang="hi-IN" dirty="0" smtClean="0"/>
              <a:t>पाठ्यचर्या मे शिक्षार्थी के वे सभी अनुभव , जिन्हे वह कक्षा , प्रयोगशाला , खेल का मैदान, पुस्तकालय ,पाठ्येतर क्रियाओ द्वारा प्राप्त करता है समाहित होते है|</a:t>
            </a:r>
          </a:p>
          <a:p>
            <a:pPr marL="651510" indent="-514350">
              <a:buAutoNum type="arabicPeriod"/>
            </a:pPr>
            <a:endParaRPr lang="hi-IN" dirty="0" smtClean="0"/>
          </a:p>
          <a:p>
            <a:pPr marL="651510" indent="-514350">
              <a:buAutoNum type="arabicPeriod"/>
            </a:pPr>
            <a:endParaRPr lang="en-IN" dirty="0"/>
          </a:p>
        </p:txBody>
      </p:sp>
    </p:spTree>
    <p:extLst>
      <p:ext uri="{BB962C8B-B14F-4D97-AF65-F5344CB8AC3E}">
        <p14:creationId xmlns:p14="http://schemas.microsoft.com/office/powerpoint/2010/main" val="219111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hi-IN" dirty="0" smtClean="0"/>
              <a:t>पाठ्यचर्या की प्रकृति मे सैद्धांतिक विषयों के साथ साथ अनुभवों की संपूर्णता भी समाहित होती है जिनको शिक्षार्थी विभिन्न औपचारिक साधनों से प्राप्त करता है|</a:t>
            </a:r>
          </a:p>
          <a:p>
            <a:r>
              <a:rPr lang="hi-IN" dirty="0" smtClean="0"/>
              <a:t>पाठ्यचर्या की प्रकृति मे वे सभी अनुभव समाहित होते है, जो विद्यालय मे शिक्षा के लक्ष्यों की प्राप्ति के लिए प्रयुक्त किए जाते है|</a:t>
            </a:r>
            <a:endParaRPr lang="en-IN" dirty="0"/>
          </a:p>
        </p:txBody>
      </p:sp>
    </p:spTree>
    <p:extLst>
      <p:ext uri="{BB962C8B-B14F-4D97-AF65-F5344CB8AC3E}">
        <p14:creationId xmlns:p14="http://schemas.microsoft.com/office/powerpoint/2010/main" val="274208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पाठ्यचर्या का क्षेत्र (</a:t>
            </a:r>
            <a:r>
              <a:rPr lang="en-IN" dirty="0" smtClean="0"/>
              <a:t>Scope of curriculum)</a:t>
            </a:r>
            <a:endParaRPr lang="en-IN" dirty="0"/>
          </a:p>
        </p:txBody>
      </p:sp>
      <p:sp>
        <p:nvSpPr>
          <p:cNvPr id="3" name="Content Placeholder 2"/>
          <p:cNvSpPr>
            <a:spLocks noGrp="1"/>
          </p:cNvSpPr>
          <p:nvPr>
            <p:ph idx="1"/>
          </p:nvPr>
        </p:nvSpPr>
        <p:spPr/>
        <p:txBody>
          <a:bodyPr>
            <a:normAutofit lnSpcReduction="10000"/>
          </a:bodyPr>
          <a:lstStyle/>
          <a:p>
            <a:r>
              <a:rPr lang="hi-IN" dirty="0" smtClean="0"/>
              <a:t>लक्ष्यों एवम् उद्देश्यों का निर्धारण </a:t>
            </a:r>
          </a:p>
          <a:p>
            <a:r>
              <a:rPr lang="hi-IN" dirty="0" smtClean="0"/>
              <a:t>बालकों के संज्ञानात्मक विकास का पोषण </a:t>
            </a:r>
          </a:p>
          <a:p>
            <a:r>
              <a:rPr lang="hi-IN" dirty="0" smtClean="0"/>
              <a:t>बालकों के मनोवैज्ञानिक एवम् सामाजिक स्वास्थ्य संवर्धन </a:t>
            </a:r>
          </a:p>
          <a:p>
            <a:r>
              <a:rPr lang="hi-IN" dirty="0" smtClean="0"/>
              <a:t>शैक्षणिक स्त्रोतों का उपयोग </a:t>
            </a:r>
          </a:p>
          <a:p>
            <a:r>
              <a:rPr lang="hi-IN" dirty="0" smtClean="0"/>
              <a:t>अधिगम हेतु व्यवस्था </a:t>
            </a:r>
          </a:p>
          <a:p>
            <a:r>
              <a:rPr lang="hi-IN" dirty="0" smtClean="0"/>
              <a:t>नवीन प्रवत्तियों का साहचर्य </a:t>
            </a:r>
          </a:p>
          <a:p>
            <a:r>
              <a:rPr lang="hi-IN" dirty="0" smtClean="0"/>
              <a:t>समस्त कार्यक्रमों एवम् बालकों के कार्यों का मूल्यांकन </a:t>
            </a:r>
          </a:p>
          <a:p>
            <a:r>
              <a:rPr lang="hi-IN" smtClean="0"/>
              <a:t>छात्रों का व्यक्तिगत बोध एवम् उनके अनुरूप शिक्षण </a:t>
            </a:r>
            <a:endParaRPr lang="en-IN"/>
          </a:p>
        </p:txBody>
      </p:sp>
    </p:spTree>
    <p:extLst>
      <p:ext uri="{BB962C8B-B14F-4D97-AF65-F5344CB8AC3E}">
        <p14:creationId xmlns:p14="http://schemas.microsoft.com/office/powerpoint/2010/main" val="138913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 1</a:t>
            </a:r>
            <a:endParaRPr lang="en-IN" dirty="0"/>
          </a:p>
        </p:txBody>
      </p:sp>
      <p:sp>
        <p:nvSpPr>
          <p:cNvPr id="3" name="Subtitle 2"/>
          <p:cNvSpPr>
            <a:spLocks noGrp="1"/>
          </p:cNvSpPr>
          <p:nvPr>
            <p:ph type="subTitle" idx="1"/>
          </p:nvPr>
        </p:nvSpPr>
        <p:spPr/>
        <p:txBody>
          <a:bodyPr>
            <a:normAutofit/>
          </a:bodyPr>
          <a:lstStyle/>
          <a:p>
            <a:r>
              <a:rPr lang="en-IN" sz="4800" dirty="0" smtClean="0"/>
              <a:t>Basics of curriculum</a:t>
            </a:r>
            <a:endParaRPr lang="en-IN" sz="4800" dirty="0"/>
          </a:p>
        </p:txBody>
      </p:sp>
    </p:spTree>
    <p:extLst>
      <p:ext uri="{BB962C8B-B14F-4D97-AF65-F5344CB8AC3E}">
        <p14:creationId xmlns:p14="http://schemas.microsoft.com/office/powerpoint/2010/main" val="89998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Concept of curriculum</a:t>
            </a:r>
            <a:endParaRPr lang="en-IN" dirty="0"/>
          </a:p>
        </p:txBody>
      </p:sp>
      <p:sp>
        <p:nvSpPr>
          <p:cNvPr id="3" name="Content Placeholder 2"/>
          <p:cNvSpPr>
            <a:spLocks noGrp="1"/>
          </p:cNvSpPr>
          <p:nvPr>
            <p:ph idx="1"/>
          </p:nvPr>
        </p:nvSpPr>
        <p:spPr/>
        <p:txBody>
          <a:bodyPr/>
          <a:lstStyle/>
          <a:p>
            <a:pPr marL="137160" indent="0">
              <a:buNone/>
            </a:pPr>
            <a:r>
              <a:rPr lang="hi-IN" dirty="0" smtClean="0"/>
              <a:t>शिक्षा एक जीवनपर्यंत चलने वाली प्रक्रिया है जिससे बालक का सर्वांगीण विकास होता है तथा उसके ज्ञान का परिमार्जन किया जाता है| शिक्षा के अंतर्गत शिक्षण प्रशिक्षण की क्रियाओ का प्रयोग करके बालक के वर्तमान व्यवहार मे उचित परिवर्तन किया जाता है | शिक्षा दो प्रकार की मानी गई है –</a:t>
            </a:r>
          </a:p>
          <a:p>
            <a:pPr marL="651510" indent="-514350">
              <a:buAutoNum type="arabicPeriod"/>
            </a:pPr>
            <a:r>
              <a:rPr lang="hi-IN" dirty="0" smtClean="0"/>
              <a:t>औपचारिक  शिक्षा </a:t>
            </a:r>
          </a:p>
          <a:p>
            <a:pPr marL="651510" indent="-514350">
              <a:buAutoNum type="arabicPeriod"/>
            </a:pPr>
            <a:r>
              <a:rPr lang="hi-IN" dirty="0" smtClean="0"/>
              <a:t>अनौपचारिक शिक्षा </a:t>
            </a:r>
            <a:endParaRPr lang="en-IN" dirty="0"/>
          </a:p>
        </p:txBody>
      </p:sp>
    </p:spTree>
    <p:extLst>
      <p:ext uri="{BB962C8B-B14F-4D97-AF65-F5344CB8AC3E}">
        <p14:creationId xmlns:p14="http://schemas.microsoft.com/office/powerpoint/2010/main" val="217436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6000" dirty="0" smtClean="0">
                <a:solidFill>
                  <a:schemeClr val="accent1"/>
                </a:solidFill>
              </a:rPr>
              <a:t>औपचारिक शिक्षा </a:t>
            </a:r>
            <a:endParaRPr lang="en-IN" sz="6000"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pPr marL="137160" indent="0">
              <a:buNone/>
            </a:pPr>
            <a:r>
              <a:rPr lang="hi-IN" dirty="0" smtClean="0"/>
              <a:t>इसके अंतर्गत किसी योजना,किसी विशेष लक्ष्य को प्राप्त करने हेतु विद्यालयों मे पूर्वनियोजित तरीके से शिक्षा प्राप्त की जाती है |</a:t>
            </a:r>
          </a:p>
          <a:p>
            <a:pPr marL="137160" indent="0">
              <a:buNone/>
            </a:pPr>
            <a:r>
              <a:rPr lang="hi-IN" sz="5400" dirty="0" smtClean="0">
                <a:solidFill>
                  <a:schemeClr val="accent1"/>
                </a:solidFill>
              </a:rPr>
              <a:t>    अनौपचारिक शिक्षा</a:t>
            </a:r>
          </a:p>
          <a:p>
            <a:pPr marL="137160" indent="0">
              <a:buNone/>
            </a:pPr>
            <a:r>
              <a:rPr lang="hi-IN" sz="3200" dirty="0" smtClean="0"/>
              <a:t>अनौपचारिक शिक्षा के अंतर्गत विद्यालय से बाहर सीखना और जीवन पर्यंत सीखते रहना है| इसमे शिक्षा का संकुचित स्वरूप, शिक्षा का व्यापक स्वरूप, शिक्षा का विश्लेषणात्मक स्वरूप आता है जिसमे मनुष्य सदैव अंत:क्रियाएं करता है और अपने विशेष लक्ष्यों जैसे – नैतिक,धार्मिक,आध्यात्मिक ,पारिवारिक तथा सामाजिक आदि को प्राप्त करता है|  </a:t>
            </a:r>
            <a:endParaRPr lang="en-IN" sz="3200" dirty="0"/>
          </a:p>
        </p:txBody>
      </p:sp>
    </p:spTree>
    <p:extLst>
      <p:ext uri="{BB962C8B-B14F-4D97-AF65-F5344CB8AC3E}">
        <p14:creationId xmlns:p14="http://schemas.microsoft.com/office/powerpoint/2010/main" val="420206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228184"/>
            <a:ext cx="8229600" cy="13969552"/>
          </a:xfrm>
        </p:spPr>
        <p:txBody>
          <a:bodyPr>
            <a:normAutofit/>
          </a:bodyPr>
          <a:lstStyle/>
          <a:p>
            <a:r>
              <a:rPr lang="hi-IN" sz="2000" dirty="0" smtClean="0"/>
              <a:t/>
            </a:r>
            <a:br>
              <a:rPr lang="hi-IN" sz="2000" dirty="0" smtClean="0"/>
            </a:br>
            <a:r>
              <a:rPr lang="hi-IN" sz="3600" dirty="0" smtClean="0"/>
              <a:t>विद्यालय मे विद्यार्थी को जो भी शिक्षा प्रदान की जाती है उसका एक निश्चित उद्देश्य होता है| शिक्षा प्रक्रिया मे तीन प्रमुख प्रक्रियाएं है,जिन्हे जॉन डीवी ने त्रिआयामी प्रक्रिया कहा है| ये निम्नलिखित है –</a:t>
            </a:r>
            <a:br>
              <a:rPr lang="hi-IN" sz="3600" dirty="0" smtClean="0"/>
            </a:br>
            <a:r>
              <a:rPr lang="hi-IN" sz="3600" dirty="0" smtClean="0"/>
              <a:t>1.उद्देश्य निर्धारण (</a:t>
            </a:r>
            <a:r>
              <a:rPr lang="en-IN" sz="3600" dirty="0" err="1" smtClean="0"/>
              <a:t>dETErmination</a:t>
            </a:r>
            <a:r>
              <a:rPr lang="en-IN" sz="3600" dirty="0" smtClean="0"/>
              <a:t> of aims) </a:t>
            </a:r>
            <a:br>
              <a:rPr lang="en-IN" sz="3600" dirty="0" smtClean="0"/>
            </a:br>
            <a:r>
              <a:rPr lang="en-IN" sz="3600" dirty="0" smtClean="0"/>
              <a:t>2.</a:t>
            </a:r>
            <a:r>
              <a:rPr lang="hi-IN" sz="3600" dirty="0" smtClean="0"/>
              <a:t>शिक्षण पद्धतियाँ (</a:t>
            </a:r>
            <a:r>
              <a:rPr lang="en-IN" sz="3600" dirty="0" smtClean="0"/>
              <a:t>teaching methods or techniques)</a:t>
            </a:r>
            <a:r>
              <a:rPr lang="hi-IN" sz="3600" dirty="0" smtClean="0"/>
              <a:t> </a:t>
            </a:r>
            <a:br>
              <a:rPr lang="hi-IN" sz="3600" dirty="0" smtClean="0"/>
            </a:br>
            <a:r>
              <a:rPr lang="en-IN" sz="3600" dirty="0" smtClean="0"/>
              <a:t>3.</a:t>
            </a:r>
            <a:r>
              <a:rPr lang="hi-IN" sz="3600" dirty="0" smtClean="0"/>
              <a:t>पाठ्यचर्या (</a:t>
            </a:r>
            <a:r>
              <a:rPr lang="en-IN" sz="3600" dirty="0" smtClean="0"/>
              <a:t>curriculum) </a:t>
            </a:r>
            <a:endParaRPr lang="en-IN" sz="3600" dirty="0"/>
          </a:p>
        </p:txBody>
      </p:sp>
    </p:spTree>
    <p:extLst>
      <p:ext uri="{BB962C8B-B14F-4D97-AF65-F5344CB8AC3E}">
        <p14:creationId xmlns:p14="http://schemas.microsoft.com/office/powerpoint/2010/main" val="328411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प्रो. हार्न ने शिक्षा प्रक्रिया के चार तत्वों को आवश्यक बताया है –</a:t>
            </a:r>
            <a:br>
              <a:rPr lang="hi-IN" dirty="0" smtClean="0"/>
            </a:br>
            <a:endParaRPr lang="en-IN" dirty="0"/>
          </a:p>
        </p:txBody>
      </p:sp>
      <p:sp>
        <p:nvSpPr>
          <p:cNvPr id="3" name="Content Placeholder 2"/>
          <p:cNvSpPr>
            <a:spLocks noGrp="1"/>
          </p:cNvSpPr>
          <p:nvPr>
            <p:ph idx="1"/>
          </p:nvPr>
        </p:nvSpPr>
        <p:spPr/>
        <p:txBody>
          <a:bodyPr>
            <a:normAutofit/>
          </a:bodyPr>
          <a:lstStyle/>
          <a:p>
            <a:r>
              <a:rPr lang="hi-IN" sz="3200" dirty="0" smtClean="0"/>
              <a:t>शिक्षार्थी ( </a:t>
            </a:r>
            <a:r>
              <a:rPr lang="en-IN" sz="3200" dirty="0" smtClean="0"/>
              <a:t>Student)</a:t>
            </a:r>
            <a:r>
              <a:rPr lang="hi-IN" sz="3200" dirty="0" smtClean="0"/>
              <a:t> </a:t>
            </a:r>
          </a:p>
          <a:p>
            <a:r>
              <a:rPr lang="hi-IN" sz="3200" dirty="0" smtClean="0"/>
              <a:t>पाठ्यचर्या </a:t>
            </a:r>
            <a:r>
              <a:rPr lang="en-IN" sz="3200" dirty="0" smtClean="0"/>
              <a:t>(Curriculum)</a:t>
            </a:r>
            <a:endParaRPr lang="hi-IN" sz="3200" dirty="0" smtClean="0"/>
          </a:p>
          <a:p>
            <a:r>
              <a:rPr lang="hi-IN" sz="3200" dirty="0" smtClean="0"/>
              <a:t>शैक्षिक वातावरण </a:t>
            </a:r>
            <a:r>
              <a:rPr lang="en-IN" sz="3200" dirty="0" smtClean="0"/>
              <a:t>(Educational environment)</a:t>
            </a:r>
            <a:endParaRPr lang="hi-IN" sz="3200" dirty="0" smtClean="0"/>
          </a:p>
          <a:p>
            <a:r>
              <a:rPr lang="hi-IN" sz="3200" dirty="0" smtClean="0"/>
              <a:t>शिक्षक </a:t>
            </a:r>
            <a:r>
              <a:rPr lang="en-IN" sz="3200" dirty="0" smtClean="0"/>
              <a:t>(Teacher)   </a:t>
            </a:r>
          </a:p>
          <a:p>
            <a:pPr marL="137160" indent="0">
              <a:buNone/>
            </a:pPr>
            <a:r>
              <a:rPr lang="en-IN" sz="3200" dirty="0" smtClean="0"/>
              <a:t>                             </a:t>
            </a:r>
            <a:r>
              <a:rPr lang="hi-IN" sz="3200" dirty="0" smtClean="0"/>
              <a:t>शिक्षा की समस्त प्रक्रिया पाठ्यचर्या पर निर्भर करती है|पाठ्यचर्या के द्वारा ही शिक्षा के उद्देश्य प्राप्त किए जा सकते है|</a:t>
            </a:r>
            <a:r>
              <a:rPr lang="en-IN" sz="3200" dirty="0" smtClean="0"/>
              <a:t>                                    </a:t>
            </a:r>
            <a:r>
              <a:rPr lang="en-IN" dirty="0" smtClean="0"/>
              <a:t>                                                                                     </a:t>
            </a:r>
            <a:endParaRPr lang="en-IN" dirty="0"/>
          </a:p>
        </p:txBody>
      </p:sp>
    </p:spTree>
    <p:extLst>
      <p:ext uri="{BB962C8B-B14F-4D97-AF65-F5344CB8AC3E}">
        <p14:creationId xmlns:p14="http://schemas.microsoft.com/office/powerpoint/2010/main" val="137013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hi-IN" dirty="0" smtClean="0"/>
              <a:t>पाठ्यचर्या का अर्थ एवम् परिभाषाएं</a:t>
            </a:r>
            <a:r>
              <a:rPr lang="en-IN" dirty="0" smtClean="0"/>
              <a:t/>
            </a:r>
            <a:br>
              <a:rPr lang="en-IN" dirty="0" smtClean="0"/>
            </a:br>
            <a:r>
              <a:rPr lang="en-IN" dirty="0" smtClean="0"/>
              <a:t>(Meaning and definitions of curriculum)</a:t>
            </a:r>
            <a:br>
              <a:rPr lang="en-IN" dirty="0" smtClean="0"/>
            </a:br>
            <a:r>
              <a:rPr lang="hi-IN" dirty="0" smtClean="0"/>
              <a:t> </a:t>
            </a:r>
            <a:endParaRPr lang="en-IN" dirty="0"/>
          </a:p>
        </p:txBody>
      </p:sp>
      <p:sp>
        <p:nvSpPr>
          <p:cNvPr id="3" name="Content Placeholder 2"/>
          <p:cNvSpPr>
            <a:spLocks noGrp="1"/>
          </p:cNvSpPr>
          <p:nvPr>
            <p:ph idx="1"/>
          </p:nvPr>
        </p:nvSpPr>
        <p:spPr>
          <a:xfrm>
            <a:off x="457200" y="1988840"/>
            <a:ext cx="8229600" cy="4320520"/>
          </a:xfrm>
        </p:spPr>
        <p:txBody>
          <a:bodyPr>
            <a:normAutofit fontScale="92500"/>
          </a:bodyPr>
          <a:lstStyle/>
          <a:p>
            <a:pPr marL="137160" indent="0">
              <a:buNone/>
            </a:pPr>
            <a:r>
              <a:rPr lang="hi-IN" dirty="0" smtClean="0"/>
              <a:t>पाठ्यचर्या अंग्रेजी भाषा के curriculum का हिन्दी रूपांतरण है| curriculum  शब्द की उत्पत्ति लैटिन भाषा के currere शब्द से मानी जाती है, जिसका आशय है – </a:t>
            </a:r>
            <a:r>
              <a:rPr lang="en-IN" dirty="0" smtClean="0"/>
              <a:t>A Race course </a:t>
            </a:r>
            <a:r>
              <a:rPr lang="hi-IN" dirty="0" smtClean="0"/>
              <a:t>अर्थात दौड़ का मैदान|</a:t>
            </a:r>
          </a:p>
          <a:p>
            <a:pPr marL="137160" indent="0">
              <a:buNone/>
            </a:pPr>
            <a:r>
              <a:rPr lang="hi-IN" dirty="0" smtClean="0"/>
              <a:t>शिक्षा मे इसका आशय विद्यार्थी के दौड़ के मैदान से है अर्थात दौड़ को छात्रों की क्रियाएं व संक्रियाएं तथा मैदान को पाठयक्रम या शिक्षण सामग्री के रूप मे दर्शाया गया है| शाब्दिक अर्थ मे पाठ्यचर्या वह मार्ग है जिसके अनुसार चलकर विद्यार्थी शिक्षा के लक्ष्य को प्राप्त करने मे सफल होता है| शिक्षा, लक्ष्य प्राप्ति का साधन है|</a:t>
            </a:r>
          </a:p>
        </p:txBody>
      </p:sp>
    </p:spTree>
    <p:extLst>
      <p:ext uri="{BB962C8B-B14F-4D97-AF65-F5344CB8AC3E}">
        <p14:creationId xmlns:p14="http://schemas.microsoft.com/office/powerpoint/2010/main" val="72874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5400" dirty="0" smtClean="0"/>
              <a:t>पाठ्यचर्या </a:t>
            </a:r>
            <a:endParaRPr lang="en-IN" sz="5400" dirty="0"/>
          </a:p>
        </p:txBody>
      </p:sp>
      <p:sp>
        <p:nvSpPr>
          <p:cNvPr id="3" name="Content Placeholder 2"/>
          <p:cNvSpPr>
            <a:spLocks noGrp="1"/>
          </p:cNvSpPr>
          <p:nvPr>
            <p:ph idx="1"/>
          </p:nvPr>
        </p:nvSpPr>
        <p:spPr/>
        <p:txBody>
          <a:bodyPr>
            <a:normAutofit fontScale="92500" lnSpcReduction="20000"/>
          </a:bodyPr>
          <a:lstStyle/>
          <a:p>
            <a:r>
              <a:rPr lang="hi-IN" sz="4000" b="1" dirty="0" smtClean="0"/>
              <a:t>पाठ्यचर्या का संकुचित अर्थ </a:t>
            </a:r>
            <a:r>
              <a:rPr lang="hi-IN" sz="3600" dirty="0" smtClean="0"/>
              <a:t>– </a:t>
            </a:r>
            <a:r>
              <a:rPr lang="hi-IN" dirty="0" smtClean="0"/>
              <a:t>इसमे केवल  कुछ विषयों के तथ्यों की सीमाये निश्चित होती है अर्थात संकुचित अर्थ मे पाठ्यचर्या का तात्पर्य अध्ययन के उस कोर्स से है, जिसमे बालकों को पुस्तकीय ज्ञान प्रदान करने मात्र की व्याख्या होती है |</a:t>
            </a:r>
          </a:p>
          <a:p>
            <a:r>
              <a:rPr lang="hi-IN" sz="4000" b="1" dirty="0" smtClean="0"/>
              <a:t>पाठ्यचर्या का व्यापक अर्थ </a:t>
            </a:r>
            <a:r>
              <a:rPr lang="hi-IN" sz="3600" dirty="0" smtClean="0"/>
              <a:t>– </a:t>
            </a:r>
            <a:r>
              <a:rPr lang="hi-IN" dirty="0" smtClean="0"/>
              <a:t>व्यापक</a:t>
            </a:r>
            <a:r>
              <a:rPr lang="hi-IN" sz="3600" dirty="0" smtClean="0"/>
              <a:t> </a:t>
            </a:r>
            <a:r>
              <a:rPr lang="hi-IN" dirty="0" smtClean="0"/>
              <a:t>अर्थ मे पाठ्यचर्या मे वे समस्त शैक्षिक अनुभव सम्मिलित होते है जो शिक्षा के उद्देश्यों की प्राप्ति के लिए आवश्यक होते है| जिनसे बालक एवम् समाज का सर्वांगीण विकास होता है अर्थात ‘बालक को भावी जीवन के लिए तैयार कर सके ऐसी पाठ्यचर्या होनी चाहिए जो केवल ज्ञान देने तक सीमित न हो|’  </a:t>
            </a:r>
            <a:endParaRPr lang="en-IN" dirty="0"/>
          </a:p>
        </p:txBody>
      </p:sp>
    </p:spTree>
    <p:extLst>
      <p:ext uri="{BB962C8B-B14F-4D97-AF65-F5344CB8AC3E}">
        <p14:creationId xmlns:p14="http://schemas.microsoft.com/office/powerpoint/2010/main" val="366772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Definitions of curriculum</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Curriculum is a tool in the hands of the artist(teacher)to mould his material (student)in his studio (school).                      - </a:t>
            </a:r>
            <a:r>
              <a:rPr lang="en-IN" dirty="0" err="1" smtClean="0"/>
              <a:t>Cunnigham</a:t>
            </a:r>
            <a:endParaRPr lang="en-IN" dirty="0" smtClean="0"/>
          </a:p>
          <a:p>
            <a:r>
              <a:rPr lang="en-IN" dirty="0" smtClean="0"/>
              <a:t>It is the total effort of the school to bring about desired outcome in and out of school situation.</a:t>
            </a:r>
          </a:p>
          <a:p>
            <a:pPr marL="137160" indent="0">
              <a:buNone/>
            </a:pPr>
            <a:r>
              <a:rPr lang="en-IN" dirty="0" smtClean="0"/>
              <a:t>                                               - Alexander &amp; Saylor</a:t>
            </a:r>
          </a:p>
          <a:p>
            <a:r>
              <a:rPr lang="en-IN" dirty="0" smtClean="0"/>
              <a:t>Curriculum is defined as totally of experiences the pupil receives through manifold activities that go in the school, in the classroom, </a:t>
            </a:r>
            <a:r>
              <a:rPr lang="en-IN" dirty="0" err="1" smtClean="0"/>
              <a:t>library,labouratory,workshops,playground</a:t>
            </a:r>
            <a:r>
              <a:rPr lang="en-IN" dirty="0" smtClean="0"/>
              <a:t> and in the numerous informal contacts between the teacher and the pupil. – Secondary education commission</a:t>
            </a:r>
          </a:p>
          <a:p>
            <a:pPr marL="137160" indent="0">
              <a:buNone/>
            </a:pPr>
            <a:endParaRPr lang="en-IN" dirty="0"/>
          </a:p>
        </p:txBody>
      </p:sp>
    </p:spTree>
    <p:extLst>
      <p:ext uri="{BB962C8B-B14F-4D97-AF65-F5344CB8AC3E}">
        <p14:creationId xmlns:p14="http://schemas.microsoft.com/office/powerpoint/2010/main" val="1953550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167</TotalTime>
  <Words>703</Words>
  <Application>Microsoft Office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Book Antiqua</vt:lpstr>
      <vt:lpstr>Lucida Sans</vt:lpstr>
      <vt:lpstr>Mangal</vt:lpstr>
      <vt:lpstr>Wingdings</vt:lpstr>
      <vt:lpstr>Wingdings 2</vt:lpstr>
      <vt:lpstr>Wingdings 3</vt:lpstr>
      <vt:lpstr>Apex</vt:lpstr>
      <vt:lpstr> Process of curriculum development </vt:lpstr>
      <vt:lpstr>Unit – 1</vt:lpstr>
      <vt:lpstr>Concept of curriculum</vt:lpstr>
      <vt:lpstr>औपचारिक शिक्षा </vt:lpstr>
      <vt:lpstr> विद्यालय मे विद्यार्थी को जो भी शिक्षा प्रदान की जाती है उसका एक निश्चित उद्देश्य होता है| शिक्षा प्रक्रिया मे तीन प्रमुख प्रक्रियाएं है,जिन्हे जॉन डीवी ने त्रिआयामी प्रक्रिया कहा है| ये निम्नलिखित है – 1.उद्देश्य निर्धारण (dETErmination of aims)  2.शिक्षण पद्धतियाँ (teaching methods or techniques)  3.पाठ्यचर्या (curriculum) </vt:lpstr>
      <vt:lpstr>प्रो. हार्न ने शिक्षा प्रक्रिया के चार तत्वों को आवश्यक बताया है – </vt:lpstr>
      <vt:lpstr>पाठ्यचर्या का अर्थ एवम् परिभाषाएं (Meaning and definitions of curriculum)  </vt:lpstr>
      <vt:lpstr>पाठ्यचर्या </vt:lpstr>
      <vt:lpstr>Definitions of curriculum</vt:lpstr>
      <vt:lpstr>पाठ्यचर्या की प्रकृति  ( Nature of curriculum)</vt:lpstr>
      <vt:lpstr>PowerPoint Presentation</vt:lpstr>
      <vt:lpstr>पाठ्यचर्या का क्षेत्र (Scope of curriculum)</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 ii CURRICULUM DEVELOPMENT AND ASSESSMENT</dc:title>
  <dc:creator>hp</dc:creator>
  <cp:lastModifiedBy>Admin</cp:lastModifiedBy>
  <cp:revision>21</cp:revision>
  <dcterms:created xsi:type="dcterms:W3CDTF">2020-07-21T09:08:40Z</dcterms:created>
  <dcterms:modified xsi:type="dcterms:W3CDTF">2023-02-10T04:32:48Z</dcterms:modified>
</cp:coreProperties>
</file>