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F8FD8-FA34-4FAB-AF5F-D1BB509EB01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D64424-A233-4E03-9B0E-8E938EC29FD3}">
      <dgm:prSet phldrT="[Text]"/>
      <dgm:spPr/>
      <dgm:t>
        <a:bodyPr/>
        <a:lstStyle/>
        <a:p>
          <a:r>
            <a:rPr lang="en-US" dirty="0" smtClean="0"/>
            <a:t>Information</a:t>
          </a:r>
        </a:p>
        <a:p>
          <a:r>
            <a:rPr lang="en-US" dirty="0" smtClean="0"/>
            <a:t>Function</a:t>
          </a:r>
          <a:endParaRPr lang="en-US" dirty="0"/>
        </a:p>
      </dgm:t>
    </dgm:pt>
    <dgm:pt modelId="{57EE8A0B-A7A6-415A-AC3B-A76962969A92}" type="parTrans" cxnId="{AD7E84F2-B62D-460E-9803-A4B8CE61F2AB}">
      <dgm:prSet/>
      <dgm:spPr/>
      <dgm:t>
        <a:bodyPr/>
        <a:lstStyle/>
        <a:p>
          <a:endParaRPr lang="en-US"/>
        </a:p>
      </dgm:t>
    </dgm:pt>
    <dgm:pt modelId="{5634944F-5AFB-4F0F-BA70-8E56656389F5}" type="sibTrans" cxnId="{AD7E84F2-B62D-460E-9803-A4B8CE61F2AB}">
      <dgm:prSet/>
      <dgm:spPr/>
      <dgm:t>
        <a:bodyPr/>
        <a:lstStyle/>
        <a:p>
          <a:endParaRPr lang="en-US"/>
        </a:p>
      </dgm:t>
    </dgm:pt>
    <dgm:pt modelId="{CF749B77-29CF-4F23-8C52-11A56E0634D0}">
      <dgm:prSet phldrT="[Text]"/>
      <dgm:spPr/>
      <dgm:t>
        <a:bodyPr/>
        <a:lstStyle/>
        <a:p>
          <a:r>
            <a:rPr lang="en-US" dirty="0" smtClean="0"/>
            <a:t>Command and Instructive Function</a:t>
          </a:r>
          <a:endParaRPr lang="en-US" dirty="0"/>
        </a:p>
      </dgm:t>
    </dgm:pt>
    <dgm:pt modelId="{D8F378A4-A723-4482-B401-764140EFFF58}" type="parTrans" cxnId="{E34B126E-52F9-4136-B5F4-01B22C6343CA}">
      <dgm:prSet/>
      <dgm:spPr/>
      <dgm:t>
        <a:bodyPr/>
        <a:lstStyle/>
        <a:p>
          <a:endParaRPr lang="en-US"/>
        </a:p>
      </dgm:t>
    </dgm:pt>
    <dgm:pt modelId="{2BD142C8-E995-40F9-8738-331E7BBD9BB5}" type="sibTrans" cxnId="{E34B126E-52F9-4136-B5F4-01B22C6343CA}">
      <dgm:prSet/>
      <dgm:spPr/>
      <dgm:t>
        <a:bodyPr/>
        <a:lstStyle/>
        <a:p>
          <a:endParaRPr lang="en-US"/>
        </a:p>
      </dgm:t>
    </dgm:pt>
    <dgm:pt modelId="{7F40E96E-7627-4316-A864-28F151377C86}">
      <dgm:prSet phldrT="[Text]"/>
      <dgm:spPr/>
      <dgm:t>
        <a:bodyPr/>
        <a:lstStyle/>
        <a:p>
          <a:r>
            <a:rPr lang="en-US" dirty="0" smtClean="0"/>
            <a:t>Influence and Persuasive Function </a:t>
          </a:r>
          <a:endParaRPr lang="en-US" dirty="0"/>
        </a:p>
      </dgm:t>
    </dgm:pt>
    <dgm:pt modelId="{D277BD30-687E-41D6-8F10-C1EE0F4F4214}" type="parTrans" cxnId="{B301C188-3368-4F53-B85C-FE9939BCA7B1}">
      <dgm:prSet/>
      <dgm:spPr/>
      <dgm:t>
        <a:bodyPr/>
        <a:lstStyle/>
        <a:p>
          <a:endParaRPr lang="en-US"/>
        </a:p>
      </dgm:t>
    </dgm:pt>
    <dgm:pt modelId="{CE033B4C-1571-48D5-9A24-0E37140F32ED}" type="sibTrans" cxnId="{B301C188-3368-4F53-B85C-FE9939BCA7B1}">
      <dgm:prSet/>
      <dgm:spPr/>
      <dgm:t>
        <a:bodyPr/>
        <a:lstStyle/>
        <a:p>
          <a:endParaRPr lang="en-US"/>
        </a:p>
      </dgm:t>
    </dgm:pt>
    <dgm:pt modelId="{89B69F8D-0840-4712-8A0D-43AE666276F9}">
      <dgm:prSet phldrT="[Text]"/>
      <dgm:spPr/>
      <dgm:t>
        <a:bodyPr/>
        <a:lstStyle/>
        <a:p>
          <a:r>
            <a:rPr lang="en-US" dirty="0" smtClean="0"/>
            <a:t>Integrative Function</a:t>
          </a:r>
          <a:endParaRPr lang="en-US" dirty="0"/>
        </a:p>
      </dgm:t>
    </dgm:pt>
    <dgm:pt modelId="{0B3CD437-9F8D-454E-BA88-F3606F39998C}" type="parTrans" cxnId="{933B1160-F8D4-4B9F-BFDB-2564477153E9}">
      <dgm:prSet/>
      <dgm:spPr/>
      <dgm:t>
        <a:bodyPr/>
        <a:lstStyle/>
        <a:p>
          <a:endParaRPr lang="en-US"/>
        </a:p>
      </dgm:t>
    </dgm:pt>
    <dgm:pt modelId="{6B4E5D47-EF07-4B98-AA0F-67C59E2ED11C}" type="sibTrans" cxnId="{933B1160-F8D4-4B9F-BFDB-2564477153E9}">
      <dgm:prSet/>
      <dgm:spPr/>
      <dgm:t>
        <a:bodyPr/>
        <a:lstStyle/>
        <a:p>
          <a:endParaRPr lang="en-US"/>
        </a:p>
      </dgm:t>
    </dgm:pt>
    <dgm:pt modelId="{75E2650E-6195-410D-B21D-49C908A01DB6}" type="pres">
      <dgm:prSet presAssocID="{D61F8FD8-FA34-4FAB-AF5F-D1BB509EB01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8A8563-A43D-4D8F-AEA8-94D0CD8DE03D}" type="pres">
      <dgm:prSet presAssocID="{D61F8FD8-FA34-4FAB-AF5F-D1BB509EB01D}" presName="diamond" presStyleLbl="bgShp" presStyleIdx="0" presStyleCnt="1"/>
      <dgm:spPr/>
    </dgm:pt>
    <dgm:pt modelId="{94FDA942-298D-42DD-9E62-AF52B06459F9}" type="pres">
      <dgm:prSet presAssocID="{D61F8FD8-FA34-4FAB-AF5F-D1BB509EB01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CF1D0-36E0-4E65-A1C2-9E0BF48158F5}" type="pres">
      <dgm:prSet presAssocID="{D61F8FD8-FA34-4FAB-AF5F-D1BB509EB01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8495A-B2DF-4840-B123-9AC75C376AB6}" type="pres">
      <dgm:prSet presAssocID="{D61F8FD8-FA34-4FAB-AF5F-D1BB509EB01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E2064-27CE-4769-B58D-4DA15E2AAF12}" type="pres">
      <dgm:prSet presAssocID="{D61F8FD8-FA34-4FAB-AF5F-D1BB509EB01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082F0C-1D2D-44E2-BCB0-4A15653808D5}" type="presOf" srcId="{7F40E96E-7627-4316-A864-28F151377C86}" destId="{DF28495A-B2DF-4840-B123-9AC75C376AB6}" srcOrd="0" destOrd="0" presId="urn:microsoft.com/office/officeart/2005/8/layout/matrix3"/>
    <dgm:cxn modelId="{933B1160-F8D4-4B9F-BFDB-2564477153E9}" srcId="{D61F8FD8-FA34-4FAB-AF5F-D1BB509EB01D}" destId="{89B69F8D-0840-4712-8A0D-43AE666276F9}" srcOrd="3" destOrd="0" parTransId="{0B3CD437-9F8D-454E-BA88-F3606F39998C}" sibTransId="{6B4E5D47-EF07-4B98-AA0F-67C59E2ED11C}"/>
    <dgm:cxn modelId="{AD7E84F2-B62D-460E-9803-A4B8CE61F2AB}" srcId="{D61F8FD8-FA34-4FAB-AF5F-D1BB509EB01D}" destId="{0FD64424-A233-4E03-9B0E-8E938EC29FD3}" srcOrd="0" destOrd="0" parTransId="{57EE8A0B-A7A6-415A-AC3B-A76962969A92}" sibTransId="{5634944F-5AFB-4F0F-BA70-8E56656389F5}"/>
    <dgm:cxn modelId="{0ED904C0-80E4-4400-AAD6-30164C54C12B}" type="presOf" srcId="{0FD64424-A233-4E03-9B0E-8E938EC29FD3}" destId="{94FDA942-298D-42DD-9E62-AF52B06459F9}" srcOrd="0" destOrd="0" presId="urn:microsoft.com/office/officeart/2005/8/layout/matrix3"/>
    <dgm:cxn modelId="{1233B6CA-AE72-48AB-A278-CFC5F208CD0F}" type="presOf" srcId="{89B69F8D-0840-4712-8A0D-43AE666276F9}" destId="{6CEE2064-27CE-4769-B58D-4DA15E2AAF12}" srcOrd="0" destOrd="0" presId="urn:microsoft.com/office/officeart/2005/8/layout/matrix3"/>
    <dgm:cxn modelId="{B301C188-3368-4F53-B85C-FE9939BCA7B1}" srcId="{D61F8FD8-FA34-4FAB-AF5F-D1BB509EB01D}" destId="{7F40E96E-7627-4316-A864-28F151377C86}" srcOrd="2" destOrd="0" parTransId="{D277BD30-687E-41D6-8F10-C1EE0F4F4214}" sibTransId="{CE033B4C-1571-48D5-9A24-0E37140F32ED}"/>
    <dgm:cxn modelId="{472C382D-8F39-49B4-9EFC-7F711305EDD1}" type="presOf" srcId="{D61F8FD8-FA34-4FAB-AF5F-D1BB509EB01D}" destId="{75E2650E-6195-410D-B21D-49C908A01DB6}" srcOrd="0" destOrd="0" presId="urn:microsoft.com/office/officeart/2005/8/layout/matrix3"/>
    <dgm:cxn modelId="{0FCB725B-D8B3-4FE0-A404-1A16D63F71CC}" type="presOf" srcId="{CF749B77-29CF-4F23-8C52-11A56E0634D0}" destId="{6C3CF1D0-36E0-4E65-A1C2-9E0BF48158F5}" srcOrd="0" destOrd="0" presId="urn:microsoft.com/office/officeart/2005/8/layout/matrix3"/>
    <dgm:cxn modelId="{E34B126E-52F9-4136-B5F4-01B22C6343CA}" srcId="{D61F8FD8-FA34-4FAB-AF5F-D1BB509EB01D}" destId="{CF749B77-29CF-4F23-8C52-11A56E0634D0}" srcOrd="1" destOrd="0" parTransId="{D8F378A4-A723-4482-B401-764140EFFF58}" sibTransId="{2BD142C8-E995-40F9-8738-331E7BBD9BB5}"/>
    <dgm:cxn modelId="{F3765C96-B1EE-4ADC-9745-BABE11110531}" type="presParOf" srcId="{75E2650E-6195-410D-B21D-49C908A01DB6}" destId="{E48A8563-A43D-4D8F-AEA8-94D0CD8DE03D}" srcOrd="0" destOrd="0" presId="urn:microsoft.com/office/officeart/2005/8/layout/matrix3"/>
    <dgm:cxn modelId="{EA0DAB6F-E17E-4769-9845-26C5D9B2B8E5}" type="presParOf" srcId="{75E2650E-6195-410D-B21D-49C908A01DB6}" destId="{94FDA942-298D-42DD-9E62-AF52B06459F9}" srcOrd="1" destOrd="0" presId="urn:microsoft.com/office/officeart/2005/8/layout/matrix3"/>
    <dgm:cxn modelId="{EEF13E13-F9E3-4CE9-9211-1A29C255130E}" type="presParOf" srcId="{75E2650E-6195-410D-B21D-49C908A01DB6}" destId="{6C3CF1D0-36E0-4E65-A1C2-9E0BF48158F5}" srcOrd="2" destOrd="0" presId="urn:microsoft.com/office/officeart/2005/8/layout/matrix3"/>
    <dgm:cxn modelId="{7B0CFD42-1F1F-4509-9C6A-5F1000B39C41}" type="presParOf" srcId="{75E2650E-6195-410D-B21D-49C908A01DB6}" destId="{DF28495A-B2DF-4840-B123-9AC75C376AB6}" srcOrd="3" destOrd="0" presId="urn:microsoft.com/office/officeart/2005/8/layout/matrix3"/>
    <dgm:cxn modelId="{73FBF150-C3FD-493B-8EE4-C8F85E7ED3CC}" type="presParOf" srcId="{75E2650E-6195-410D-B21D-49C908A01DB6}" destId="{6CEE2064-27CE-4769-B58D-4DA15E2AAF12}" srcOrd="4" destOrd="0" presId="urn:microsoft.com/office/officeart/2005/8/layout/matrix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EFA4E9-F75E-42E0-A4C0-25106FB0E660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EA3584-1B50-4664-B203-9DFD019B9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Unit-1</a:t>
            </a:r>
          </a:p>
          <a:p>
            <a:r>
              <a:rPr lang="en-US" dirty="0" smtClean="0"/>
              <a:t>Means of Communication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Communication</a:t>
            </a:r>
            <a:endParaRPr lang="en-US" dirty="0"/>
          </a:p>
        </p:txBody>
      </p:sp>
      <p:pic>
        <p:nvPicPr>
          <p:cNvPr id="4" name="Content Placeholder 3" descr="barriers-to-communic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905000"/>
            <a:ext cx="7772400" cy="357160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12064"/>
            <a:ext cx="7315200" cy="914400"/>
          </a:xfrm>
        </p:spPr>
        <p:txBody>
          <a:bodyPr/>
          <a:lstStyle/>
          <a:p>
            <a:r>
              <a:rPr lang="en-US" dirty="0" smtClean="0"/>
              <a:t>7 C’s of Communication</a:t>
            </a:r>
            <a:endParaRPr lang="en-US" dirty="0"/>
          </a:p>
        </p:txBody>
      </p:sp>
      <p:pic>
        <p:nvPicPr>
          <p:cNvPr id="4" name="Content Placeholder 3" descr="7 c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600200"/>
            <a:ext cx="6640224" cy="3733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12064"/>
            <a:ext cx="7010400" cy="914400"/>
          </a:xfrm>
        </p:spPr>
        <p:txBody>
          <a:bodyPr/>
          <a:lstStyle/>
          <a:p>
            <a:r>
              <a:rPr lang="en-US" dirty="0" smtClean="0"/>
              <a:t>7 C’s of Communication</a:t>
            </a:r>
            <a:endParaRPr lang="en-US" dirty="0"/>
          </a:p>
        </p:txBody>
      </p:sp>
      <p:pic>
        <p:nvPicPr>
          <p:cNvPr id="4" name="Content Placeholder 3" descr="7-Cs-of-Communication-Checklis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4519" y="1784350"/>
            <a:ext cx="5852161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895600"/>
            <a:ext cx="7772400" cy="914400"/>
          </a:xfrm>
        </p:spPr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process by which information is exchanged between individuals through a common system of symbols, signs, or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The </a:t>
            </a:r>
            <a:r>
              <a:rPr lang="en-US" dirty="0"/>
              <a:t>act or process of using words, sounds, signs, or behaviors to express or exchange information or to express your ideas, thoughts, feelings, etc., to someone </a:t>
            </a:r>
            <a:r>
              <a:rPr lang="en-US" dirty="0" smtClean="0"/>
              <a:t>else</a:t>
            </a:r>
          </a:p>
          <a:p>
            <a:r>
              <a:rPr lang="en-US" dirty="0"/>
              <a:t>Communication is the sending and receiving of information and can be one-on-one or between groups of people, and can be face-to-face or through communication devices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Communication requires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sender</a:t>
            </a:r>
            <a:r>
              <a:rPr lang="en-US" dirty="0"/>
              <a:t>, the person who initiates communication, to transfer their thoughts or </a:t>
            </a:r>
            <a:r>
              <a:rPr lang="en-US" b="1" dirty="0"/>
              <a:t>encode</a:t>
            </a:r>
            <a:r>
              <a:rPr lang="en-US" dirty="0"/>
              <a:t> a message.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message is sent to the </a:t>
            </a:r>
            <a:r>
              <a:rPr lang="en-US" b="1" dirty="0"/>
              <a:t>receiver</a:t>
            </a:r>
            <a:r>
              <a:rPr lang="en-US" dirty="0"/>
              <a:t>, a person who receives the </a:t>
            </a:r>
            <a:r>
              <a:rPr lang="en-US" dirty="0" smtClean="0"/>
              <a:t>message.</a:t>
            </a:r>
          </a:p>
          <a:p>
            <a:r>
              <a:rPr lang="en-US" dirty="0" smtClean="0"/>
              <a:t>Finally</a:t>
            </a:r>
            <a:r>
              <a:rPr lang="en-US" dirty="0"/>
              <a:t>, the receiver must </a:t>
            </a:r>
            <a:r>
              <a:rPr lang="en-US" b="1" dirty="0"/>
              <a:t>decode</a:t>
            </a:r>
            <a:r>
              <a:rPr lang="en-US" dirty="0"/>
              <a:t>, or interpret the message.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Communication</a:t>
            </a:r>
            <a:endParaRPr lang="en-US" dirty="0"/>
          </a:p>
        </p:txBody>
      </p:sp>
      <p:pic>
        <p:nvPicPr>
          <p:cNvPr id="4" name="Content Placeholder 3" descr="CommunicationProcessModel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055077"/>
            <a:ext cx="7772400" cy="403054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sender develops an idea to be sent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sender encodes the message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sender selects the channel of communication that will be used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message travels over the channel of communication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receiver receives the message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receiver decodes the message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Seven major elements of communication process are: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1) sender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2) ideas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3) encoding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4) communication channel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5) receiver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6) decoding and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7) feedback.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Communication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Building Awareness.</a:t>
            </a:r>
          </a:p>
          <a:p>
            <a:r>
              <a:rPr lang="en-US" dirty="0" smtClean="0"/>
              <a:t>Providing Information or Educating.</a:t>
            </a:r>
          </a:p>
          <a:p>
            <a:r>
              <a:rPr lang="en-US" dirty="0" smtClean="0"/>
              <a:t>Creating Interest.</a:t>
            </a:r>
          </a:p>
          <a:p>
            <a:r>
              <a:rPr lang="en-US" dirty="0" smtClean="0"/>
              <a:t>Motivating People/Audiences.</a:t>
            </a:r>
          </a:p>
          <a:p>
            <a:r>
              <a:rPr lang="en-US" dirty="0" smtClean="0"/>
              <a:t>Promoting the brand, product or service.</a:t>
            </a:r>
          </a:p>
          <a:p>
            <a:r>
              <a:rPr lang="en-US" dirty="0" smtClean="0"/>
              <a:t>Organizing Resources.</a:t>
            </a:r>
          </a:p>
          <a:p>
            <a:r>
              <a:rPr lang="en-US" dirty="0" smtClean="0"/>
              <a:t>Offering better Coordination.</a:t>
            </a:r>
          </a:p>
          <a:p>
            <a:r>
              <a:rPr lang="en-US" dirty="0" smtClean="0"/>
              <a:t>Increasing Efficiency.</a:t>
            </a:r>
          </a:p>
          <a:p>
            <a:r>
              <a:rPr lang="en-US" dirty="0" smtClean="0"/>
              <a:t>Harmonious Relationship b/w Management &amp; Workers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Acts as a base of action</a:t>
            </a:r>
          </a:p>
          <a:p>
            <a:r>
              <a:rPr lang="en-US" dirty="0" smtClean="0"/>
              <a:t>Anticipate problems</a:t>
            </a:r>
          </a:p>
          <a:p>
            <a:r>
              <a:rPr lang="en-US" dirty="0" smtClean="0"/>
              <a:t>Coordinate workflow</a:t>
            </a:r>
          </a:p>
          <a:p>
            <a:r>
              <a:rPr lang="en-US" dirty="0" smtClean="0"/>
              <a:t>Better organizational image</a:t>
            </a:r>
          </a:p>
          <a:p>
            <a:r>
              <a:rPr lang="en-US" dirty="0" smtClean="0"/>
              <a:t>Better decision making</a:t>
            </a:r>
          </a:p>
          <a:p>
            <a:r>
              <a:rPr lang="en-US" dirty="0" smtClean="0"/>
              <a:t>Promotes cooperation and peace</a:t>
            </a:r>
          </a:p>
          <a:p>
            <a:r>
              <a:rPr lang="en-US" dirty="0" smtClean="0"/>
              <a:t>Boosts morale and motivation</a:t>
            </a:r>
          </a:p>
          <a:p>
            <a:r>
              <a:rPr lang="en-US" dirty="0" smtClean="0"/>
              <a:t>Establishes effective leadership</a:t>
            </a:r>
          </a:p>
          <a:p>
            <a:r>
              <a:rPr lang="en-US" dirty="0" smtClean="0"/>
              <a:t>Ensures order and discipline</a:t>
            </a:r>
          </a:p>
          <a:p>
            <a:r>
              <a:rPr lang="en-US" dirty="0" smtClean="0"/>
              <a:t>Better control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291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Business Communication</vt:lpstr>
      <vt:lpstr>Definition of Communication</vt:lpstr>
      <vt:lpstr>Slide 3</vt:lpstr>
      <vt:lpstr>Process of Communication</vt:lpstr>
      <vt:lpstr>Process of Communication</vt:lpstr>
      <vt:lpstr>Elements of Communication</vt:lpstr>
      <vt:lpstr>Functions of Communication</vt:lpstr>
      <vt:lpstr>Objectives of Communication</vt:lpstr>
      <vt:lpstr>Importance of Communication</vt:lpstr>
      <vt:lpstr>Barriers to Communication</vt:lpstr>
      <vt:lpstr>7 C’s of Communication</vt:lpstr>
      <vt:lpstr>7 C’s of Communication</vt:lpstr>
      <vt:lpstr>Thank You!!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</dc:title>
  <dc:creator>UIETIV87</dc:creator>
  <cp:lastModifiedBy>UIETIV87</cp:lastModifiedBy>
  <cp:revision>16</cp:revision>
  <dcterms:created xsi:type="dcterms:W3CDTF">2021-11-20T10:36:23Z</dcterms:created>
  <dcterms:modified xsi:type="dcterms:W3CDTF">2021-11-20T11:19:33Z</dcterms:modified>
</cp:coreProperties>
</file>