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10/12/2022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10/12/2022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10/12/2022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10/12/2022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38991"/>
            <a:ext cx="8825658" cy="696191"/>
          </a:xfrm>
        </p:spPr>
        <p:txBody>
          <a:bodyPr/>
          <a:lstStyle/>
          <a:p>
            <a:pPr algn="ctr"/>
            <a:r>
              <a:rPr lang="en-IN" sz="2800" b="1" dirty="0">
                <a:ln w="22225">
                  <a:solidFill>
                    <a:schemeClr val="accent2"/>
                  </a:solidFill>
                  <a:prstDash val="solid"/>
                </a:ln>
                <a:solidFill>
                  <a:schemeClr val="accent2">
                    <a:lumMod val="40000"/>
                    <a:lumOff val="60000"/>
                  </a:schemeClr>
                </a:solidFill>
              </a:rPr>
              <a:t>C Control Statements</a:t>
            </a:r>
          </a:p>
        </p:txBody>
      </p:sp>
      <p:sp>
        <p:nvSpPr>
          <p:cNvPr id="3" name="Subtitle 2"/>
          <p:cNvSpPr>
            <a:spLocks noGrp="1"/>
          </p:cNvSpPr>
          <p:nvPr>
            <p:ph type="subTitle" idx="1"/>
          </p:nvPr>
        </p:nvSpPr>
        <p:spPr>
          <a:xfrm>
            <a:off x="1154955" y="1101437"/>
            <a:ext cx="8825658" cy="5056910"/>
          </a:xfrm>
        </p:spPr>
        <p:txBody>
          <a:bodyPr/>
          <a:lstStyle/>
          <a:p>
            <a:r>
              <a:rPr lang="en-IN" dirty="0"/>
              <a:t>C if else </a:t>
            </a:r>
            <a:r>
              <a:rPr lang="en-IN" dirty="0" smtClean="0"/>
              <a:t>Statement</a:t>
            </a:r>
          </a:p>
          <a:p>
            <a:r>
              <a:rPr lang="en-US" dirty="0"/>
              <a:t>The if-else statement in C is used to perform the operations based on some specific condition. The operations specified in if block are executed if and only if the given condition is true.</a:t>
            </a:r>
          </a:p>
          <a:p>
            <a:endParaRPr lang="en-US" dirty="0"/>
          </a:p>
          <a:p>
            <a:r>
              <a:rPr lang="en-US" dirty="0"/>
              <a:t>There are the following variants of if statement in C language.</a:t>
            </a:r>
          </a:p>
          <a:p>
            <a:endParaRPr lang="en-US" dirty="0"/>
          </a:p>
          <a:p>
            <a:r>
              <a:rPr lang="en-US" dirty="0"/>
              <a:t>If statement</a:t>
            </a:r>
          </a:p>
          <a:p>
            <a:r>
              <a:rPr lang="en-US" dirty="0"/>
              <a:t>If-else statement</a:t>
            </a:r>
          </a:p>
          <a:p>
            <a:r>
              <a:rPr lang="en-US" dirty="0"/>
              <a:t>If else-if ladder</a:t>
            </a:r>
          </a:p>
          <a:p>
            <a:r>
              <a:rPr lang="en-US" dirty="0"/>
              <a:t>Nested if</a:t>
            </a:r>
            <a:endParaRPr lang="en-IN" dirty="0"/>
          </a:p>
        </p:txBody>
      </p:sp>
    </p:spTree>
    <p:extLst>
      <p:ext uri="{BB962C8B-B14F-4D97-AF65-F5344CB8AC3E}">
        <p14:creationId xmlns:p14="http://schemas.microsoft.com/office/powerpoint/2010/main" val="1687429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07818"/>
            <a:ext cx="9404723" cy="581891"/>
          </a:xfrm>
        </p:spPr>
        <p:txBody>
          <a:bodyPr/>
          <a:lstStyle/>
          <a:p>
            <a:pPr algn="ctr"/>
            <a:r>
              <a:rPr lang="en-IN" sz="2800" b="1" dirty="0">
                <a:ln w="22225">
                  <a:solidFill>
                    <a:schemeClr val="accent2"/>
                  </a:solidFill>
                  <a:prstDash val="solid"/>
                </a:ln>
                <a:solidFill>
                  <a:schemeClr val="accent2">
                    <a:lumMod val="40000"/>
                    <a:lumOff val="60000"/>
                  </a:schemeClr>
                </a:solidFill>
              </a:rPr>
              <a:t>C Switch Statement</a:t>
            </a:r>
          </a:p>
        </p:txBody>
      </p:sp>
      <p:sp>
        <p:nvSpPr>
          <p:cNvPr id="3" name="Content Placeholder 2"/>
          <p:cNvSpPr>
            <a:spLocks noGrp="1"/>
          </p:cNvSpPr>
          <p:nvPr>
            <p:ph idx="1"/>
          </p:nvPr>
        </p:nvSpPr>
        <p:spPr>
          <a:xfrm>
            <a:off x="1103312" y="789710"/>
            <a:ext cx="8946541" cy="5683826"/>
          </a:xfrm>
        </p:spPr>
        <p:txBody>
          <a:bodyPr>
            <a:normAutofit fontScale="70000" lnSpcReduction="20000"/>
          </a:bodyPr>
          <a:lstStyle/>
          <a:p>
            <a:r>
              <a:rPr lang="en-US" dirty="0"/>
              <a:t>The switch statement in C is an alternate to if-else-if ladder statement which allows us to execute multiple operations for the different </a:t>
            </a:r>
            <a:r>
              <a:rPr lang="en-US" dirty="0" err="1"/>
              <a:t>possibles</a:t>
            </a:r>
            <a:r>
              <a:rPr lang="en-US" dirty="0"/>
              <a:t> values of a single variable called switch variable. Here, We can define various statements in the multiple cases for the different values of a single variable.</a:t>
            </a:r>
          </a:p>
          <a:p>
            <a:endParaRPr lang="en-US" dirty="0"/>
          </a:p>
          <a:p>
            <a:r>
              <a:rPr lang="en-US" dirty="0"/>
              <a:t>The syntax of switch statement in c language is given below:</a:t>
            </a:r>
          </a:p>
          <a:p>
            <a:endParaRPr lang="en-US" dirty="0"/>
          </a:p>
          <a:p>
            <a:r>
              <a:rPr lang="en-US" dirty="0"/>
              <a:t>switch(expression){    </a:t>
            </a:r>
          </a:p>
          <a:p>
            <a:r>
              <a:rPr lang="en-US" dirty="0"/>
              <a:t>case value1:    </a:t>
            </a:r>
          </a:p>
          <a:p>
            <a:r>
              <a:rPr lang="en-US" dirty="0"/>
              <a:t> //code to be executed;    </a:t>
            </a:r>
          </a:p>
          <a:p>
            <a:r>
              <a:rPr lang="en-US" dirty="0"/>
              <a:t> break;  //optional  </a:t>
            </a:r>
          </a:p>
          <a:p>
            <a:r>
              <a:rPr lang="en-US" dirty="0"/>
              <a:t>case value2:    </a:t>
            </a:r>
          </a:p>
          <a:p>
            <a:r>
              <a:rPr lang="en-US" dirty="0"/>
              <a:t> //code to be executed;    </a:t>
            </a:r>
          </a:p>
          <a:p>
            <a:r>
              <a:rPr lang="en-US" dirty="0"/>
              <a:t> break;  //optional  </a:t>
            </a:r>
          </a:p>
          <a:p>
            <a:r>
              <a:rPr lang="en-US" dirty="0"/>
              <a:t>......    </a:t>
            </a:r>
          </a:p>
          <a:p>
            <a:r>
              <a:rPr lang="en-US" dirty="0"/>
              <a:t>    </a:t>
            </a:r>
          </a:p>
          <a:p>
            <a:r>
              <a:rPr lang="en-US" dirty="0"/>
              <a:t>default:     </a:t>
            </a:r>
          </a:p>
          <a:p>
            <a:r>
              <a:rPr lang="en-US" dirty="0"/>
              <a:t> code to be executed if all cases are not matched;    </a:t>
            </a:r>
          </a:p>
          <a:p>
            <a:r>
              <a:rPr lang="en-US" dirty="0"/>
              <a:t>} </a:t>
            </a:r>
            <a:endParaRPr lang="en-IN" dirty="0"/>
          </a:p>
        </p:txBody>
      </p:sp>
    </p:spTree>
    <p:extLst>
      <p:ext uri="{BB962C8B-B14F-4D97-AF65-F5344CB8AC3E}">
        <p14:creationId xmlns:p14="http://schemas.microsoft.com/office/powerpoint/2010/main" val="3133459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35083"/>
            <a:ext cx="9404723" cy="509154"/>
          </a:xfrm>
        </p:spPr>
        <p:txBody>
          <a:bodyPr/>
          <a:lstStyle/>
          <a:p>
            <a:endParaRPr lang="en-IN" dirty="0"/>
          </a:p>
        </p:txBody>
      </p:sp>
      <p:sp>
        <p:nvSpPr>
          <p:cNvPr id="3" name="Content Placeholder 2"/>
          <p:cNvSpPr>
            <a:spLocks noGrp="1"/>
          </p:cNvSpPr>
          <p:nvPr>
            <p:ph idx="1"/>
          </p:nvPr>
        </p:nvSpPr>
        <p:spPr>
          <a:xfrm>
            <a:off x="207818" y="935182"/>
            <a:ext cx="9842035" cy="5434445"/>
          </a:xfrm>
        </p:spPr>
        <p:txBody>
          <a:bodyPr/>
          <a:lstStyle/>
          <a:p>
            <a:r>
              <a:rPr lang="en-US" b="1" dirty="0">
                <a:ln w="22225">
                  <a:solidFill>
                    <a:schemeClr val="accent2"/>
                  </a:solidFill>
                  <a:prstDash val="solid"/>
                </a:ln>
                <a:solidFill>
                  <a:schemeClr val="accent2">
                    <a:lumMod val="40000"/>
                    <a:lumOff val="60000"/>
                  </a:schemeClr>
                </a:solidFill>
              </a:rPr>
              <a:t>Rules for switch statement in C language</a:t>
            </a:r>
          </a:p>
          <a:p>
            <a:r>
              <a:rPr lang="en-US" dirty="0"/>
              <a:t>1) The switch expression must be of an integer or character type.</a:t>
            </a:r>
          </a:p>
          <a:p>
            <a:endParaRPr lang="en-US" dirty="0"/>
          </a:p>
          <a:p>
            <a:r>
              <a:rPr lang="en-US" dirty="0"/>
              <a:t>2) The case value must be an integer or character constant.</a:t>
            </a:r>
          </a:p>
          <a:p>
            <a:endParaRPr lang="en-US" dirty="0"/>
          </a:p>
          <a:p>
            <a:r>
              <a:rPr lang="en-US" dirty="0"/>
              <a:t>3) The case value can be used only inside the switch statement.</a:t>
            </a:r>
          </a:p>
          <a:p>
            <a:endParaRPr lang="en-US" dirty="0"/>
          </a:p>
          <a:p>
            <a:r>
              <a:rPr lang="en-US" dirty="0"/>
              <a:t>4) The break statement in switch case is not must. It is optional. If there is no break statement found in the case, all the cases will be executed present after the matched case. It is known as fall through the state of C switch statement.</a:t>
            </a:r>
            <a:endParaRPr lang="en-IN" dirty="0"/>
          </a:p>
        </p:txBody>
      </p:sp>
    </p:spTree>
    <p:extLst>
      <p:ext uri="{BB962C8B-B14F-4D97-AF65-F5344CB8AC3E}">
        <p14:creationId xmlns:p14="http://schemas.microsoft.com/office/powerpoint/2010/main" val="1460517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45474"/>
            <a:ext cx="9404723" cy="623454"/>
          </a:xfrm>
        </p:spPr>
        <p:txBody>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2345952" y="1081088"/>
            <a:ext cx="5525247" cy="5381625"/>
          </a:xfrm>
          <a:prstGeom prst="rect">
            <a:avLst/>
          </a:prstGeom>
        </p:spPr>
      </p:pic>
    </p:spTree>
    <p:extLst>
      <p:ext uri="{BB962C8B-B14F-4D97-AF65-F5344CB8AC3E}">
        <p14:creationId xmlns:p14="http://schemas.microsoft.com/office/powerpoint/2010/main" val="2027539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0"/>
            <a:ext cx="9404723" cy="696191"/>
          </a:xfrm>
        </p:spPr>
        <p:txBody>
          <a:bodyPr/>
          <a:lstStyle/>
          <a:p>
            <a:endParaRPr lang="en-IN" dirty="0"/>
          </a:p>
        </p:txBody>
      </p:sp>
      <p:sp>
        <p:nvSpPr>
          <p:cNvPr id="3" name="Content Placeholder 2"/>
          <p:cNvSpPr>
            <a:spLocks noGrp="1"/>
          </p:cNvSpPr>
          <p:nvPr>
            <p:ph idx="1"/>
          </p:nvPr>
        </p:nvSpPr>
        <p:spPr>
          <a:xfrm>
            <a:off x="374074" y="1039092"/>
            <a:ext cx="9675780" cy="5434444"/>
          </a:xfrm>
        </p:spPr>
        <p:txBody>
          <a:bodyPr>
            <a:normAutofit fontScale="55000" lnSpcReduction="20000"/>
          </a:bodyPr>
          <a:lstStyle/>
          <a:p>
            <a:r>
              <a:rPr lang="en-US" dirty="0"/>
              <a:t>#include&lt;</a:t>
            </a:r>
            <a:r>
              <a:rPr lang="en-US" dirty="0" err="1"/>
              <a:t>stdio.h</a:t>
            </a:r>
            <a:r>
              <a:rPr lang="en-US" dirty="0"/>
              <a:t>&gt;  </a:t>
            </a:r>
          </a:p>
          <a:p>
            <a:r>
              <a:rPr lang="en-US" dirty="0" err="1"/>
              <a:t>int</a:t>
            </a:r>
            <a:r>
              <a:rPr lang="en-US" dirty="0"/>
              <a:t> main(){    </a:t>
            </a:r>
          </a:p>
          <a:p>
            <a:r>
              <a:rPr lang="en-US" dirty="0" err="1"/>
              <a:t>int</a:t>
            </a:r>
            <a:r>
              <a:rPr lang="en-US" dirty="0"/>
              <a:t> number=0;     </a:t>
            </a:r>
          </a:p>
          <a:p>
            <a:r>
              <a:rPr lang="en-US" dirty="0" err="1"/>
              <a:t>printf</a:t>
            </a:r>
            <a:r>
              <a:rPr lang="en-US" dirty="0"/>
              <a:t>("enter a number:");    </a:t>
            </a:r>
          </a:p>
          <a:p>
            <a:r>
              <a:rPr lang="en-US" dirty="0" err="1"/>
              <a:t>scanf</a:t>
            </a:r>
            <a:r>
              <a:rPr lang="en-US" dirty="0"/>
              <a:t>("%</a:t>
            </a:r>
            <a:r>
              <a:rPr lang="en-US" dirty="0" err="1"/>
              <a:t>d",&amp;number</a:t>
            </a:r>
            <a:r>
              <a:rPr lang="en-US" dirty="0"/>
              <a:t>);    </a:t>
            </a:r>
          </a:p>
          <a:p>
            <a:r>
              <a:rPr lang="en-US" dirty="0"/>
              <a:t>switch(number){    </a:t>
            </a:r>
          </a:p>
          <a:p>
            <a:r>
              <a:rPr lang="en-US" dirty="0"/>
              <a:t>case 10:    </a:t>
            </a:r>
          </a:p>
          <a:p>
            <a:r>
              <a:rPr lang="en-US" dirty="0" err="1"/>
              <a:t>printf</a:t>
            </a:r>
            <a:r>
              <a:rPr lang="en-US" dirty="0"/>
              <a:t>("number is equals to 10");    </a:t>
            </a:r>
          </a:p>
          <a:p>
            <a:r>
              <a:rPr lang="en-US" dirty="0"/>
              <a:t>break;    </a:t>
            </a:r>
          </a:p>
          <a:p>
            <a:r>
              <a:rPr lang="en-US" dirty="0"/>
              <a:t>case 50:    </a:t>
            </a:r>
          </a:p>
          <a:p>
            <a:r>
              <a:rPr lang="en-US" dirty="0" err="1"/>
              <a:t>printf</a:t>
            </a:r>
            <a:r>
              <a:rPr lang="en-US" dirty="0"/>
              <a:t>("number is equal to 50");    </a:t>
            </a:r>
          </a:p>
          <a:p>
            <a:r>
              <a:rPr lang="en-US" dirty="0"/>
              <a:t>break;    </a:t>
            </a:r>
          </a:p>
          <a:p>
            <a:r>
              <a:rPr lang="en-US" dirty="0"/>
              <a:t>case 100:    </a:t>
            </a:r>
          </a:p>
          <a:p>
            <a:r>
              <a:rPr lang="en-US" dirty="0" err="1"/>
              <a:t>printf</a:t>
            </a:r>
            <a:r>
              <a:rPr lang="en-US" dirty="0"/>
              <a:t>("number is equal to 100");    </a:t>
            </a:r>
          </a:p>
          <a:p>
            <a:r>
              <a:rPr lang="en-US" dirty="0"/>
              <a:t>break;    </a:t>
            </a:r>
          </a:p>
          <a:p>
            <a:r>
              <a:rPr lang="en-US" dirty="0"/>
              <a:t>default:    </a:t>
            </a:r>
          </a:p>
          <a:p>
            <a:r>
              <a:rPr lang="en-US" dirty="0" err="1"/>
              <a:t>printf</a:t>
            </a:r>
            <a:r>
              <a:rPr lang="en-US" dirty="0"/>
              <a:t>("number is not equal to 10, 50 or 100");    </a:t>
            </a:r>
          </a:p>
          <a:p>
            <a:r>
              <a:rPr lang="en-US" dirty="0"/>
              <a:t>}    </a:t>
            </a:r>
          </a:p>
          <a:p>
            <a:r>
              <a:rPr lang="en-US" dirty="0"/>
              <a:t>return 0;  </a:t>
            </a:r>
          </a:p>
          <a:p>
            <a:r>
              <a:rPr lang="en-US" dirty="0"/>
              <a:t>} </a:t>
            </a:r>
            <a:endParaRPr lang="en-IN" dirty="0"/>
          </a:p>
        </p:txBody>
      </p:sp>
    </p:spTree>
    <p:extLst>
      <p:ext uri="{BB962C8B-B14F-4D97-AF65-F5344CB8AC3E}">
        <p14:creationId xmlns:p14="http://schemas.microsoft.com/office/powerpoint/2010/main" val="4281388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35082"/>
            <a:ext cx="9404723" cy="353291"/>
          </a:xfrm>
        </p:spPr>
        <p:txBody>
          <a:bodyPr/>
          <a:lstStyle/>
          <a:p>
            <a:endParaRPr lang="en-IN" dirty="0"/>
          </a:p>
        </p:txBody>
      </p:sp>
      <p:sp>
        <p:nvSpPr>
          <p:cNvPr id="3" name="Content Placeholder 2"/>
          <p:cNvSpPr>
            <a:spLocks noGrp="1"/>
          </p:cNvSpPr>
          <p:nvPr>
            <p:ph idx="1"/>
          </p:nvPr>
        </p:nvSpPr>
        <p:spPr>
          <a:xfrm>
            <a:off x="311728" y="644236"/>
            <a:ext cx="9738126" cy="5902037"/>
          </a:xfrm>
        </p:spPr>
        <p:txBody>
          <a:bodyPr>
            <a:normAutofit fontScale="85000" lnSpcReduction="20000"/>
          </a:bodyPr>
          <a:lstStyle/>
          <a:p>
            <a:r>
              <a:rPr lang="en-IN" dirty="0"/>
              <a:t>#include &lt;</a:t>
            </a:r>
            <a:r>
              <a:rPr lang="en-IN" dirty="0" err="1"/>
              <a:t>stdio.h</a:t>
            </a:r>
            <a:r>
              <a:rPr lang="en-IN" dirty="0"/>
              <a:t>&gt;  </a:t>
            </a:r>
          </a:p>
          <a:p>
            <a:r>
              <a:rPr lang="en-IN" dirty="0" err="1"/>
              <a:t>int</a:t>
            </a:r>
            <a:r>
              <a:rPr lang="en-IN" dirty="0"/>
              <a:t> main()  </a:t>
            </a:r>
          </a:p>
          <a:p>
            <a:r>
              <a:rPr lang="en-IN" dirty="0"/>
              <a:t>{  </a:t>
            </a:r>
          </a:p>
          <a:p>
            <a:r>
              <a:rPr lang="en-IN" dirty="0"/>
              <a:t>    </a:t>
            </a:r>
            <a:r>
              <a:rPr lang="en-IN" dirty="0" err="1"/>
              <a:t>int</a:t>
            </a:r>
            <a:r>
              <a:rPr lang="en-IN" dirty="0"/>
              <a:t> x = 10, y = 5;   </a:t>
            </a:r>
          </a:p>
          <a:p>
            <a:r>
              <a:rPr lang="en-IN" dirty="0"/>
              <a:t>    switch(x&gt;y &amp;&amp; </a:t>
            </a:r>
            <a:r>
              <a:rPr lang="en-IN" dirty="0" err="1"/>
              <a:t>x+y</a:t>
            </a:r>
            <a:r>
              <a:rPr lang="en-IN" dirty="0"/>
              <a:t>&gt;0)  </a:t>
            </a:r>
          </a:p>
          <a:p>
            <a:r>
              <a:rPr lang="en-IN" dirty="0"/>
              <a:t>    {  </a:t>
            </a:r>
          </a:p>
          <a:p>
            <a:r>
              <a:rPr lang="en-IN" dirty="0"/>
              <a:t>        case 1:   </a:t>
            </a:r>
          </a:p>
          <a:p>
            <a:r>
              <a:rPr lang="en-IN" dirty="0"/>
              <a:t>        </a:t>
            </a:r>
            <a:r>
              <a:rPr lang="en-IN" dirty="0" err="1"/>
              <a:t>printf</a:t>
            </a:r>
            <a:r>
              <a:rPr lang="en-IN" dirty="0"/>
              <a:t>("hi");  </a:t>
            </a:r>
          </a:p>
          <a:p>
            <a:r>
              <a:rPr lang="en-IN" dirty="0"/>
              <a:t>        break;   </a:t>
            </a:r>
          </a:p>
          <a:p>
            <a:r>
              <a:rPr lang="en-IN" dirty="0"/>
              <a:t>        case 0:   </a:t>
            </a:r>
          </a:p>
          <a:p>
            <a:r>
              <a:rPr lang="en-IN" dirty="0"/>
              <a:t>        </a:t>
            </a:r>
            <a:r>
              <a:rPr lang="en-IN" dirty="0" err="1"/>
              <a:t>printf</a:t>
            </a:r>
            <a:r>
              <a:rPr lang="en-IN" dirty="0"/>
              <a:t>("bye");  </a:t>
            </a:r>
          </a:p>
          <a:p>
            <a:r>
              <a:rPr lang="en-IN" dirty="0"/>
              <a:t>        break;  </a:t>
            </a:r>
          </a:p>
          <a:p>
            <a:r>
              <a:rPr lang="en-IN" dirty="0"/>
              <a:t>        default:   </a:t>
            </a:r>
          </a:p>
          <a:p>
            <a:r>
              <a:rPr lang="en-IN" dirty="0"/>
              <a:t>        </a:t>
            </a:r>
            <a:r>
              <a:rPr lang="en-IN" dirty="0" err="1"/>
              <a:t>printf</a:t>
            </a:r>
            <a:r>
              <a:rPr lang="en-IN" dirty="0"/>
              <a:t>(" Hello bye ");  </a:t>
            </a:r>
          </a:p>
          <a:p>
            <a:r>
              <a:rPr lang="en-IN" dirty="0"/>
              <a:t>    }   </a:t>
            </a:r>
          </a:p>
          <a:p>
            <a:r>
              <a:rPr lang="en-IN" dirty="0"/>
              <a:t>          </a:t>
            </a:r>
          </a:p>
          <a:p>
            <a:r>
              <a:rPr lang="en-IN"/>
              <a:t>} </a:t>
            </a:r>
            <a:endParaRPr lang="en-IN" dirty="0"/>
          </a:p>
        </p:txBody>
      </p:sp>
    </p:spTree>
    <p:extLst>
      <p:ext uri="{BB962C8B-B14F-4D97-AF65-F5344CB8AC3E}">
        <p14:creationId xmlns:p14="http://schemas.microsoft.com/office/powerpoint/2010/main" val="3766598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38327"/>
          </a:xfrm>
        </p:spPr>
        <p:txBody>
          <a:bodyPr/>
          <a:lstStyle/>
          <a:p>
            <a:pPr algn="ctr"/>
            <a:r>
              <a:rPr lang="en-IN" b="1" dirty="0">
                <a:ln w="22225">
                  <a:solidFill>
                    <a:schemeClr val="accent2"/>
                  </a:solidFill>
                  <a:prstDash val="solid"/>
                </a:ln>
                <a:solidFill>
                  <a:schemeClr val="accent2">
                    <a:lumMod val="40000"/>
                    <a:lumOff val="60000"/>
                  </a:schemeClr>
                </a:solidFill>
              </a:rPr>
              <a:t>If Statement</a:t>
            </a:r>
          </a:p>
        </p:txBody>
      </p:sp>
      <p:sp>
        <p:nvSpPr>
          <p:cNvPr id="3" name="Content Placeholder 2"/>
          <p:cNvSpPr>
            <a:spLocks noGrp="1"/>
          </p:cNvSpPr>
          <p:nvPr>
            <p:ph idx="1"/>
          </p:nvPr>
        </p:nvSpPr>
        <p:spPr>
          <a:xfrm>
            <a:off x="646111" y="1319645"/>
            <a:ext cx="10783889" cy="5247409"/>
          </a:xfrm>
        </p:spPr>
        <p:txBody>
          <a:bodyPr/>
          <a:lstStyle/>
          <a:p>
            <a:r>
              <a:rPr lang="en-US" dirty="0"/>
              <a:t>The if statement is used to check some given condition and perform some operations depending upon the correctness of that condition. It is mostly used in the scenario where we need to perform the different operations for the different conditions. The syntax of the if statement is given below.</a:t>
            </a:r>
          </a:p>
          <a:p>
            <a:endParaRPr lang="en-US" dirty="0"/>
          </a:p>
          <a:p>
            <a:r>
              <a:rPr lang="en-US" dirty="0"/>
              <a:t>if(expression){  </a:t>
            </a:r>
          </a:p>
          <a:p>
            <a:r>
              <a:rPr lang="en-US" dirty="0"/>
              <a:t>//code to be executed  </a:t>
            </a:r>
            <a:r>
              <a:rPr lang="en-US" dirty="0" smtClean="0"/>
              <a:t>                                </a:t>
            </a:r>
            <a:endParaRPr lang="en-US" dirty="0"/>
          </a:p>
          <a:p>
            <a:r>
              <a:rPr lang="en-US" dirty="0"/>
              <a:t>} </a:t>
            </a:r>
            <a:endParaRPr lang="en-IN" dirty="0"/>
          </a:p>
        </p:txBody>
      </p:sp>
      <p:pic>
        <p:nvPicPr>
          <p:cNvPr id="4" name="Picture 3"/>
          <p:cNvPicPr>
            <a:picLocks noChangeAspect="1"/>
          </p:cNvPicPr>
          <p:nvPr/>
        </p:nvPicPr>
        <p:blipFill>
          <a:blip r:embed="rId2"/>
          <a:stretch>
            <a:fillRect/>
          </a:stretch>
        </p:blipFill>
        <p:spPr>
          <a:xfrm>
            <a:off x="4561609" y="2815936"/>
            <a:ext cx="6795655" cy="3221182"/>
          </a:xfrm>
          <a:prstGeom prst="rect">
            <a:avLst/>
          </a:prstGeom>
        </p:spPr>
      </p:pic>
    </p:spTree>
    <p:extLst>
      <p:ext uri="{BB962C8B-B14F-4D97-AF65-F5344CB8AC3E}">
        <p14:creationId xmlns:p14="http://schemas.microsoft.com/office/powerpoint/2010/main" val="389735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24692"/>
            <a:ext cx="9404723" cy="384463"/>
          </a:xfrm>
        </p:spPr>
        <p:txBody>
          <a:bodyPr/>
          <a:lstStyle/>
          <a:p>
            <a:endParaRPr lang="en-IN" dirty="0"/>
          </a:p>
        </p:txBody>
      </p:sp>
      <p:sp>
        <p:nvSpPr>
          <p:cNvPr id="3" name="Content Placeholder 2"/>
          <p:cNvSpPr>
            <a:spLocks noGrp="1"/>
          </p:cNvSpPr>
          <p:nvPr>
            <p:ph idx="1"/>
          </p:nvPr>
        </p:nvSpPr>
        <p:spPr>
          <a:xfrm>
            <a:off x="1103312" y="716974"/>
            <a:ext cx="8946541" cy="5531426"/>
          </a:xfrm>
        </p:spPr>
        <p:txBody>
          <a:bodyPr>
            <a:normAutofit fontScale="92500" lnSpcReduction="20000"/>
          </a:bodyPr>
          <a:lstStyle/>
          <a:p>
            <a:r>
              <a:rPr lang="en-US" dirty="0"/>
              <a:t>#include&lt;</a:t>
            </a:r>
            <a:r>
              <a:rPr lang="en-US" dirty="0" err="1"/>
              <a:t>stdio.h</a:t>
            </a:r>
            <a:r>
              <a:rPr lang="en-US" dirty="0"/>
              <a:t>&gt;    </a:t>
            </a:r>
          </a:p>
          <a:p>
            <a:r>
              <a:rPr lang="en-US" dirty="0" err="1"/>
              <a:t>int</a:t>
            </a:r>
            <a:r>
              <a:rPr lang="en-US" dirty="0"/>
              <a:t> main(){    </a:t>
            </a:r>
          </a:p>
          <a:p>
            <a:r>
              <a:rPr lang="en-US" dirty="0" err="1"/>
              <a:t>int</a:t>
            </a:r>
            <a:r>
              <a:rPr lang="en-US" dirty="0"/>
              <a:t> number=0;    </a:t>
            </a:r>
          </a:p>
          <a:p>
            <a:r>
              <a:rPr lang="en-US" dirty="0" err="1"/>
              <a:t>printf</a:t>
            </a:r>
            <a:r>
              <a:rPr lang="en-US" dirty="0"/>
              <a:t>("Enter a number:");    </a:t>
            </a:r>
          </a:p>
          <a:p>
            <a:r>
              <a:rPr lang="en-US" dirty="0" err="1"/>
              <a:t>scanf</a:t>
            </a:r>
            <a:r>
              <a:rPr lang="en-US" dirty="0"/>
              <a:t>("%</a:t>
            </a:r>
            <a:r>
              <a:rPr lang="en-US" dirty="0" err="1"/>
              <a:t>d",&amp;number</a:t>
            </a:r>
            <a:r>
              <a:rPr lang="en-US" dirty="0"/>
              <a:t>);    </a:t>
            </a:r>
          </a:p>
          <a:p>
            <a:r>
              <a:rPr lang="en-US" dirty="0"/>
              <a:t>if(number%2==0){    </a:t>
            </a:r>
          </a:p>
          <a:p>
            <a:r>
              <a:rPr lang="en-US" dirty="0" err="1"/>
              <a:t>printf</a:t>
            </a:r>
            <a:r>
              <a:rPr lang="en-US" dirty="0"/>
              <a:t>("%d is even </a:t>
            </a:r>
            <a:r>
              <a:rPr lang="en-US" dirty="0" err="1"/>
              <a:t>number",number</a:t>
            </a:r>
            <a:r>
              <a:rPr lang="en-US" dirty="0"/>
              <a:t>);    </a:t>
            </a:r>
          </a:p>
          <a:p>
            <a:r>
              <a:rPr lang="en-US" dirty="0"/>
              <a:t>}    </a:t>
            </a:r>
          </a:p>
          <a:p>
            <a:r>
              <a:rPr lang="en-US" dirty="0"/>
              <a:t>return 0;  </a:t>
            </a:r>
          </a:p>
          <a:p>
            <a:r>
              <a:rPr lang="en-US" dirty="0"/>
              <a:t>}    </a:t>
            </a:r>
          </a:p>
          <a:p>
            <a:r>
              <a:rPr lang="en-US" dirty="0"/>
              <a:t>Output</a:t>
            </a:r>
          </a:p>
          <a:p>
            <a:endParaRPr lang="en-US" dirty="0"/>
          </a:p>
          <a:p>
            <a:r>
              <a:rPr lang="en-US" dirty="0"/>
              <a:t>Enter a number:4</a:t>
            </a:r>
          </a:p>
          <a:p>
            <a:r>
              <a:rPr lang="en-US" dirty="0"/>
              <a:t>4 is even number</a:t>
            </a:r>
          </a:p>
          <a:p>
            <a:r>
              <a:rPr lang="en-US" dirty="0"/>
              <a:t>enter a number:5</a:t>
            </a:r>
            <a:endParaRPr lang="en-IN" dirty="0"/>
          </a:p>
        </p:txBody>
      </p:sp>
    </p:spTree>
    <p:extLst>
      <p:ext uri="{BB962C8B-B14F-4D97-AF65-F5344CB8AC3E}">
        <p14:creationId xmlns:p14="http://schemas.microsoft.com/office/powerpoint/2010/main" val="995945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07818"/>
            <a:ext cx="9404723" cy="696191"/>
          </a:xfrm>
        </p:spPr>
        <p:txBody>
          <a:bodyPr/>
          <a:lstStyle/>
          <a:p>
            <a:pPr algn="ctr"/>
            <a:r>
              <a:rPr lang="en-IN" sz="2800" b="1" dirty="0">
                <a:ln w="22225">
                  <a:solidFill>
                    <a:schemeClr val="accent2"/>
                  </a:solidFill>
                  <a:prstDash val="solid"/>
                </a:ln>
                <a:solidFill>
                  <a:schemeClr val="accent2">
                    <a:lumMod val="40000"/>
                    <a:lumOff val="60000"/>
                  </a:schemeClr>
                </a:solidFill>
              </a:rPr>
              <a:t>If-else</a:t>
            </a:r>
            <a:r>
              <a:rPr lang="en-IN" sz="2800" dirty="0">
                <a:ln w="0"/>
                <a:solidFill>
                  <a:schemeClr val="accent1"/>
                </a:solidFill>
                <a:effectLst>
                  <a:outerShdw blurRad="38100" dist="25400" dir="5400000" algn="ctr" rotWithShape="0">
                    <a:srgbClr val="6E747A">
                      <a:alpha val="43000"/>
                    </a:srgbClr>
                  </a:outerShdw>
                </a:effectLst>
              </a:rPr>
              <a:t> </a:t>
            </a:r>
            <a:r>
              <a:rPr lang="en-IN" sz="2800" b="1" dirty="0">
                <a:ln w="22225">
                  <a:solidFill>
                    <a:schemeClr val="accent2"/>
                  </a:solidFill>
                  <a:prstDash val="solid"/>
                </a:ln>
                <a:solidFill>
                  <a:schemeClr val="accent2">
                    <a:lumMod val="40000"/>
                    <a:lumOff val="60000"/>
                  </a:schemeClr>
                </a:solidFill>
              </a:rPr>
              <a:t>Statement</a:t>
            </a:r>
          </a:p>
        </p:txBody>
      </p:sp>
      <p:sp>
        <p:nvSpPr>
          <p:cNvPr id="3" name="Content Placeholder 2"/>
          <p:cNvSpPr>
            <a:spLocks noGrp="1"/>
          </p:cNvSpPr>
          <p:nvPr>
            <p:ph idx="1"/>
          </p:nvPr>
        </p:nvSpPr>
        <p:spPr>
          <a:xfrm>
            <a:off x="760412" y="904009"/>
            <a:ext cx="8946541" cy="5469082"/>
          </a:xfrm>
        </p:spPr>
        <p:txBody>
          <a:bodyPr/>
          <a:lstStyle/>
          <a:p>
            <a:r>
              <a:rPr lang="en-US" dirty="0"/>
              <a:t>The if-else statement is used to perform two operations for a single condition. The if-else statement is an extension to the if statement using which, we can perform two different operations, i.e., one is for the correctness of that condition, and the other is for the incorrectness of the condition. Here, we must notice that if and else block cannot be executed </a:t>
            </a:r>
            <a:r>
              <a:rPr lang="en-US" dirty="0" err="1"/>
              <a:t>simiulteneously</a:t>
            </a:r>
            <a:r>
              <a:rPr lang="en-US" dirty="0"/>
              <a:t>. Using if-else statement is always preferable since it always invokes an otherwise case with every if condition. The syntax of the if-else statement is given below.</a:t>
            </a:r>
          </a:p>
          <a:p>
            <a:endParaRPr lang="en-US" dirty="0"/>
          </a:p>
          <a:p>
            <a:r>
              <a:rPr lang="en-US" dirty="0"/>
              <a:t>if(expression){  </a:t>
            </a:r>
          </a:p>
          <a:p>
            <a:r>
              <a:rPr lang="en-US" dirty="0"/>
              <a:t>//code to be executed if condition is true  </a:t>
            </a:r>
          </a:p>
          <a:p>
            <a:r>
              <a:rPr lang="en-US" dirty="0"/>
              <a:t>}else{  </a:t>
            </a:r>
          </a:p>
          <a:p>
            <a:r>
              <a:rPr lang="en-US" dirty="0"/>
              <a:t>//code to be executed if condition is false  </a:t>
            </a:r>
          </a:p>
          <a:p>
            <a:r>
              <a:rPr lang="en-US" dirty="0"/>
              <a:t>} </a:t>
            </a:r>
            <a:endParaRPr lang="en-IN" dirty="0"/>
          </a:p>
        </p:txBody>
      </p:sp>
    </p:spTree>
    <p:extLst>
      <p:ext uri="{BB962C8B-B14F-4D97-AF65-F5344CB8AC3E}">
        <p14:creationId xmlns:p14="http://schemas.microsoft.com/office/powerpoint/2010/main" val="295309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28600"/>
            <a:ext cx="9404723" cy="363682"/>
          </a:xfrm>
        </p:spPr>
        <p:txBody>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1672936" y="974725"/>
            <a:ext cx="7356764" cy="5181600"/>
          </a:xfrm>
          <a:prstGeom prst="rect">
            <a:avLst/>
          </a:prstGeom>
        </p:spPr>
      </p:pic>
    </p:spTree>
    <p:extLst>
      <p:ext uri="{BB962C8B-B14F-4D97-AF65-F5344CB8AC3E}">
        <p14:creationId xmlns:p14="http://schemas.microsoft.com/office/powerpoint/2010/main" val="2735222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45474"/>
            <a:ext cx="9404723" cy="353290"/>
          </a:xfrm>
        </p:spPr>
        <p:txBody>
          <a:bodyPr/>
          <a:lstStyle/>
          <a:p>
            <a:endParaRPr lang="en-IN" dirty="0"/>
          </a:p>
        </p:txBody>
      </p:sp>
      <p:sp>
        <p:nvSpPr>
          <p:cNvPr id="3" name="Content Placeholder 2"/>
          <p:cNvSpPr>
            <a:spLocks noGrp="1"/>
          </p:cNvSpPr>
          <p:nvPr>
            <p:ph idx="1"/>
          </p:nvPr>
        </p:nvSpPr>
        <p:spPr>
          <a:xfrm>
            <a:off x="1104293" y="1039092"/>
            <a:ext cx="8946541" cy="5406735"/>
          </a:xfrm>
        </p:spPr>
        <p:txBody>
          <a:bodyPr>
            <a:normAutofit fontScale="62500" lnSpcReduction="20000"/>
          </a:bodyPr>
          <a:lstStyle/>
          <a:p>
            <a:r>
              <a:rPr lang="en-IN" dirty="0"/>
              <a:t>#include&lt;</a:t>
            </a:r>
            <a:r>
              <a:rPr lang="en-IN" dirty="0" err="1"/>
              <a:t>stdio.h</a:t>
            </a:r>
            <a:r>
              <a:rPr lang="en-IN" dirty="0"/>
              <a:t>&gt;    </a:t>
            </a:r>
          </a:p>
          <a:p>
            <a:r>
              <a:rPr lang="en-IN" dirty="0" err="1"/>
              <a:t>int</a:t>
            </a:r>
            <a:r>
              <a:rPr lang="en-IN" dirty="0"/>
              <a:t> main(){    </a:t>
            </a:r>
          </a:p>
          <a:p>
            <a:r>
              <a:rPr lang="en-IN" dirty="0" err="1"/>
              <a:t>int</a:t>
            </a:r>
            <a:r>
              <a:rPr lang="en-IN" dirty="0"/>
              <a:t> number=0;    </a:t>
            </a:r>
          </a:p>
          <a:p>
            <a:r>
              <a:rPr lang="en-IN" dirty="0" err="1"/>
              <a:t>printf</a:t>
            </a:r>
            <a:r>
              <a:rPr lang="en-IN" dirty="0"/>
              <a:t>("enter a number:");    </a:t>
            </a:r>
          </a:p>
          <a:p>
            <a:r>
              <a:rPr lang="en-IN" dirty="0" err="1"/>
              <a:t>scanf</a:t>
            </a:r>
            <a:r>
              <a:rPr lang="en-IN" dirty="0"/>
              <a:t>("%</a:t>
            </a:r>
            <a:r>
              <a:rPr lang="en-IN" dirty="0" err="1"/>
              <a:t>d",&amp;number</a:t>
            </a:r>
            <a:r>
              <a:rPr lang="en-IN" dirty="0"/>
              <a:t>);     </a:t>
            </a:r>
          </a:p>
          <a:p>
            <a:r>
              <a:rPr lang="en-IN" dirty="0"/>
              <a:t>if(number%2==0){    </a:t>
            </a:r>
          </a:p>
          <a:p>
            <a:r>
              <a:rPr lang="en-IN" dirty="0" err="1"/>
              <a:t>printf</a:t>
            </a:r>
            <a:r>
              <a:rPr lang="en-IN" dirty="0"/>
              <a:t>("%d is even </a:t>
            </a:r>
            <a:r>
              <a:rPr lang="en-IN" dirty="0" err="1"/>
              <a:t>number",number</a:t>
            </a:r>
            <a:r>
              <a:rPr lang="en-IN" dirty="0"/>
              <a:t>);    </a:t>
            </a:r>
          </a:p>
          <a:p>
            <a:r>
              <a:rPr lang="en-IN" dirty="0"/>
              <a:t>}    </a:t>
            </a:r>
          </a:p>
          <a:p>
            <a:r>
              <a:rPr lang="en-IN" dirty="0"/>
              <a:t>else{    </a:t>
            </a:r>
          </a:p>
          <a:p>
            <a:r>
              <a:rPr lang="en-IN" dirty="0" err="1"/>
              <a:t>printf</a:t>
            </a:r>
            <a:r>
              <a:rPr lang="en-IN" dirty="0"/>
              <a:t>("%d is odd </a:t>
            </a:r>
            <a:r>
              <a:rPr lang="en-IN" dirty="0" err="1"/>
              <a:t>number",number</a:t>
            </a:r>
            <a:r>
              <a:rPr lang="en-IN" dirty="0"/>
              <a:t>);    </a:t>
            </a:r>
          </a:p>
          <a:p>
            <a:r>
              <a:rPr lang="en-IN" dirty="0"/>
              <a:t>}     </a:t>
            </a:r>
          </a:p>
          <a:p>
            <a:r>
              <a:rPr lang="en-IN" dirty="0"/>
              <a:t>return 0;  </a:t>
            </a:r>
          </a:p>
          <a:p>
            <a:r>
              <a:rPr lang="en-IN" dirty="0"/>
              <a:t>}    </a:t>
            </a:r>
          </a:p>
          <a:p>
            <a:r>
              <a:rPr lang="en-IN" dirty="0">
                <a:ln w="0"/>
                <a:solidFill>
                  <a:schemeClr val="accent1"/>
                </a:solidFill>
                <a:effectLst>
                  <a:outerShdw blurRad="38100" dist="25400" dir="5400000" algn="ctr" rotWithShape="0">
                    <a:srgbClr val="6E747A">
                      <a:alpha val="43000"/>
                    </a:srgbClr>
                  </a:outerShdw>
                </a:effectLst>
              </a:rPr>
              <a:t>Output</a:t>
            </a:r>
          </a:p>
          <a:p>
            <a:endParaRPr lang="en-IN" dirty="0"/>
          </a:p>
          <a:p>
            <a:r>
              <a:rPr lang="en-IN" dirty="0"/>
              <a:t>enter a number:4</a:t>
            </a:r>
          </a:p>
          <a:p>
            <a:r>
              <a:rPr lang="en-IN" dirty="0"/>
              <a:t>4 is even number</a:t>
            </a:r>
          </a:p>
          <a:p>
            <a:r>
              <a:rPr lang="en-IN" dirty="0"/>
              <a:t>enter a number:5</a:t>
            </a:r>
          </a:p>
          <a:p>
            <a:r>
              <a:rPr lang="en-IN" dirty="0"/>
              <a:t>5 is odd number</a:t>
            </a:r>
          </a:p>
        </p:txBody>
      </p:sp>
    </p:spTree>
    <p:extLst>
      <p:ext uri="{BB962C8B-B14F-4D97-AF65-F5344CB8AC3E}">
        <p14:creationId xmlns:p14="http://schemas.microsoft.com/office/powerpoint/2010/main" val="28633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49382"/>
            <a:ext cx="9404723" cy="540327"/>
          </a:xfrm>
        </p:spPr>
        <p:txBody>
          <a:bodyPr/>
          <a:lstStyle/>
          <a:p>
            <a:pPr algn="ctr"/>
            <a:r>
              <a:rPr lang="en-IN" sz="2800" b="1" dirty="0">
                <a:ln w="22225">
                  <a:solidFill>
                    <a:schemeClr val="accent2"/>
                  </a:solidFill>
                  <a:prstDash val="solid"/>
                </a:ln>
                <a:solidFill>
                  <a:schemeClr val="accent2">
                    <a:lumMod val="40000"/>
                    <a:lumOff val="60000"/>
                  </a:schemeClr>
                </a:solidFill>
              </a:rPr>
              <a:t>If else-if ladder Statement</a:t>
            </a:r>
          </a:p>
        </p:txBody>
      </p:sp>
      <p:sp>
        <p:nvSpPr>
          <p:cNvPr id="3" name="Content Placeholder 2"/>
          <p:cNvSpPr>
            <a:spLocks noGrp="1"/>
          </p:cNvSpPr>
          <p:nvPr>
            <p:ph idx="1"/>
          </p:nvPr>
        </p:nvSpPr>
        <p:spPr>
          <a:xfrm>
            <a:off x="457200" y="966355"/>
            <a:ext cx="9592653" cy="5673435"/>
          </a:xfrm>
        </p:spPr>
        <p:txBody>
          <a:bodyPr>
            <a:normAutofit fontScale="70000" lnSpcReduction="20000"/>
          </a:bodyPr>
          <a:lstStyle/>
          <a:p>
            <a:r>
              <a:rPr lang="en-US" dirty="0"/>
              <a:t>The if-else-if ladder statement is an extension to the if-else statement. It is used in the scenario where there are multiple cases to be performed for different conditions. In if-else-if ladder statement, if a condition is true then the statements defined in the if block will be executed, otherwise if some other condition is true then the statements defined in the else-if block will be executed, at the last if none of the condition is true then the statements defined in the else block will be executed. There are multiple else-if blocks possible. It is similar to the switch case statement where the default is executed instead of else block if none of the cases is matched.</a:t>
            </a:r>
          </a:p>
          <a:p>
            <a:endParaRPr lang="en-US" dirty="0"/>
          </a:p>
          <a:p>
            <a:r>
              <a:rPr lang="en-US" dirty="0"/>
              <a:t>if(condition1){  </a:t>
            </a:r>
          </a:p>
          <a:p>
            <a:r>
              <a:rPr lang="en-US" dirty="0"/>
              <a:t>//code to be executed if condition1 is true  </a:t>
            </a:r>
          </a:p>
          <a:p>
            <a:r>
              <a:rPr lang="en-US" dirty="0"/>
              <a:t>}else if(condition2){  </a:t>
            </a:r>
          </a:p>
          <a:p>
            <a:r>
              <a:rPr lang="en-US" dirty="0"/>
              <a:t>//code to be executed if condition2 is true  </a:t>
            </a:r>
          </a:p>
          <a:p>
            <a:r>
              <a:rPr lang="en-US" dirty="0"/>
              <a:t>}  </a:t>
            </a:r>
          </a:p>
          <a:p>
            <a:r>
              <a:rPr lang="en-US" dirty="0"/>
              <a:t>else if(condition3){  </a:t>
            </a:r>
          </a:p>
          <a:p>
            <a:r>
              <a:rPr lang="en-US" dirty="0"/>
              <a:t>//code to be executed if condition3 is true  </a:t>
            </a:r>
          </a:p>
          <a:p>
            <a:r>
              <a:rPr lang="en-US" dirty="0"/>
              <a:t>}  </a:t>
            </a:r>
          </a:p>
          <a:p>
            <a:r>
              <a:rPr lang="en-US" dirty="0"/>
              <a:t>...  </a:t>
            </a:r>
          </a:p>
          <a:p>
            <a:r>
              <a:rPr lang="en-US" dirty="0"/>
              <a:t>else{  </a:t>
            </a:r>
          </a:p>
          <a:p>
            <a:r>
              <a:rPr lang="en-US" dirty="0"/>
              <a:t>//code to be executed if all the conditions are false  </a:t>
            </a:r>
          </a:p>
          <a:p>
            <a:r>
              <a:rPr lang="en-US" dirty="0"/>
              <a:t>} </a:t>
            </a:r>
            <a:endParaRPr lang="en-IN" dirty="0"/>
          </a:p>
        </p:txBody>
      </p:sp>
    </p:spTree>
    <p:extLst>
      <p:ext uri="{BB962C8B-B14F-4D97-AF65-F5344CB8AC3E}">
        <p14:creationId xmlns:p14="http://schemas.microsoft.com/office/powerpoint/2010/main" val="6561025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155864"/>
            <a:ext cx="9404723" cy="374072"/>
          </a:xfrm>
        </p:spPr>
        <p:txBody>
          <a:bodyPr/>
          <a:lstStyle/>
          <a:p>
            <a:endParaRPr lang="en-IN" dirty="0"/>
          </a:p>
        </p:txBody>
      </p:sp>
      <p:pic>
        <p:nvPicPr>
          <p:cNvPr id="4" name="Content Placeholder 3"/>
          <p:cNvPicPr>
            <a:picLocks noGrp="1" noChangeAspect="1"/>
          </p:cNvPicPr>
          <p:nvPr>
            <p:ph idx="1"/>
          </p:nvPr>
        </p:nvPicPr>
        <p:blipFill>
          <a:blip r:embed="rId2"/>
          <a:stretch>
            <a:fillRect/>
          </a:stretch>
        </p:blipFill>
        <p:spPr>
          <a:xfrm>
            <a:off x="2012156" y="1268412"/>
            <a:ext cx="6524625" cy="4933950"/>
          </a:xfrm>
          <a:prstGeom prst="rect">
            <a:avLst/>
          </a:prstGeom>
        </p:spPr>
      </p:pic>
    </p:spTree>
    <p:extLst>
      <p:ext uri="{BB962C8B-B14F-4D97-AF65-F5344CB8AC3E}">
        <p14:creationId xmlns:p14="http://schemas.microsoft.com/office/powerpoint/2010/main" val="1080633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264255"/>
          </a:xfrm>
        </p:spPr>
        <p:txBody>
          <a:bodyPr/>
          <a:lstStyle/>
          <a:p>
            <a:endParaRPr lang="en-IN" dirty="0"/>
          </a:p>
        </p:txBody>
      </p:sp>
      <p:sp>
        <p:nvSpPr>
          <p:cNvPr id="3" name="Content Placeholder 2"/>
          <p:cNvSpPr>
            <a:spLocks noGrp="1"/>
          </p:cNvSpPr>
          <p:nvPr>
            <p:ph idx="1"/>
          </p:nvPr>
        </p:nvSpPr>
        <p:spPr>
          <a:xfrm>
            <a:off x="1103312" y="966355"/>
            <a:ext cx="8946541" cy="5808517"/>
          </a:xfrm>
        </p:spPr>
        <p:txBody>
          <a:bodyPr>
            <a:normAutofit fontScale="55000" lnSpcReduction="20000"/>
          </a:bodyPr>
          <a:lstStyle/>
          <a:p>
            <a:r>
              <a:rPr lang="en-US" dirty="0"/>
              <a:t>The example of an if-else-if statement in C language is given below.</a:t>
            </a:r>
          </a:p>
          <a:p>
            <a:endParaRPr lang="en-US" dirty="0"/>
          </a:p>
          <a:p>
            <a:r>
              <a:rPr lang="en-US" dirty="0"/>
              <a:t>#include&lt;</a:t>
            </a:r>
            <a:r>
              <a:rPr lang="en-US" dirty="0" err="1"/>
              <a:t>stdio.h</a:t>
            </a:r>
            <a:r>
              <a:rPr lang="en-US" dirty="0"/>
              <a:t>&gt;    </a:t>
            </a:r>
          </a:p>
          <a:p>
            <a:r>
              <a:rPr lang="en-US" dirty="0" err="1"/>
              <a:t>int</a:t>
            </a:r>
            <a:r>
              <a:rPr lang="en-US" dirty="0"/>
              <a:t> main(){    </a:t>
            </a:r>
          </a:p>
          <a:p>
            <a:r>
              <a:rPr lang="en-US" dirty="0" err="1"/>
              <a:t>int</a:t>
            </a:r>
            <a:r>
              <a:rPr lang="en-US" dirty="0"/>
              <a:t> number=0;    </a:t>
            </a:r>
          </a:p>
          <a:p>
            <a:r>
              <a:rPr lang="en-US" dirty="0" err="1"/>
              <a:t>printf</a:t>
            </a:r>
            <a:r>
              <a:rPr lang="en-US" dirty="0"/>
              <a:t>("enter a number:");    </a:t>
            </a:r>
          </a:p>
          <a:p>
            <a:r>
              <a:rPr lang="en-US" dirty="0" err="1"/>
              <a:t>scanf</a:t>
            </a:r>
            <a:r>
              <a:rPr lang="en-US" dirty="0"/>
              <a:t>("%</a:t>
            </a:r>
            <a:r>
              <a:rPr lang="en-US" dirty="0" err="1"/>
              <a:t>d",&amp;number</a:t>
            </a:r>
            <a:r>
              <a:rPr lang="en-US" dirty="0"/>
              <a:t>);     </a:t>
            </a:r>
          </a:p>
          <a:p>
            <a:r>
              <a:rPr lang="en-US" dirty="0"/>
              <a:t>if(number==10){    </a:t>
            </a:r>
          </a:p>
          <a:p>
            <a:r>
              <a:rPr lang="en-US" dirty="0" err="1"/>
              <a:t>printf</a:t>
            </a:r>
            <a:r>
              <a:rPr lang="en-US" dirty="0"/>
              <a:t>("number is equals to 10");    </a:t>
            </a:r>
          </a:p>
          <a:p>
            <a:r>
              <a:rPr lang="en-US" dirty="0"/>
              <a:t>}    </a:t>
            </a:r>
          </a:p>
          <a:p>
            <a:r>
              <a:rPr lang="en-US" dirty="0"/>
              <a:t>else if(number==50){    </a:t>
            </a:r>
          </a:p>
          <a:p>
            <a:r>
              <a:rPr lang="en-US" dirty="0" err="1"/>
              <a:t>printf</a:t>
            </a:r>
            <a:r>
              <a:rPr lang="en-US" dirty="0"/>
              <a:t>("number is equal to 50");    </a:t>
            </a:r>
          </a:p>
          <a:p>
            <a:r>
              <a:rPr lang="en-US" dirty="0"/>
              <a:t>}    </a:t>
            </a:r>
          </a:p>
          <a:p>
            <a:r>
              <a:rPr lang="en-US" dirty="0"/>
              <a:t>else if(number==100){    </a:t>
            </a:r>
          </a:p>
          <a:p>
            <a:r>
              <a:rPr lang="en-US" dirty="0" err="1"/>
              <a:t>printf</a:t>
            </a:r>
            <a:r>
              <a:rPr lang="en-US" dirty="0"/>
              <a:t>("number is equal to 100");    </a:t>
            </a:r>
          </a:p>
          <a:p>
            <a:r>
              <a:rPr lang="en-US" dirty="0"/>
              <a:t>}    </a:t>
            </a:r>
          </a:p>
          <a:p>
            <a:r>
              <a:rPr lang="en-US" dirty="0"/>
              <a:t>else{    </a:t>
            </a:r>
          </a:p>
          <a:p>
            <a:r>
              <a:rPr lang="en-US" dirty="0" err="1"/>
              <a:t>printf</a:t>
            </a:r>
            <a:r>
              <a:rPr lang="en-US" dirty="0"/>
              <a:t>("number is not equal to 10, 50 or 100");    </a:t>
            </a:r>
          </a:p>
          <a:p>
            <a:r>
              <a:rPr lang="en-US" dirty="0"/>
              <a:t>}    </a:t>
            </a:r>
          </a:p>
          <a:p>
            <a:r>
              <a:rPr lang="en-US" dirty="0"/>
              <a:t>return 0;  </a:t>
            </a:r>
          </a:p>
          <a:p>
            <a:r>
              <a:rPr lang="en-US" dirty="0"/>
              <a:t>} </a:t>
            </a:r>
            <a:endParaRPr lang="en-IN" dirty="0"/>
          </a:p>
        </p:txBody>
      </p:sp>
    </p:spTree>
    <p:extLst>
      <p:ext uri="{BB962C8B-B14F-4D97-AF65-F5344CB8AC3E}">
        <p14:creationId xmlns:p14="http://schemas.microsoft.com/office/powerpoint/2010/main" val="30861805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1004</Words>
  <Application>Microsoft Office PowerPoint</Application>
  <PresentationFormat>Widescreen</PresentationFormat>
  <Paragraphs>156</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Ion</vt:lpstr>
      <vt:lpstr>C Control Statements</vt:lpstr>
      <vt:lpstr>If Statement</vt:lpstr>
      <vt:lpstr>PowerPoint Presentation</vt:lpstr>
      <vt:lpstr>If-else Statement</vt:lpstr>
      <vt:lpstr>PowerPoint Presentation</vt:lpstr>
      <vt:lpstr>PowerPoint Presentation</vt:lpstr>
      <vt:lpstr>If else-if ladder Statement</vt:lpstr>
      <vt:lpstr>PowerPoint Presentation</vt:lpstr>
      <vt:lpstr>PowerPoint Presentation</vt:lpstr>
      <vt:lpstr>C Switch Statement</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Control Statements</dc:title>
  <dc:creator>user</dc:creator>
  <cp:lastModifiedBy>user</cp:lastModifiedBy>
  <cp:revision>3</cp:revision>
  <dcterms:created xsi:type="dcterms:W3CDTF">2022-10-12T05:44:43Z</dcterms:created>
  <dcterms:modified xsi:type="dcterms:W3CDTF">2022-10-12T06:08:57Z</dcterms:modified>
</cp:coreProperties>
</file>