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71" r:id="rId3"/>
    <p:sldId id="275" r:id="rId4"/>
    <p:sldId id="277" r:id="rId5"/>
    <p:sldId id="276" r:id="rId6"/>
    <p:sldId id="278" r:id="rId7"/>
    <p:sldId id="27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1C06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1014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915E56C-2110-4C43-A6F0-3FD947D39DDD}" type="doc">
      <dgm:prSet loTypeId="urn:microsoft.com/office/officeart/2005/8/layout/process1" loCatId="process" qsTypeId="urn:microsoft.com/office/officeart/2005/8/quickstyle/simple1" qsCatId="simple" csTypeId="urn:microsoft.com/office/officeart/2005/8/colors/colorful4" csCatId="colorful" phldr="1"/>
      <dgm:spPr/>
    </dgm:pt>
    <dgm:pt modelId="{8D8D8F11-E4DE-4919-89CB-9CB4F844FFAA}">
      <dgm:prSet phldrT="[Text]" custT="1"/>
      <dgm:spPr>
        <a:solidFill>
          <a:srgbClr val="FFC000"/>
        </a:solidFill>
      </dgm:spPr>
      <dgm:t>
        <a:bodyPr/>
        <a:lstStyle/>
        <a:p>
          <a:r>
            <a:rPr lang="en-US" sz="2400" dirty="0" smtClean="0"/>
            <a:t>Activating </a:t>
          </a:r>
        </a:p>
        <a:p>
          <a:r>
            <a:rPr lang="en-US" sz="2400" dirty="0" smtClean="0"/>
            <a:t>Events</a:t>
          </a:r>
        </a:p>
        <a:p>
          <a:r>
            <a:rPr lang="en-US" sz="2400" dirty="0" smtClean="0"/>
            <a:t>(Antecedents)</a:t>
          </a:r>
          <a:endParaRPr lang="en-IN" sz="2400" dirty="0"/>
        </a:p>
      </dgm:t>
    </dgm:pt>
    <dgm:pt modelId="{023B1020-EC3A-4939-867A-8F81E70A5728}" type="parTrans" cxnId="{E3C3D0E8-3840-4F97-950D-631F870C3832}">
      <dgm:prSet/>
      <dgm:spPr/>
      <dgm:t>
        <a:bodyPr/>
        <a:lstStyle/>
        <a:p>
          <a:endParaRPr lang="en-IN"/>
        </a:p>
      </dgm:t>
    </dgm:pt>
    <dgm:pt modelId="{09F7EA7F-B07A-4756-A232-2AB624001329}" type="sibTrans" cxnId="{E3C3D0E8-3840-4F97-950D-631F870C3832}">
      <dgm:prSet/>
      <dgm:spPr/>
      <dgm:t>
        <a:bodyPr/>
        <a:lstStyle/>
        <a:p>
          <a:endParaRPr lang="en-IN"/>
        </a:p>
      </dgm:t>
    </dgm:pt>
    <dgm:pt modelId="{15B1F84A-5B33-4814-9A56-B194F442B9EC}">
      <dgm:prSet phldrT="[Text]" custT="1"/>
      <dgm:spPr>
        <a:solidFill>
          <a:srgbClr val="00B050"/>
        </a:solidFill>
      </dgm:spPr>
      <dgm:t>
        <a:bodyPr/>
        <a:lstStyle/>
        <a:p>
          <a:r>
            <a:rPr lang="en-US" sz="2800" dirty="0" smtClean="0"/>
            <a:t>Beliefs </a:t>
          </a:r>
        </a:p>
        <a:p>
          <a:r>
            <a:rPr lang="en-US" sz="2800" dirty="0" smtClean="0"/>
            <a:t>(Behaviors)</a:t>
          </a:r>
        </a:p>
      </dgm:t>
    </dgm:pt>
    <dgm:pt modelId="{3E5481DD-889B-45BD-A09B-1781D86E3A5E}" type="parTrans" cxnId="{1CE85095-9E88-4575-B0B3-BF2642FF189B}">
      <dgm:prSet/>
      <dgm:spPr/>
      <dgm:t>
        <a:bodyPr/>
        <a:lstStyle/>
        <a:p>
          <a:endParaRPr lang="en-IN"/>
        </a:p>
      </dgm:t>
    </dgm:pt>
    <dgm:pt modelId="{DD205E02-838B-4BF0-87CC-3A208FE96390}" type="sibTrans" cxnId="{1CE85095-9E88-4575-B0B3-BF2642FF189B}">
      <dgm:prSet/>
      <dgm:spPr/>
      <dgm:t>
        <a:bodyPr/>
        <a:lstStyle/>
        <a:p>
          <a:endParaRPr lang="en-IN"/>
        </a:p>
      </dgm:t>
    </dgm:pt>
    <dgm:pt modelId="{20ABB7FF-E6BD-43C4-B1BA-8E14A1F90135}">
      <dgm:prSet phldrT="[Text]" custT="1"/>
      <dgm:spPr>
        <a:solidFill>
          <a:srgbClr val="C00000"/>
        </a:solidFill>
      </dgm:spPr>
      <dgm:t>
        <a:bodyPr/>
        <a:lstStyle/>
        <a:p>
          <a:r>
            <a:rPr lang="en-US" sz="2400" dirty="0" smtClean="0"/>
            <a:t>Consequences</a:t>
          </a:r>
          <a:endParaRPr lang="en-IN" sz="2400" dirty="0"/>
        </a:p>
      </dgm:t>
    </dgm:pt>
    <dgm:pt modelId="{4A7C29F9-3E19-4523-89C4-2BC9413F0347}" type="parTrans" cxnId="{E0294E61-EE16-4789-81CE-8A1BCD3605A5}">
      <dgm:prSet/>
      <dgm:spPr/>
      <dgm:t>
        <a:bodyPr/>
        <a:lstStyle/>
        <a:p>
          <a:endParaRPr lang="en-IN"/>
        </a:p>
      </dgm:t>
    </dgm:pt>
    <dgm:pt modelId="{7729DAA0-CE5F-4BEE-8EEE-85D4974EA625}" type="sibTrans" cxnId="{E0294E61-EE16-4789-81CE-8A1BCD3605A5}">
      <dgm:prSet/>
      <dgm:spPr/>
      <dgm:t>
        <a:bodyPr/>
        <a:lstStyle/>
        <a:p>
          <a:endParaRPr lang="en-IN"/>
        </a:p>
      </dgm:t>
    </dgm:pt>
    <dgm:pt modelId="{4BBADFA2-402E-47EA-AAF1-B16DCD8A47E6}" type="pres">
      <dgm:prSet presAssocID="{C915E56C-2110-4C43-A6F0-3FD947D39DDD}" presName="Name0" presStyleCnt="0">
        <dgm:presLayoutVars>
          <dgm:dir/>
          <dgm:resizeHandles val="exact"/>
        </dgm:presLayoutVars>
      </dgm:prSet>
      <dgm:spPr/>
    </dgm:pt>
    <dgm:pt modelId="{487DD9A5-AE99-4D3C-8E2F-F8AF9A20BA18}" type="pres">
      <dgm:prSet presAssocID="{8D8D8F11-E4DE-4919-89CB-9CB4F844FFAA}" presName="node" presStyleLbl="node1" presStyleIdx="0" presStyleCnt="3" custScaleX="134970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1ECEF699-9FA9-49B6-8DE1-FB1566942C6A}" type="pres">
      <dgm:prSet presAssocID="{09F7EA7F-B07A-4756-A232-2AB624001329}" presName="sibTrans" presStyleLbl="sibTrans2D1" presStyleIdx="0" presStyleCnt="2"/>
      <dgm:spPr/>
      <dgm:t>
        <a:bodyPr/>
        <a:lstStyle/>
        <a:p>
          <a:endParaRPr lang="en-IN"/>
        </a:p>
      </dgm:t>
    </dgm:pt>
    <dgm:pt modelId="{276E58EE-D8A3-43E4-BB07-C3DFCF4BA1F3}" type="pres">
      <dgm:prSet presAssocID="{09F7EA7F-B07A-4756-A232-2AB624001329}" presName="connectorText" presStyleLbl="sibTrans2D1" presStyleIdx="0" presStyleCnt="2"/>
      <dgm:spPr/>
      <dgm:t>
        <a:bodyPr/>
        <a:lstStyle/>
        <a:p>
          <a:endParaRPr lang="en-IN"/>
        </a:p>
      </dgm:t>
    </dgm:pt>
    <dgm:pt modelId="{2D0B905D-1A2C-4D3A-B7F4-08809527C39C}" type="pres">
      <dgm:prSet presAssocID="{15B1F84A-5B33-4814-9A56-B194F442B9EC}" presName="node" presStyleLbl="node1" presStyleIdx="1" presStyleCnt="3" custScaleX="123407" custLinFactNeighborX="1323" custLinFactNeighborY="-2493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CECD91E9-D507-493B-B1A5-0CDBC648C2A9}" type="pres">
      <dgm:prSet presAssocID="{DD205E02-838B-4BF0-87CC-3A208FE96390}" presName="sibTrans" presStyleLbl="sibTrans2D1" presStyleIdx="1" presStyleCnt="2"/>
      <dgm:spPr/>
      <dgm:t>
        <a:bodyPr/>
        <a:lstStyle/>
        <a:p>
          <a:endParaRPr lang="en-IN"/>
        </a:p>
      </dgm:t>
    </dgm:pt>
    <dgm:pt modelId="{C459ED9D-0F97-448A-9F65-3C13D67DCFE6}" type="pres">
      <dgm:prSet presAssocID="{DD205E02-838B-4BF0-87CC-3A208FE96390}" presName="connectorText" presStyleLbl="sibTrans2D1" presStyleIdx="1" presStyleCnt="2"/>
      <dgm:spPr/>
      <dgm:t>
        <a:bodyPr/>
        <a:lstStyle/>
        <a:p>
          <a:endParaRPr lang="en-IN"/>
        </a:p>
      </dgm:t>
    </dgm:pt>
    <dgm:pt modelId="{B8C11BF3-558F-4552-9AED-7C6B475B591A}" type="pres">
      <dgm:prSet presAssocID="{20ABB7FF-E6BD-43C4-B1BA-8E14A1F90135}" presName="node" presStyleLbl="node1" presStyleIdx="2" presStyleCnt="3" custScaleX="149733" custScaleY="107152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</dgm:ptLst>
  <dgm:cxnLst>
    <dgm:cxn modelId="{A5229326-C7B1-403C-B3DB-9F02B013FF1F}" type="presOf" srcId="{DD205E02-838B-4BF0-87CC-3A208FE96390}" destId="{C459ED9D-0F97-448A-9F65-3C13D67DCFE6}" srcOrd="1" destOrd="0" presId="urn:microsoft.com/office/officeart/2005/8/layout/process1"/>
    <dgm:cxn modelId="{F8DC4874-F030-4D72-B0A0-15EA0BCDBE96}" type="presOf" srcId="{8D8D8F11-E4DE-4919-89CB-9CB4F844FFAA}" destId="{487DD9A5-AE99-4D3C-8E2F-F8AF9A20BA18}" srcOrd="0" destOrd="0" presId="urn:microsoft.com/office/officeart/2005/8/layout/process1"/>
    <dgm:cxn modelId="{20D8D2EE-CF3B-4333-A207-BBF84CE70A8C}" type="presOf" srcId="{15B1F84A-5B33-4814-9A56-B194F442B9EC}" destId="{2D0B905D-1A2C-4D3A-B7F4-08809527C39C}" srcOrd="0" destOrd="0" presId="urn:microsoft.com/office/officeart/2005/8/layout/process1"/>
    <dgm:cxn modelId="{F5598772-FF89-4C37-A769-DEE41561C54E}" type="presOf" srcId="{C915E56C-2110-4C43-A6F0-3FD947D39DDD}" destId="{4BBADFA2-402E-47EA-AAF1-B16DCD8A47E6}" srcOrd="0" destOrd="0" presId="urn:microsoft.com/office/officeart/2005/8/layout/process1"/>
    <dgm:cxn modelId="{A0C1A888-C788-4854-B947-273BB08CF94B}" type="presOf" srcId="{DD205E02-838B-4BF0-87CC-3A208FE96390}" destId="{CECD91E9-D507-493B-B1A5-0CDBC648C2A9}" srcOrd="0" destOrd="0" presId="urn:microsoft.com/office/officeart/2005/8/layout/process1"/>
    <dgm:cxn modelId="{56DFE801-249F-4272-BF64-9A8F5D95BB1E}" type="presOf" srcId="{09F7EA7F-B07A-4756-A232-2AB624001329}" destId="{1ECEF699-9FA9-49B6-8DE1-FB1566942C6A}" srcOrd="0" destOrd="0" presId="urn:microsoft.com/office/officeart/2005/8/layout/process1"/>
    <dgm:cxn modelId="{1CE85095-9E88-4575-B0B3-BF2642FF189B}" srcId="{C915E56C-2110-4C43-A6F0-3FD947D39DDD}" destId="{15B1F84A-5B33-4814-9A56-B194F442B9EC}" srcOrd="1" destOrd="0" parTransId="{3E5481DD-889B-45BD-A09B-1781D86E3A5E}" sibTransId="{DD205E02-838B-4BF0-87CC-3A208FE96390}"/>
    <dgm:cxn modelId="{E0294E61-EE16-4789-81CE-8A1BCD3605A5}" srcId="{C915E56C-2110-4C43-A6F0-3FD947D39DDD}" destId="{20ABB7FF-E6BD-43C4-B1BA-8E14A1F90135}" srcOrd="2" destOrd="0" parTransId="{4A7C29F9-3E19-4523-89C4-2BC9413F0347}" sibTransId="{7729DAA0-CE5F-4BEE-8EEE-85D4974EA625}"/>
    <dgm:cxn modelId="{2B18E3BF-9530-457E-8C07-53F9A46DC8CF}" type="presOf" srcId="{20ABB7FF-E6BD-43C4-B1BA-8E14A1F90135}" destId="{B8C11BF3-558F-4552-9AED-7C6B475B591A}" srcOrd="0" destOrd="0" presId="urn:microsoft.com/office/officeart/2005/8/layout/process1"/>
    <dgm:cxn modelId="{E3C3D0E8-3840-4F97-950D-631F870C3832}" srcId="{C915E56C-2110-4C43-A6F0-3FD947D39DDD}" destId="{8D8D8F11-E4DE-4919-89CB-9CB4F844FFAA}" srcOrd="0" destOrd="0" parTransId="{023B1020-EC3A-4939-867A-8F81E70A5728}" sibTransId="{09F7EA7F-B07A-4756-A232-2AB624001329}"/>
    <dgm:cxn modelId="{C8696B8D-5F63-42EE-A9F3-0FE2EABC5560}" type="presOf" srcId="{09F7EA7F-B07A-4756-A232-2AB624001329}" destId="{276E58EE-D8A3-43E4-BB07-C3DFCF4BA1F3}" srcOrd="1" destOrd="0" presId="urn:microsoft.com/office/officeart/2005/8/layout/process1"/>
    <dgm:cxn modelId="{5C71F887-16CD-4508-A4CF-F1DD1BF09CAC}" type="presParOf" srcId="{4BBADFA2-402E-47EA-AAF1-B16DCD8A47E6}" destId="{487DD9A5-AE99-4D3C-8E2F-F8AF9A20BA18}" srcOrd="0" destOrd="0" presId="urn:microsoft.com/office/officeart/2005/8/layout/process1"/>
    <dgm:cxn modelId="{1228D75B-D16E-43C0-A3B0-DF26D2114397}" type="presParOf" srcId="{4BBADFA2-402E-47EA-AAF1-B16DCD8A47E6}" destId="{1ECEF699-9FA9-49B6-8DE1-FB1566942C6A}" srcOrd="1" destOrd="0" presId="urn:microsoft.com/office/officeart/2005/8/layout/process1"/>
    <dgm:cxn modelId="{0EDA2752-58D7-4DD8-AF4A-1838FA1B6110}" type="presParOf" srcId="{1ECEF699-9FA9-49B6-8DE1-FB1566942C6A}" destId="{276E58EE-D8A3-43E4-BB07-C3DFCF4BA1F3}" srcOrd="0" destOrd="0" presId="urn:microsoft.com/office/officeart/2005/8/layout/process1"/>
    <dgm:cxn modelId="{706A51A0-23BC-4ED3-8C9E-130069878EC8}" type="presParOf" srcId="{4BBADFA2-402E-47EA-AAF1-B16DCD8A47E6}" destId="{2D0B905D-1A2C-4D3A-B7F4-08809527C39C}" srcOrd="2" destOrd="0" presId="urn:microsoft.com/office/officeart/2005/8/layout/process1"/>
    <dgm:cxn modelId="{252EE9D1-F2EE-4C0F-AA0E-87E1BF8B16BC}" type="presParOf" srcId="{4BBADFA2-402E-47EA-AAF1-B16DCD8A47E6}" destId="{CECD91E9-D507-493B-B1A5-0CDBC648C2A9}" srcOrd="3" destOrd="0" presId="urn:microsoft.com/office/officeart/2005/8/layout/process1"/>
    <dgm:cxn modelId="{DB8F55DF-BDD3-4FA9-B8CC-6F2BF81809A1}" type="presParOf" srcId="{CECD91E9-D507-493B-B1A5-0CDBC648C2A9}" destId="{C459ED9D-0F97-448A-9F65-3C13D67DCFE6}" srcOrd="0" destOrd="0" presId="urn:microsoft.com/office/officeart/2005/8/layout/process1"/>
    <dgm:cxn modelId="{186AA89D-9F6C-460D-AE66-2A06C6245E9D}" type="presParOf" srcId="{4BBADFA2-402E-47EA-AAF1-B16DCD8A47E6}" destId="{B8C11BF3-558F-4552-9AED-7C6B475B591A}" srcOrd="4" destOrd="0" presId="urn:microsoft.com/office/officeart/2005/8/layout/process1"/>
  </dgm:cxnLst>
  <dgm:bg>
    <a:solidFill>
      <a:schemeClr val="accent4"/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87DD9A5-AE99-4D3C-8E2F-F8AF9A20BA18}">
      <dsp:nvSpPr>
        <dsp:cNvPr id="0" name=""/>
        <dsp:cNvSpPr/>
      </dsp:nvSpPr>
      <dsp:spPr>
        <a:xfrm>
          <a:off x="4523" y="1275146"/>
          <a:ext cx="2151955" cy="1564507"/>
        </a:xfrm>
        <a:prstGeom prst="roundRect">
          <a:avLst>
            <a:gd name="adj" fmla="val 10000"/>
          </a:avLst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Activating 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Events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(Antecedents)</a:t>
          </a:r>
          <a:endParaRPr lang="en-IN" sz="2400" kern="1200" dirty="0"/>
        </a:p>
      </dsp:txBody>
      <dsp:txXfrm>
        <a:off x="50346" y="1320969"/>
        <a:ext cx="2060309" cy="1472861"/>
      </dsp:txXfrm>
    </dsp:sp>
    <dsp:sp modelId="{1ECEF699-9FA9-49B6-8DE1-FB1566942C6A}">
      <dsp:nvSpPr>
        <dsp:cNvPr id="0" name=""/>
        <dsp:cNvSpPr/>
      </dsp:nvSpPr>
      <dsp:spPr>
        <a:xfrm rot="21550453">
          <a:off x="2318010" y="1839389"/>
          <a:ext cx="342519" cy="395410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IN" sz="1700" kern="1200"/>
        </a:p>
      </dsp:txBody>
      <dsp:txXfrm>
        <a:off x="2318015" y="1919211"/>
        <a:ext cx="239763" cy="237246"/>
      </dsp:txXfrm>
    </dsp:sp>
    <dsp:sp modelId="{2D0B905D-1A2C-4D3A-B7F4-08809527C39C}">
      <dsp:nvSpPr>
        <dsp:cNvPr id="0" name=""/>
        <dsp:cNvSpPr/>
      </dsp:nvSpPr>
      <dsp:spPr>
        <a:xfrm>
          <a:off x="2802674" y="1236143"/>
          <a:ext cx="1967595" cy="1564507"/>
        </a:xfrm>
        <a:prstGeom prst="roundRect">
          <a:avLst>
            <a:gd name="adj" fmla="val 10000"/>
          </a:avLst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Beliefs 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(Behaviors)</a:t>
          </a:r>
        </a:p>
      </dsp:txBody>
      <dsp:txXfrm>
        <a:off x="2848497" y="1281966"/>
        <a:ext cx="1875949" cy="1472861"/>
      </dsp:txXfrm>
    </dsp:sp>
    <dsp:sp modelId="{CECD91E9-D507-493B-B1A5-0CDBC648C2A9}">
      <dsp:nvSpPr>
        <dsp:cNvPr id="0" name=""/>
        <dsp:cNvSpPr/>
      </dsp:nvSpPr>
      <dsp:spPr>
        <a:xfrm rot="47768">
          <a:off x="4927583" y="1838866"/>
          <a:ext cx="333572" cy="395410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7484979"/>
            <a:satOff val="-41387"/>
            <a:lumOff val="-3529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IN" sz="1700" kern="1200"/>
        </a:p>
      </dsp:txBody>
      <dsp:txXfrm>
        <a:off x="4927588" y="1917253"/>
        <a:ext cx="233500" cy="237246"/>
      </dsp:txXfrm>
    </dsp:sp>
    <dsp:sp modelId="{B8C11BF3-558F-4552-9AED-7C6B475B591A}">
      <dsp:nvSpPr>
        <dsp:cNvPr id="0" name=""/>
        <dsp:cNvSpPr/>
      </dsp:nvSpPr>
      <dsp:spPr>
        <a:xfrm>
          <a:off x="5399590" y="1219199"/>
          <a:ext cx="2387335" cy="1676400"/>
        </a:xfrm>
        <a:prstGeom prst="roundRect">
          <a:avLst>
            <a:gd name="adj" fmla="val 10000"/>
          </a:avLst>
        </a:prstGeom>
        <a:solidFill>
          <a:srgbClr val="C0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Consequences</a:t>
          </a:r>
          <a:endParaRPr lang="en-IN" sz="2400" kern="1200" dirty="0"/>
        </a:p>
      </dsp:txBody>
      <dsp:txXfrm>
        <a:off x="5448690" y="1268299"/>
        <a:ext cx="2289135" cy="15782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11/28/2021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11/28/2021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11/28/2021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11/28/2021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11/28/2021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2560" y="761999"/>
            <a:ext cx="7406640" cy="1828801"/>
          </a:xfrm>
          <a:solidFill>
            <a:schemeClr val="accent4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3600" dirty="0" smtClean="0"/>
              <a:t>COGNITIVE BEHAVIOUR </a:t>
            </a:r>
            <a:r>
              <a:rPr lang="en-US" sz="3600" dirty="0" smtClean="0"/>
              <a:t>THERAPY</a:t>
            </a:r>
            <a:br>
              <a:rPr lang="en-US" sz="3600" dirty="0" smtClean="0"/>
            </a:br>
            <a:r>
              <a:rPr lang="en-US" sz="2800" dirty="0" smtClean="0"/>
              <a:t>BEHAVIOURAL TECHNIQUES &amp; ABC MODEL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2667000"/>
            <a:ext cx="6705600" cy="3200400"/>
          </a:xfrm>
        </p:spPr>
        <p:style>
          <a:lnRef idx="1">
            <a:schemeClr val="accent4"/>
          </a:lnRef>
          <a:fillRef idx="1002">
            <a:schemeClr val="lt2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algn="r"/>
            <a:endParaRPr lang="en-US" b="1" dirty="0" smtClean="0">
              <a:solidFill>
                <a:schemeClr val="bg2">
                  <a:lumMod val="25000"/>
                </a:schemeClr>
              </a:solidFill>
            </a:endParaRPr>
          </a:p>
          <a:p>
            <a:pPr algn="r"/>
            <a:r>
              <a:rPr lang="en-US" b="1" dirty="0" smtClean="0">
                <a:solidFill>
                  <a:schemeClr val="bg2">
                    <a:lumMod val="25000"/>
                  </a:schemeClr>
                </a:solidFill>
              </a:rPr>
              <a:t>DR</a:t>
            </a:r>
            <a:r>
              <a:rPr lang="en-US" b="1" dirty="0">
                <a:solidFill>
                  <a:schemeClr val="bg2">
                    <a:lumMod val="25000"/>
                  </a:schemeClr>
                </a:solidFill>
              </a:rPr>
              <a:t>. PRIYANKA SHUKLA</a:t>
            </a:r>
          </a:p>
          <a:p>
            <a:pPr algn="r"/>
            <a:r>
              <a:rPr lang="en-US" b="1" dirty="0">
                <a:solidFill>
                  <a:schemeClr val="bg2">
                    <a:lumMod val="25000"/>
                  </a:schemeClr>
                </a:solidFill>
              </a:rPr>
              <a:t>ASSISTANT PROFESSOR &amp;</a:t>
            </a:r>
          </a:p>
          <a:p>
            <a:pPr algn="r"/>
            <a:r>
              <a:rPr lang="en-US" b="1" dirty="0">
                <a:solidFill>
                  <a:schemeClr val="bg2">
                    <a:lumMod val="25000"/>
                  </a:schemeClr>
                </a:solidFill>
              </a:rPr>
              <a:t>RCI </a:t>
            </a:r>
            <a:r>
              <a:rPr lang="en-US" b="1" dirty="0" smtClean="0">
                <a:solidFill>
                  <a:schemeClr val="bg2">
                    <a:lumMod val="25000"/>
                  </a:schemeClr>
                </a:solidFill>
              </a:rPr>
              <a:t>registered </a:t>
            </a:r>
            <a:r>
              <a:rPr lang="en-US" b="1" dirty="0">
                <a:solidFill>
                  <a:schemeClr val="bg2">
                    <a:lumMod val="25000"/>
                  </a:schemeClr>
                </a:solidFill>
              </a:rPr>
              <a:t>Clinical Psychologist </a:t>
            </a:r>
          </a:p>
          <a:p>
            <a:pPr algn="r"/>
            <a:r>
              <a:rPr lang="en-US" b="1" dirty="0">
                <a:solidFill>
                  <a:schemeClr val="bg2">
                    <a:lumMod val="25000"/>
                  </a:schemeClr>
                </a:solidFill>
              </a:rPr>
              <a:t>Department of Psychology</a:t>
            </a:r>
          </a:p>
          <a:p>
            <a:pPr algn="r"/>
            <a:r>
              <a:rPr lang="en-US" b="1" dirty="0">
                <a:solidFill>
                  <a:schemeClr val="bg2">
                    <a:lumMod val="25000"/>
                  </a:schemeClr>
                </a:solidFill>
              </a:rPr>
              <a:t>SAHSS &amp;</a:t>
            </a:r>
          </a:p>
          <a:p>
            <a:pPr algn="r"/>
            <a:r>
              <a:rPr lang="en-US" b="1" dirty="0">
                <a:solidFill>
                  <a:schemeClr val="bg2">
                    <a:lumMod val="25000"/>
                  </a:schemeClr>
                </a:solidFill>
              </a:rPr>
              <a:t>LIFE LONG LEARNING AND EXTENSION</a:t>
            </a:r>
          </a:p>
          <a:p>
            <a:pPr algn="r"/>
            <a:r>
              <a:rPr lang="en-US" b="1" dirty="0">
                <a:solidFill>
                  <a:schemeClr val="bg2">
                    <a:lumMod val="25000"/>
                  </a:schemeClr>
                </a:solidFill>
              </a:rPr>
              <a:t>CSJM UNIVERSITY, KANPUR</a:t>
            </a:r>
          </a:p>
          <a:p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715962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dirty="0" smtClean="0"/>
              <a:t>Behavioural Techniques: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066800"/>
            <a:ext cx="7498080" cy="5410200"/>
          </a:xfrm>
        </p:spPr>
        <p:style>
          <a:lnRef idx="0">
            <a:scrgbClr r="0" g="0" b="0"/>
          </a:lnRef>
          <a:fillRef idx="1002">
            <a:schemeClr val="lt2"/>
          </a:fillRef>
          <a:effectRef idx="0">
            <a:scrgbClr r="0" g="0" b="0"/>
          </a:effectRef>
          <a:fontRef idx="major"/>
        </p:style>
        <p:txBody>
          <a:bodyPr>
            <a:normAutofit/>
          </a:bodyPr>
          <a:lstStyle/>
          <a:p>
            <a:r>
              <a:rPr lang="en-US" sz="2400" dirty="0" smtClean="0"/>
              <a:t>Activity scheduling: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Graded task assignments: A CBT technique for turning overwhelming tasks into manageable achievements. This involve breaking a big goal into smaller goals that you put in the most logical, achievable order.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Breathing control and relaxation: 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381000"/>
            <a:ext cx="7498080" cy="6096000"/>
          </a:xfrm>
        </p:spPr>
        <p:style>
          <a:lnRef idx="0">
            <a:scrgbClr r="0" g="0" b="0"/>
          </a:lnRef>
          <a:fillRef idx="1002">
            <a:schemeClr val="lt2"/>
          </a:fillRef>
          <a:effectRef idx="0">
            <a:scrgbClr r="0" g="0" b="0"/>
          </a:effectRef>
          <a:fontRef idx="major"/>
        </p:style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800" dirty="0"/>
              <a:t>Contingency </a:t>
            </a:r>
            <a:r>
              <a:rPr lang="en-US" sz="2800" dirty="0" smtClean="0"/>
              <a:t>contracting: it is based on  a mutually agreed  contract between clinician and client, stating that the client agrees to perform certain </a:t>
            </a:r>
            <a:r>
              <a:rPr lang="en-US" sz="2800" dirty="0" err="1" smtClean="0"/>
              <a:t>behaviours</a:t>
            </a:r>
            <a:r>
              <a:rPr lang="en-US" sz="2800" dirty="0" smtClean="0"/>
              <a:t>.</a:t>
            </a:r>
            <a:endParaRPr lang="en-US" sz="2800" dirty="0"/>
          </a:p>
          <a:p>
            <a:pPr>
              <a:lnSpc>
                <a:spcPct val="150000"/>
              </a:lnSpc>
            </a:pPr>
            <a:r>
              <a:rPr lang="en-US" sz="2800" dirty="0" smtClean="0"/>
              <a:t>Exposure: the purpose of this strategies  is to speed extinction of conditioned fear or anxiety responses.</a:t>
            </a:r>
            <a:endParaRPr lang="en-US" sz="2800" dirty="0"/>
          </a:p>
          <a:p>
            <a:pPr marL="82296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9386184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304800"/>
            <a:ext cx="7498080" cy="6248400"/>
          </a:xfrm>
        </p:spPr>
        <p:style>
          <a:lnRef idx="0">
            <a:scrgbClr r="0" g="0" b="0"/>
          </a:lnRef>
          <a:fillRef idx="1002">
            <a:schemeClr val="lt2"/>
          </a:fillRef>
          <a:effectRef idx="0">
            <a:scrgbClr r="0" g="0" b="0"/>
          </a:effectRef>
          <a:fontRef idx="major"/>
        </p:style>
        <p:txBody>
          <a:bodyPr>
            <a:normAutofit/>
          </a:bodyPr>
          <a:lstStyle/>
          <a:p>
            <a:r>
              <a:rPr lang="en-US" sz="2800" b="1" dirty="0"/>
              <a:t>Thought stopping and distraction:</a:t>
            </a:r>
            <a:r>
              <a:rPr lang="en-US" sz="2800" dirty="0"/>
              <a:t> </a:t>
            </a:r>
            <a:r>
              <a:rPr lang="en-US" sz="2800" dirty="0" smtClean="0"/>
              <a:t> Automatic </a:t>
            </a:r>
            <a:r>
              <a:rPr lang="en-US" sz="2800" dirty="0"/>
              <a:t>negative thoughts and repetitive intrusive, ruminations are sometimes too intense to address with purely cognitive interventions. </a:t>
            </a:r>
            <a:endParaRPr lang="en-US" sz="2800" dirty="0" smtClean="0"/>
          </a:p>
          <a:p>
            <a:r>
              <a:rPr lang="en-US" sz="2800" dirty="0" smtClean="0"/>
              <a:t>The </a:t>
            </a:r>
            <a:r>
              <a:rPr lang="en-US" sz="2800" dirty="0"/>
              <a:t>techniques of thought stopping capitalize on the individual’s ability to use a selective narrowed attention that focus to suppress the intensive cognitions. </a:t>
            </a:r>
            <a:endParaRPr lang="en-US" sz="2800" dirty="0" smtClean="0"/>
          </a:p>
          <a:p>
            <a:r>
              <a:rPr lang="en-US" sz="2800" dirty="0" smtClean="0"/>
              <a:t> Anxious clients may benefits from the use of other distraction techniques to cope with panicky thoughts. Therefore, these techniques thus help the individual exert some control over the symptoms.</a:t>
            </a:r>
            <a:endParaRPr lang="en-US" sz="2800" dirty="0"/>
          </a:p>
          <a:p>
            <a:endParaRPr lang="en-IN" sz="2800" dirty="0"/>
          </a:p>
        </p:txBody>
      </p:sp>
    </p:spTree>
    <p:extLst>
      <p:ext uri="{BB962C8B-B14F-4D97-AF65-F5344CB8AC3E}">
        <p14:creationId xmlns:p14="http://schemas.microsoft.com/office/powerpoint/2010/main" val="11158132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457200"/>
            <a:ext cx="7498080" cy="5791200"/>
          </a:xfrm>
        </p:spPr>
        <p:style>
          <a:lnRef idx="0">
            <a:scrgbClr r="0" g="0" b="0"/>
          </a:lnRef>
          <a:fillRef idx="1002">
            <a:schemeClr val="lt2"/>
          </a:fillRef>
          <a:effectRef idx="0">
            <a:scrgbClr r="0" g="0" b="0"/>
          </a:effectRef>
          <a:fontRef idx="major"/>
        </p:style>
        <p:txBody>
          <a:bodyPr/>
          <a:lstStyle/>
          <a:p>
            <a:r>
              <a:rPr lang="en-US" dirty="0"/>
              <a:t>Social skill </a:t>
            </a:r>
            <a:r>
              <a:rPr lang="en-US" dirty="0" smtClean="0"/>
              <a:t>training: Satisfactory interpersonal relationships requires a complex set of skills. The method employed include modeling, role-playing and </a:t>
            </a:r>
            <a:r>
              <a:rPr lang="en-US" dirty="0" err="1" smtClean="0"/>
              <a:t>behavioural</a:t>
            </a:r>
            <a:r>
              <a:rPr lang="en-US" dirty="0" smtClean="0"/>
              <a:t> rehearsal etc.</a:t>
            </a:r>
            <a:endParaRPr lang="en-US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5280967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73162"/>
          </a:xfrm>
        </p:spPr>
        <p:txBody>
          <a:bodyPr>
            <a:normAutofit/>
          </a:bodyPr>
          <a:lstStyle/>
          <a:p>
            <a:r>
              <a:rPr lang="en-US" dirty="0" smtClean="0"/>
              <a:t>ABC MODEL:</a:t>
            </a:r>
            <a:endParaRPr lang="en-IN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68091916"/>
              </p:ext>
            </p:extLst>
          </p:nvPr>
        </p:nvGraphicFramePr>
        <p:xfrm>
          <a:off x="1143000" y="1600200"/>
          <a:ext cx="7791450" cy="4114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346911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838200"/>
            <a:ext cx="7498080" cy="5410200"/>
          </a:xfrm>
        </p:spPr>
        <p:style>
          <a:lnRef idx="0">
            <a:scrgbClr r="0" g="0" b="0"/>
          </a:lnRef>
          <a:fillRef idx="1002">
            <a:schemeClr val="lt2"/>
          </a:fillRef>
          <a:effectRef idx="0">
            <a:scrgbClr r="0" g="0" b="0"/>
          </a:effectRef>
          <a:fontRef idx="major"/>
        </p:style>
        <p:txBody>
          <a:bodyPr/>
          <a:lstStyle/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sz="6600" b="1" dirty="0" smtClean="0"/>
              <a:t>THANK YOU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460</TotalTime>
  <Words>240</Words>
  <Application>Microsoft Office PowerPoint</Application>
  <PresentationFormat>On-screen Show (4:3)</PresentationFormat>
  <Paragraphs>30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Gill Sans MT</vt:lpstr>
      <vt:lpstr>Verdana</vt:lpstr>
      <vt:lpstr>Wingdings 2</vt:lpstr>
      <vt:lpstr>Solstice</vt:lpstr>
      <vt:lpstr>COGNITIVE BEHAVIOUR THERAPY BEHAVIOURAL TECHNIQUES &amp; ABC MODEL</vt:lpstr>
      <vt:lpstr>Behavioural Techniques: </vt:lpstr>
      <vt:lpstr>PowerPoint Presentation</vt:lpstr>
      <vt:lpstr>PowerPoint Presentation</vt:lpstr>
      <vt:lpstr>PowerPoint Presentation</vt:lpstr>
      <vt:lpstr>ABC MODEL: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COGNITIVE BEHAVIOUR THERAPY</dc:title>
  <dc:creator>Mr.RCN</dc:creator>
  <cp:lastModifiedBy>abc</cp:lastModifiedBy>
  <cp:revision>71</cp:revision>
  <dcterms:created xsi:type="dcterms:W3CDTF">2006-08-16T00:00:00Z</dcterms:created>
  <dcterms:modified xsi:type="dcterms:W3CDTF">2021-11-28T15:13:37Z</dcterms:modified>
</cp:coreProperties>
</file>