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4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99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301" r:id="rId39"/>
    <p:sldId id="292" r:id="rId40"/>
    <p:sldId id="293" r:id="rId41"/>
    <p:sldId id="294" r:id="rId42"/>
    <p:sldId id="295" r:id="rId43"/>
    <p:sldId id="296" r:id="rId44"/>
    <p:sldId id="297" r:id="rId45"/>
    <p:sldId id="298" r:id="rId4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68" autoAdjust="0"/>
    <p:restoredTop sz="86364" autoAdjust="0"/>
  </p:normalViewPr>
  <p:slideViewPr>
    <p:cSldViewPr>
      <p:cViewPr>
        <p:scale>
          <a:sx n="66" d="100"/>
          <a:sy n="66" d="100"/>
        </p:scale>
        <p:origin x="-1428" y="-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340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6054"/>
    </p:cViewPr>
  </p:sorterViewPr>
  <p:notesViewPr>
    <p:cSldViewPr>
      <p:cViewPr varScale="1">
        <p:scale>
          <a:sx n="54" d="100"/>
          <a:sy n="54" d="100"/>
        </p:scale>
        <p:origin x="-284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D24552-703E-4675-BD1D-8CFC1BDE76E8}" type="datetimeFigureOut">
              <a:rPr lang="en-IN" smtClean="0"/>
              <a:t>25-08-2020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7D2BC9-648E-49B4-8C70-B9EE6944D47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77875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72445BD-4A7C-4EEA-8B87-BE45BC8F0F55}" type="datetimeFigureOut">
              <a:rPr lang="en-IN" smtClean="0"/>
              <a:t>25-08-2020</a:t>
            </a:fld>
            <a:endParaRPr lang="en-IN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0927E2C-810E-479F-BA8F-7FE86F22E562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2445BD-4A7C-4EEA-8B87-BE45BC8F0F55}" type="datetimeFigureOut">
              <a:rPr lang="en-IN" smtClean="0"/>
              <a:t>25-08-2020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927E2C-810E-479F-BA8F-7FE86F22E562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2445BD-4A7C-4EEA-8B87-BE45BC8F0F55}" type="datetimeFigureOut">
              <a:rPr lang="en-IN" smtClean="0"/>
              <a:t>25-08-2020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927E2C-810E-479F-BA8F-7FE86F22E562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2445BD-4A7C-4EEA-8B87-BE45BC8F0F55}" type="datetimeFigureOut">
              <a:rPr lang="en-IN" smtClean="0"/>
              <a:t>25-08-2020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927E2C-810E-479F-BA8F-7FE86F22E562}" type="slidenum">
              <a:rPr lang="en-IN" smtClean="0"/>
              <a:t>‹#›</a:t>
            </a:fld>
            <a:endParaRPr lang="en-IN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2445BD-4A7C-4EEA-8B87-BE45BC8F0F55}" type="datetimeFigureOut">
              <a:rPr lang="en-IN" smtClean="0"/>
              <a:t>25-08-2020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927E2C-810E-479F-BA8F-7FE86F22E562}" type="slidenum">
              <a:rPr lang="en-IN" smtClean="0"/>
              <a:t>‹#›</a:t>
            </a:fld>
            <a:endParaRPr lang="en-IN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2445BD-4A7C-4EEA-8B87-BE45BC8F0F55}" type="datetimeFigureOut">
              <a:rPr lang="en-IN" smtClean="0"/>
              <a:t>25-08-2020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927E2C-810E-479F-BA8F-7FE86F22E562}" type="slidenum">
              <a:rPr lang="en-IN" smtClean="0"/>
              <a:t>‹#›</a:t>
            </a:fld>
            <a:endParaRPr lang="en-IN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2445BD-4A7C-4EEA-8B87-BE45BC8F0F55}" type="datetimeFigureOut">
              <a:rPr lang="en-IN" smtClean="0"/>
              <a:t>25-08-2020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927E2C-810E-479F-BA8F-7FE86F22E562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2445BD-4A7C-4EEA-8B87-BE45BC8F0F55}" type="datetimeFigureOut">
              <a:rPr lang="en-IN" smtClean="0"/>
              <a:t>25-08-2020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927E2C-810E-479F-BA8F-7FE86F22E562}" type="slidenum">
              <a:rPr lang="en-IN" smtClean="0"/>
              <a:t>‹#›</a:t>
            </a:fld>
            <a:endParaRPr lang="en-IN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2445BD-4A7C-4EEA-8B87-BE45BC8F0F55}" type="datetimeFigureOut">
              <a:rPr lang="en-IN" smtClean="0"/>
              <a:t>25-08-2020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927E2C-810E-479F-BA8F-7FE86F22E562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72445BD-4A7C-4EEA-8B87-BE45BC8F0F55}" type="datetimeFigureOut">
              <a:rPr lang="en-IN" smtClean="0"/>
              <a:t>25-08-2020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927E2C-810E-479F-BA8F-7FE86F22E562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72445BD-4A7C-4EEA-8B87-BE45BC8F0F55}" type="datetimeFigureOut">
              <a:rPr lang="en-IN" smtClean="0"/>
              <a:t>25-08-2020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0927E2C-810E-479F-BA8F-7FE86F22E562}" type="slidenum">
              <a:rPr lang="en-IN" smtClean="0"/>
              <a:t>‹#›</a:t>
            </a:fld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72445BD-4A7C-4EEA-8B87-BE45BC8F0F55}" type="datetimeFigureOut">
              <a:rPr lang="en-IN" smtClean="0"/>
              <a:t>25-08-2020</a:t>
            </a:fld>
            <a:endParaRPr lang="en-IN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0927E2C-810E-479F-BA8F-7FE86F22E562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196752"/>
            <a:ext cx="7772400" cy="1470025"/>
          </a:xfrm>
        </p:spPr>
        <p:txBody>
          <a:bodyPr/>
          <a:lstStyle/>
          <a:p>
            <a:r>
              <a:rPr lang="en-IN" b="1" dirty="0"/>
              <a:t>Chapter 1. Introduction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5427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/>
          </a:bodyPr>
          <a:lstStyle/>
          <a:p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Engineers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are responsible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for minimizing losses and providing a safe and secure environment for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company’s employees</a:t>
            </a:r>
          </a:p>
          <a:p>
            <a:endParaRPr lang="en-IN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Responsibility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to themselves, fellow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workers</a:t>
            </a:r>
          </a:p>
          <a:p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Family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, community, and the engineering profession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IN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Part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of this responsibility is described</a:t>
            </a:r>
          </a:p>
          <a:p>
            <a:pPr lvl="1"/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the American Institute of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Chemical</a:t>
            </a:r>
            <a:r>
              <a:rPr lang="en-IN" sz="2400" b="1" dirty="0"/>
              <a:t>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Engineers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Engineering Ethics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0256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692696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en-IN" b="1" dirty="0"/>
              <a:t>American Institute of Chemical Engineers Code of Professional Ethics</a:t>
            </a: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349973"/>
            <a:ext cx="9144001" cy="246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288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98" y="1936847"/>
            <a:ext cx="8991960" cy="3775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611560" y="367187"/>
            <a:ext cx="77768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3200" b="1" dirty="0">
                <a:latin typeface="Arial" panose="020B0604020202020204" pitchFamily="34" charset="0"/>
                <a:cs typeface="Arial" panose="020B0604020202020204" pitchFamily="34" charset="0"/>
              </a:rPr>
              <a:t>American Institute of Chemical Engineers Code of Professional Ethics</a:t>
            </a:r>
            <a:endParaRPr lang="en-IN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465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IN" dirty="0" smtClean="0"/>
          </a:p>
          <a:p>
            <a:pPr marL="0" indent="0" algn="ctr">
              <a:buNone/>
            </a:pPr>
            <a:endParaRPr lang="en-IN" dirty="0"/>
          </a:p>
          <a:p>
            <a:pPr marL="0" indent="0" algn="ctr">
              <a:buNone/>
            </a:pPr>
            <a:r>
              <a:rPr lang="en-IN" dirty="0" smtClean="0"/>
              <a:t>END of The Lecture </a:t>
            </a:r>
          </a:p>
          <a:p>
            <a:pPr marL="0" indent="0" algn="ctr">
              <a:buNone/>
            </a:pPr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20/8/2020</a:t>
            </a:r>
            <a:endParaRPr lang="en-IN" dirty="0"/>
          </a:p>
        </p:txBody>
      </p:sp>
      <p:sp>
        <p:nvSpPr>
          <p:cNvPr id="5" name="Rectangle 4"/>
          <p:cNvSpPr/>
          <p:nvPr/>
        </p:nvSpPr>
        <p:spPr>
          <a:xfrm>
            <a:off x="3386098" y="4221088"/>
            <a:ext cx="2371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IN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Thanks </a:t>
            </a:r>
            <a:endParaRPr lang="en-IN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4894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196752"/>
            <a:ext cx="8507288" cy="5328592"/>
          </a:xfrm>
        </p:spPr>
        <p:txBody>
          <a:bodyPr>
            <a:normAutofit fontScale="92500" lnSpcReduction="10000"/>
          </a:bodyPr>
          <a:lstStyle/>
          <a:p>
            <a:r>
              <a:rPr lang="en-IN" sz="2400" dirty="0"/>
              <a:t>Accident and loss statistics are important measures of the effectiveness of </a:t>
            </a:r>
            <a:r>
              <a:rPr lang="en-IN" sz="2400" dirty="0" smtClean="0"/>
              <a:t>safety programs</a:t>
            </a:r>
          </a:p>
          <a:p>
            <a:pPr marL="0" indent="0">
              <a:buNone/>
            </a:pPr>
            <a:r>
              <a:rPr lang="en-IN" sz="2400" dirty="0" smtClean="0"/>
              <a:t>	 </a:t>
            </a:r>
            <a:r>
              <a:rPr lang="en-IN" sz="2400" dirty="0"/>
              <a:t>process is safe </a:t>
            </a:r>
            <a:r>
              <a:rPr lang="en-IN" sz="2400" dirty="0" smtClean="0"/>
              <a:t>or safety </a:t>
            </a:r>
            <a:r>
              <a:rPr lang="en-IN" sz="2400" dirty="0"/>
              <a:t>procedure is working </a:t>
            </a:r>
            <a:r>
              <a:rPr lang="en-IN" sz="2400" dirty="0" smtClean="0"/>
              <a:t>	  	</a:t>
            </a:r>
            <a:r>
              <a:rPr lang="en-IN" sz="2400" dirty="0"/>
              <a:t> </a:t>
            </a:r>
            <a:r>
              <a:rPr lang="en-IN" sz="2400" dirty="0" smtClean="0"/>
              <a:t>effectively</a:t>
            </a:r>
            <a:endParaRPr lang="en-IN" sz="2400" dirty="0"/>
          </a:p>
          <a:p>
            <a:r>
              <a:rPr lang="en-IN" sz="2400" dirty="0" smtClean="0"/>
              <a:t>No single </a:t>
            </a:r>
            <a:r>
              <a:rPr lang="en-IN" sz="2400" dirty="0"/>
              <a:t>method is capable of measuring all required </a:t>
            </a:r>
            <a:r>
              <a:rPr lang="en-IN" sz="2400" dirty="0" smtClean="0"/>
              <a:t>aspects</a:t>
            </a:r>
          </a:p>
          <a:p>
            <a:r>
              <a:rPr lang="en-IN" sz="2400" dirty="0"/>
              <a:t>Many statistical methods are </a:t>
            </a:r>
            <a:r>
              <a:rPr lang="en-IN" sz="2400" dirty="0" smtClean="0"/>
              <a:t>available</a:t>
            </a:r>
          </a:p>
          <a:p>
            <a:r>
              <a:rPr lang="en-IN" sz="2400" dirty="0" smtClean="0"/>
              <a:t>Three </a:t>
            </a:r>
            <a:r>
              <a:rPr lang="en-IN" sz="2400" dirty="0"/>
              <a:t>systems </a:t>
            </a:r>
            <a:r>
              <a:rPr lang="en-IN" sz="2400" dirty="0" smtClean="0"/>
              <a:t>considered here </a:t>
            </a:r>
            <a:r>
              <a:rPr lang="en-IN" sz="2400" dirty="0"/>
              <a:t>are</a:t>
            </a:r>
          </a:p>
          <a:p>
            <a:pPr marL="0" indent="0">
              <a:buNone/>
            </a:pPr>
            <a:r>
              <a:rPr lang="en-IN" sz="2400" dirty="0" smtClean="0"/>
              <a:t>	• </a:t>
            </a:r>
            <a:r>
              <a:rPr lang="en-IN" sz="2400" dirty="0"/>
              <a:t>OSHA incidence rate,</a:t>
            </a:r>
          </a:p>
          <a:p>
            <a:pPr marL="0" indent="0">
              <a:buNone/>
            </a:pPr>
            <a:r>
              <a:rPr lang="en-IN" sz="2400" dirty="0" smtClean="0"/>
              <a:t>	• </a:t>
            </a:r>
            <a:r>
              <a:rPr lang="en-IN" sz="2400" dirty="0"/>
              <a:t>Fatal accident rate (FAR</a:t>
            </a:r>
            <a:r>
              <a:rPr lang="en-IN" sz="2400" dirty="0" smtClean="0"/>
              <a:t>)</a:t>
            </a:r>
          </a:p>
          <a:p>
            <a:pPr marL="0" indent="0">
              <a:buNone/>
            </a:pPr>
            <a:r>
              <a:rPr lang="en-IN" sz="2400" dirty="0" smtClean="0"/>
              <a:t>	• </a:t>
            </a:r>
            <a:r>
              <a:rPr lang="en-IN" sz="2400" dirty="0"/>
              <a:t>Fatality rate, or deaths per person per </a:t>
            </a:r>
            <a:r>
              <a:rPr lang="en-IN" sz="2400" dirty="0" smtClean="0"/>
              <a:t>year</a:t>
            </a:r>
          </a:p>
          <a:p>
            <a:pPr marL="0" indent="0">
              <a:buNone/>
            </a:pPr>
            <a:endParaRPr lang="en-IN" sz="2400" dirty="0" smtClean="0"/>
          </a:p>
          <a:p>
            <a:pPr marL="0" indent="0">
              <a:buNone/>
            </a:pPr>
            <a:r>
              <a:rPr lang="en-IN" sz="2400" dirty="0" smtClean="0"/>
              <a:t> </a:t>
            </a:r>
            <a:r>
              <a:rPr lang="en-IN" sz="2400" dirty="0"/>
              <a:t>All three methods report the number of accidents and/or fatalities for a fixed number </a:t>
            </a:r>
            <a:r>
              <a:rPr lang="en-IN" sz="2400" dirty="0" smtClean="0"/>
              <a:t>of workers </a:t>
            </a:r>
            <a:r>
              <a:rPr lang="en-IN" sz="2400" dirty="0"/>
              <a:t>during a specified period.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Accident and Loss Statistics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955682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102027"/>
          </a:xfrm>
        </p:spPr>
        <p:txBody>
          <a:bodyPr>
            <a:normAutofit/>
          </a:bodyPr>
          <a:lstStyle/>
          <a:p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Occupational Safety and Health Administration of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the United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States government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IN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OSHA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is responsible for ensuring that workers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are provided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with a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safe working environment </a:t>
            </a:r>
          </a:p>
          <a:p>
            <a:pPr marL="0" indent="0">
              <a:buNone/>
            </a:pPr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OSHA </a:t>
            </a: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definitions </a:t>
            </a:r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applicable </a:t>
            </a: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accident statistics references</a:t>
            </a:r>
          </a:p>
          <a:p>
            <a:pPr marL="0" indent="0">
              <a:buNone/>
            </a:pPr>
            <a:r>
              <a:rPr lang="en-IN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IN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Injury </a:t>
            </a:r>
            <a:r>
              <a:rPr lang="en-IN" sz="2000" i="1" dirty="0">
                <a:latin typeface="Arial" panose="020B0604020202020204" pitchFamily="34" charset="0"/>
                <a:cs typeface="Arial" panose="020B0604020202020204" pitchFamily="34" charset="0"/>
              </a:rPr>
              <a:t>Facts</a:t>
            </a: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, 1999 ed. (Chicago: National Safety Council, </a:t>
            </a:r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1999</a:t>
            </a: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), p. 151</a:t>
            </a:r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	OSHA </a:t>
            </a: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regulations, 29 CFR 1904.12.</a:t>
            </a:r>
            <a:endParaRPr lang="en-IN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n-IN" dirty="0"/>
              <a:t>OSHA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93597"/>
            <a:ext cx="8730998" cy="2394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07495"/>
            <a:ext cx="10668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04" y="5702771"/>
            <a:ext cx="146685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8316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57375" y="2482056"/>
            <a:ext cx="5429250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en-IN" b="1" dirty="0"/>
              <a:t>Accident and Loss Statistics</a:t>
            </a:r>
            <a:endParaRPr lang="en-IN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04764"/>
            <a:ext cx="8568952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872" y="2492896"/>
            <a:ext cx="166687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518" y="3267075"/>
            <a:ext cx="20955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934" y="3933056"/>
            <a:ext cx="219075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882" y="4331940"/>
            <a:ext cx="22098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64575"/>
            <a:ext cx="8508207" cy="5119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158526"/>
            <a:ext cx="8229600" cy="922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b="1" smtClean="0"/>
              <a:t>Accident and Loss Statistics</a:t>
            </a:r>
            <a:endParaRPr lang="en-IN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072540"/>
            <a:ext cx="8064896" cy="474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0566"/>
            <a:ext cx="2016224" cy="331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0" y="2044060"/>
            <a:ext cx="2893414" cy="37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56" y="2595713"/>
            <a:ext cx="2301602" cy="1045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87" y="3673586"/>
            <a:ext cx="2591431" cy="96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88" y="4626211"/>
            <a:ext cx="2403585" cy="612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88" y="5211938"/>
            <a:ext cx="2530830" cy="442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3664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/>
          </a:bodyPr>
          <a:lstStyle/>
          <a:p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Based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on cases per 100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worker/years.</a:t>
            </a:r>
          </a:p>
          <a:p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A worker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2000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hours </a:t>
            </a:r>
            <a:endParaRPr lang="en-IN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(50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work weeks/year × 40 hours/week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OSHA incidence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rate is therefore based on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20,0000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hours of worker exposure to a hazard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Provides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information on all types of work-related injuries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and illnesses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, including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fatalities</a:t>
            </a:r>
          </a:p>
          <a:p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Better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representation of worker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accidents than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systems based on fatalities alone</a:t>
            </a:r>
            <a:endParaRPr lang="en-IN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instance, a plant might experience many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small accidents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with resulting injuries but no fatalities</a:t>
            </a:r>
            <a:endParaRPr lang="en-IN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OSHA incidence </a:t>
            </a:r>
            <a:r>
              <a:rPr lang="en-IN" dirty="0"/>
              <a:t>rate</a:t>
            </a:r>
          </a:p>
        </p:txBody>
      </p:sp>
    </p:spTree>
    <p:extLst>
      <p:ext uri="{BB962C8B-B14F-4D97-AF65-F5344CB8AC3E}">
        <p14:creationId xmlns:p14="http://schemas.microsoft.com/office/powerpoint/2010/main" val="3352271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00808"/>
            <a:ext cx="5980528" cy="1951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523184"/>
            <a:ext cx="6090101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39551" y="3651984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An incidence rate can also be based on lost workdays instead of injuries and illnesses</a:t>
            </a:r>
          </a:p>
        </p:txBody>
      </p:sp>
      <p:sp>
        <p:nvSpPr>
          <p:cNvPr id="5" name="Rectangle 4"/>
          <p:cNvSpPr/>
          <p:nvPr/>
        </p:nvSpPr>
        <p:spPr>
          <a:xfrm>
            <a:off x="440621" y="692696"/>
            <a:ext cx="84787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Number of occupational injuries and illnesses and the total number of employee hours worked during the applicable period</a:t>
            </a:r>
          </a:p>
        </p:txBody>
      </p:sp>
      <p:sp>
        <p:nvSpPr>
          <p:cNvPr id="6" name="Rectangle 5"/>
          <p:cNvSpPr/>
          <p:nvPr/>
        </p:nvSpPr>
        <p:spPr>
          <a:xfrm>
            <a:off x="419052" y="157406"/>
            <a:ext cx="41044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400" b="1" dirty="0">
                <a:latin typeface="Arial" panose="020B0604020202020204" pitchFamily="34" charset="0"/>
                <a:cs typeface="Arial" panose="020B0604020202020204" pitchFamily="34" charset="0"/>
              </a:rPr>
              <a:t>OSHA incidence </a:t>
            </a:r>
            <a:r>
              <a:rPr lang="en-I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rate:</a:t>
            </a:r>
            <a:endParaRPr lang="en-IN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044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>
            <a:spLocks noGrp="1"/>
          </p:cNvSpPr>
          <p:nvPr>
            <p:ph idx="1"/>
          </p:nvPr>
        </p:nvSpPr>
        <p:spPr>
          <a:xfrm>
            <a:off x="251520" y="836712"/>
            <a:ext cx="8712968" cy="5616624"/>
          </a:xfrm>
        </p:spPr>
        <p:txBody>
          <a:bodyPr/>
          <a:lstStyle/>
          <a:p>
            <a:r>
              <a:rPr lang="en-IN" sz="2800" dirty="0">
                <a:solidFill>
                  <a:schemeClr val="tx1"/>
                </a:solidFill>
              </a:rPr>
              <a:t>In 1987, Robert M. Solow, an economist at the Massachusetts Institute of Technology</a:t>
            </a:r>
            <a:r>
              <a:rPr lang="en-IN" dirty="0" smtClean="0">
                <a:solidFill>
                  <a:schemeClr val="tx1"/>
                </a:solidFill>
              </a:rPr>
              <a:t>, </a:t>
            </a:r>
          </a:p>
          <a:p>
            <a:r>
              <a:rPr lang="en-IN" dirty="0"/>
              <a:t>Nobel Prize in economics for his work in determining the sources </a:t>
            </a:r>
            <a:r>
              <a:rPr lang="en-IN" dirty="0" smtClean="0"/>
              <a:t>of economic growth</a:t>
            </a:r>
          </a:p>
          <a:p>
            <a:r>
              <a:rPr lang="en-IN" dirty="0" smtClean="0"/>
              <a:t>Economy’s </a:t>
            </a:r>
            <a:r>
              <a:rPr lang="en-IN" dirty="0"/>
              <a:t>growth is </a:t>
            </a:r>
            <a:r>
              <a:rPr lang="en-IN" dirty="0" smtClean="0"/>
              <a:t>the result </a:t>
            </a:r>
            <a:r>
              <a:rPr lang="en-IN" dirty="0"/>
              <a:t>of </a:t>
            </a:r>
            <a:r>
              <a:rPr lang="en-IN" dirty="0" smtClean="0"/>
              <a:t>technological advances</a:t>
            </a:r>
          </a:p>
          <a:p>
            <a:r>
              <a:rPr lang="en-IN" dirty="0">
                <a:solidFill>
                  <a:schemeClr val="accent2"/>
                </a:solidFill>
              </a:rPr>
              <a:t>more complex processes</a:t>
            </a:r>
            <a:r>
              <a:rPr lang="en-IN" dirty="0"/>
              <a:t>: higher pressure, more reactive chemicals, and </a:t>
            </a:r>
            <a:r>
              <a:rPr lang="en-IN" dirty="0" smtClean="0"/>
              <a:t>exotic chemistry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dirty="0" smtClean="0"/>
              <a:t>	</a:t>
            </a:r>
          </a:p>
          <a:p>
            <a:pPr marL="0" indent="0">
              <a:buNone/>
            </a:pPr>
            <a:r>
              <a:rPr lang="en-IN" dirty="0"/>
              <a:t>	</a:t>
            </a:r>
            <a:r>
              <a:rPr lang="en-IN" dirty="0" smtClean="0"/>
              <a:t>more </a:t>
            </a:r>
            <a:r>
              <a:rPr lang="en-IN" dirty="0"/>
              <a:t>complex safety technology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3905"/>
            <a:ext cx="8229600" cy="750799"/>
          </a:xfrm>
        </p:spPr>
        <p:txBody>
          <a:bodyPr>
            <a:normAutofit/>
          </a:bodyPr>
          <a:lstStyle/>
          <a:p>
            <a:r>
              <a:rPr lang="en-IN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en-IN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123728" y="4365104"/>
            <a:ext cx="0" cy="86409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266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ostly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used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by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the British chemical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industry</a:t>
            </a:r>
          </a:p>
          <a:p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Reports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the number of fatalities based on 1000 employees working their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entire lifetime</a:t>
            </a:r>
          </a:p>
          <a:p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Employees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are assumed to work a total of 50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years</a:t>
            </a:r>
          </a:p>
          <a:p>
            <a:pPr marL="0" indent="0">
              <a:buNone/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Based on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IN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working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hours</a:t>
            </a:r>
          </a:p>
          <a:p>
            <a:pPr marL="0" indent="0">
              <a:buNone/>
            </a:pP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IN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IN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FAR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717032"/>
            <a:ext cx="4855058" cy="1555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454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/>
          <a:lstStyle/>
          <a:p>
            <a:r>
              <a:rPr lang="en-IN" dirty="0"/>
              <a:t>or </a:t>
            </a:r>
            <a:r>
              <a:rPr lang="en-IN" dirty="0" smtClean="0"/>
              <a:t>deaths </a:t>
            </a:r>
            <a:r>
              <a:rPr lang="en-IN" dirty="0"/>
              <a:t>per person per </a:t>
            </a:r>
            <a:r>
              <a:rPr lang="en-IN" dirty="0" smtClean="0"/>
              <a:t>year</a:t>
            </a:r>
          </a:p>
          <a:p>
            <a:r>
              <a:rPr lang="en-IN" dirty="0" smtClean="0"/>
              <a:t>Independent </a:t>
            </a:r>
            <a:r>
              <a:rPr lang="en-IN" dirty="0"/>
              <a:t>of the number of hours actually </a:t>
            </a:r>
            <a:r>
              <a:rPr lang="en-IN" dirty="0" smtClean="0"/>
              <a:t>worked</a:t>
            </a:r>
          </a:p>
          <a:p>
            <a:r>
              <a:rPr lang="en-IN" dirty="0" smtClean="0"/>
              <a:t>Report only the number of fatalities </a:t>
            </a:r>
            <a:r>
              <a:rPr lang="en-IN" dirty="0"/>
              <a:t>expected per person per </a:t>
            </a:r>
            <a:r>
              <a:rPr lang="en-IN" dirty="0" smtClean="0"/>
              <a:t>year</a:t>
            </a:r>
          </a:p>
          <a:p>
            <a:r>
              <a:rPr lang="en-IN" dirty="0" smtClean="0"/>
              <a:t>Useful </a:t>
            </a:r>
            <a:r>
              <a:rPr lang="en-IN" dirty="0"/>
              <a:t>for performing </a:t>
            </a:r>
            <a:r>
              <a:rPr lang="en-IN" dirty="0" smtClean="0"/>
              <a:t>calculations on </a:t>
            </a:r>
            <a:r>
              <a:rPr lang="en-IN" dirty="0"/>
              <a:t>the general </a:t>
            </a:r>
            <a:r>
              <a:rPr lang="en-IN" dirty="0" smtClean="0"/>
              <a:t>population where </a:t>
            </a:r>
            <a:r>
              <a:rPr lang="en-IN" dirty="0"/>
              <a:t>number of exposed hours is poorly defined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b="1" dirty="0" smtClean="0">
                <a:latin typeface="Arial" panose="020B0604020202020204" pitchFamily="34" charset="0"/>
                <a:cs typeface="Arial" panose="020B0604020202020204" pitchFamily="34" charset="0"/>
              </a:rPr>
              <a:t>Fatality rate</a:t>
            </a:r>
            <a:endParaRPr lang="en-IN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79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196752"/>
            <a:ext cx="4488895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Fatality rate</a:t>
            </a:r>
            <a:endParaRPr lang="en-IN" dirty="0"/>
          </a:p>
        </p:txBody>
      </p:sp>
      <p:sp>
        <p:nvSpPr>
          <p:cNvPr id="4" name="Rectangle 3"/>
          <p:cNvSpPr/>
          <p:nvPr/>
        </p:nvSpPr>
        <p:spPr>
          <a:xfrm>
            <a:off x="899592" y="2708920"/>
            <a:ext cx="79208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Both the OSHA incidence rate and the FAR depend on the number of exposed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hours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 employee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working a ten-hour shift is at greater total risk than one working an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eight-hour shift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IN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FAR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can be converted to a fatality rate (or vice versa) if the number of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exposed hours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is known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OSHA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incidence rate cannot be readily converted to a FAR or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fatality rate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686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052736"/>
            <a:ext cx="8229600" cy="4525963"/>
          </a:xfrm>
        </p:spPr>
        <p:txBody>
          <a:bodyPr>
            <a:normAutofit/>
          </a:bodyPr>
          <a:lstStyle/>
          <a:p>
            <a:r>
              <a:rPr lang="en-IN" sz="2400" dirty="0" smtClean="0"/>
              <a:t>A </a:t>
            </a:r>
            <a:r>
              <a:rPr lang="en-IN" sz="2400" dirty="0"/>
              <a:t>process has a reported FAR of 2. If an employee works a standard 8-hr shift 300 </a:t>
            </a:r>
            <a:r>
              <a:rPr lang="en-IN" sz="2400" dirty="0" smtClean="0"/>
              <a:t>days per </a:t>
            </a:r>
            <a:r>
              <a:rPr lang="en-IN" sz="2400" dirty="0"/>
              <a:t>year, compute the deaths per person per </a:t>
            </a:r>
            <a:r>
              <a:rPr lang="en-IN" sz="2400" dirty="0" smtClean="0"/>
              <a:t>year</a:t>
            </a:r>
            <a:r>
              <a:rPr lang="en-IN" sz="2400" dirty="0"/>
              <a:t>.</a:t>
            </a:r>
          </a:p>
          <a:p>
            <a:pPr marL="0" indent="0">
              <a:buNone/>
            </a:pPr>
            <a:endParaRPr lang="en-IN" sz="2400" b="1" dirty="0" smtClean="0"/>
          </a:p>
          <a:p>
            <a:pPr marL="0" indent="0">
              <a:buNone/>
            </a:pPr>
            <a:r>
              <a:rPr lang="en-IN" sz="2400" b="1" dirty="0" smtClean="0"/>
              <a:t>Solution</a:t>
            </a:r>
            <a:endParaRPr lang="en-IN" sz="2400" b="1" dirty="0"/>
          </a:p>
          <a:p>
            <a:pPr marL="0" indent="0">
              <a:buNone/>
            </a:pPr>
            <a:r>
              <a:rPr lang="en-IN" sz="2400" dirty="0" smtClean="0"/>
              <a:t>	Deaths </a:t>
            </a:r>
            <a:r>
              <a:rPr lang="en-IN" sz="2400" dirty="0"/>
              <a:t>per person per year </a:t>
            </a:r>
            <a:endParaRPr lang="en-IN" sz="2400" dirty="0" smtClean="0"/>
          </a:p>
          <a:p>
            <a:pPr marL="0" indent="0">
              <a:buNone/>
            </a:pPr>
            <a:r>
              <a:rPr lang="en-IN" sz="2400" dirty="0"/>
              <a:t>	</a:t>
            </a:r>
            <a:r>
              <a:rPr lang="en-IN" sz="2400" dirty="0" smtClean="0"/>
              <a:t>	= </a:t>
            </a:r>
            <a:r>
              <a:rPr lang="en-IN" sz="2400" dirty="0"/>
              <a:t>(8 hr/day) x (300 days/</a:t>
            </a:r>
            <a:r>
              <a:rPr lang="en-IN" sz="2400" dirty="0" err="1"/>
              <a:t>yr</a:t>
            </a:r>
            <a:r>
              <a:rPr lang="en-IN" sz="2400" dirty="0"/>
              <a:t>) x (2 </a:t>
            </a:r>
            <a:r>
              <a:rPr lang="en-IN" sz="2400" dirty="0" smtClean="0"/>
              <a:t>							deaths/10</a:t>
            </a:r>
            <a:r>
              <a:rPr lang="en-IN" sz="2400" baseline="30000" dirty="0" smtClean="0"/>
              <a:t>8 </a:t>
            </a:r>
            <a:r>
              <a:rPr lang="en-IN" sz="2400" dirty="0"/>
              <a:t>hr)</a:t>
            </a:r>
          </a:p>
          <a:p>
            <a:pPr marL="0" indent="0">
              <a:buNone/>
            </a:pPr>
            <a:r>
              <a:rPr lang="en-IN" sz="2400" dirty="0" smtClean="0"/>
              <a:t>		= </a:t>
            </a:r>
            <a:r>
              <a:rPr lang="en-IN" sz="2400" dirty="0"/>
              <a:t>4.8 x 10-5.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n-IN" b="1" dirty="0" smtClean="0"/>
              <a:t>Example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1015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28498" y="1481138"/>
            <a:ext cx="6287003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/>
              <a:t>Fatality Statistics for Common Nonindustrial Activities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34069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76064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IN" b="1" dirty="0"/>
              <a:t>Example 1-2.</a:t>
            </a:r>
          </a:p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If twice as many people used motorcycles for the same average amount of time each, </a:t>
            </a:r>
            <a:r>
              <a:rPr lang="en-IN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what  will </a:t>
            </a:r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happen to (a) the OSHA incidence rate, (b) the FAR, (c) the fatality rate, and (d) </a:t>
            </a:r>
            <a:r>
              <a:rPr lang="en-IN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total </a:t>
            </a:r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number of fatalities?</a:t>
            </a:r>
          </a:p>
          <a:p>
            <a:pPr marL="0" indent="0">
              <a:buNone/>
            </a:pPr>
            <a:r>
              <a:rPr lang="en-IN" sz="2800" b="1" dirty="0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</a:p>
          <a:p>
            <a:r>
              <a:rPr lang="en-IN" sz="2800" b="1" dirty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The OSHA incidence rate will remain the same. The number of injuries and </a:t>
            </a:r>
            <a:r>
              <a:rPr lang="en-IN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deaths will </a:t>
            </a:r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double, but the total number of hours exposed will double as well.</a:t>
            </a:r>
          </a:p>
          <a:p>
            <a:r>
              <a:rPr lang="en-IN" sz="2800" b="1" dirty="0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The FAR will remain unchanged for the same reason as in part a.</a:t>
            </a:r>
          </a:p>
          <a:p>
            <a:r>
              <a:rPr lang="en-IN" sz="2800" b="1" dirty="0"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The fatality rate, or deaths per person per year, will double. The fatality rate does </a:t>
            </a:r>
            <a:r>
              <a:rPr lang="en-IN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not depend </a:t>
            </a:r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on exposed </a:t>
            </a:r>
            <a:r>
              <a:rPr lang="en-IN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hours.</a:t>
            </a:r>
          </a:p>
          <a:p>
            <a:r>
              <a:rPr lang="en-IN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IN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The total number of fatalities will double.</a:t>
            </a:r>
          </a:p>
        </p:txBody>
      </p:sp>
    </p:spTree>
    <p:extLst>
      <p:ext uri="{BB962C8B-B14F-4D97-AF65-F5344CB8AC3E}">
        <p14:creationId xmlns:p14="http://schemas.microsoft.com/office/powerpoint/2010/main" val="315892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052736"/>
            <a:ext cx="8229600" cy="5805264"/>
          </a:xfrm>
        </p:spPr>
        <p:txBody>
          <a:bodyPr>
            <a:normAutofit/>
          </a:bodyPr>
          <a:lstStyle/>
          <a:p>
            <a:r>
              <a:rPr lang="en-IN" sz="2400" dirty="0"/>
              <a:t>Accident statistics do not </a:t>
            </a:r>
            <a:r>
              <a:rPr lang="en-IN" sz="2400" dirty="0" smtClean="0"/>
              <a:t>include information </a:t>
            </a:r>
            <a:r>
              <a:rPr lang="en-IN" sz="2400" dirty="0"/>
              <a:t>on the total number of deaths from a single </a:t>
            </a:r>
            <a:r>
              <a:rPr lang="en-IN" sz="2400" dirty="0" smtClean="0"/>
              <a:t>incident</a:t>
            </a:r>
          </a:p>
          <a:p>
            <a:pPr marL="0" indent="0">
              <a:buNone/>
            </a:pPr>
            <a:r>
              <a:rPr lang="en-IN" sz="2400" dirty="0"/>
              <a:t>E</a:t>
            </a:r>
            <a:r>
              <a:rPr lang="en-IN" sz="2400" dirty="0" smtClean="0"/>
              <a:t>xample</a:t>
            </a:r>
          </a:p>
          <a:p>
            <a:pPr marL="0" indent="0">
              <a:buNone/>
            </a:pPr>
            <a:r>
              <a:rPr lang="en-IN" sz="2400" dirty="0" smtClean="0"/>
              <a:t> </a:t>
            </a:r>
            <a:r>
              <a:rPr lang="en-IN" sz="2400" dirty="0"/>
              <a:t>consider two separate chemical </a:t>
            </a:r>
            <a:r>
              <a:rPr lang="en-IN" sz="2400" dirty="0" smtClean="0"/>
              <a:t>plants. Both </a:t>
            </a:r>
            <a:r>
              <a:rPr lang="en-IN" sz="2400" dirty="0"/>
              <a:t>plants have a probability of explosion and complete devastation once every </a:t>
            </a:r>
            <a:r>
              <a:rPr lang="en-IN" sz="2400" dirty="0" smtClean="0"/>
              <a:t>1000 years.</a:t>
            </a:r>
          </a:p>
          <a:p>
            <a:r>
              <a:rPr lang="en-IN" sz="2400" dirty="0"/>
              <a:t>The first plant employs a single operator. When the plant explodes, the operator </a:t>
            </a:r>
            <a:r>
              <a:rPr lang="en-IN" sz="2400" dirty="0" smtClean="0"/>
              <a:t>is the </a:t>
            </a:r>
            <a:r>
              <a:rPr lang="en-IN" sz="2400" dirty="0"/>
              <a:t>sole fatality</a:t>
            </a:r>
            <a:r>
              <a:rPr lang="en-IN" sz="2400" dirty="0" smtClean="0"/>
              <a:t>.</a:t>
            </a:r>
          </a:p>
          <a:p>
            <a:r>
              <a:rPr lang="en-IN" sz="2400" dirty="0" smtClean="0"/>
              <a:t> </a:t>
            </a:r>
            <a:r>
              <a:rPr lang="en-IN" sz="2400" dirty="0"/>
              <a:t>The second plant employs 10 operators</a:t>
            </a:r>
            <a:r>
              <a:rPr lang="en-IN" sz="2400" dirty="0" smtClean="0"/>
              <a:t>.</a:t>
            </a:r>
          </a:p>
          <a:p>
            <a:pPr marL="0" indent="0">
              <a:buNone/>
            </a:pPr>
            <a:r>
              <a:rPr lang="en-IN" sz="2400" dirty="0"/>
              <a:t>In both cases the FAR and OSHA incidence rate are the </a:t>
            </a:r>
            <a:r>
              <a:rPr lang="en-IN" sz="2400" dirty="0" smtClean="0"/>
              <a:t>same.</a:t>
            </a:r>
          </a:p>
          <a:p>
            <a:pPr marL="0" indent="0">
              <a:buNone/>
            </a:pPr>
            <a:r>
              <a:rPr lang="en-IN" sz="2400" dirty="0"/>
              <a:t>correspondingly larger number </a:t>
            </a:r>
            <a:r>
              <a:rPr lang="en-IN" sz="2400" dirty="0" smtClean="0"/>
              <a:t>of exposed hours.</a:t>
            </a:r>
            <a:endParaRPr lang="en-IN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Accident statistics</a:t>
            </a:r>
          </a:p>
        </p:txBody>
      </p:sp>
    </p:spTree>
    <p:extLst>
      <p:ext uri="{BB962C8B-B14F-4D97-AF65-F5344CB8AC3E}">
        <p14:creationId xmlns:p14="http://schemas.microsoft.com/office/powerpoint/2010/main" val="3873160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980728"/>
            <a:ext cx="5040560" cy="286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706090"/>
          </a:xfrm>
        </p:spPr>
        <p:txBody>
          <a:bodyPr>
            <a:normAutofit/>
          </a:bodyPr>
          <a:lstStyle/>
          <a:p>
            <a:r>
              <a:rPr lang="en-IN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Accident pyramid</a:t>
            </a:r>
            <a:endParaRPr lang="en-IN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71600" y="3861048"/>
            <a:ext cx="79928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Property damage and loss of production must also be considered in loss prevention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These losses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can be substantial. Accidents of this type are much more common than fatalities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 Damage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” accidents are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called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“near misses” </a:t>
            </a:r>
            <a:endParaRPr lang="en-IN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provide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a good opportunity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for determine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that a 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problem exists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339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898178"/>
            <a:ext cx="8784976" cy="5771182"/>
          </a:xfrm>
        </p:spPr>
        <p:txBody>
          <a:bodyPr>
            <a:normAutofit lnSpcReduction="10000"/>
          </a:bodyPr>
          <a:lstStyle/>
          <a:p>
            <a:r>
              <a:rPr lang="en-IN" sz="2400" dirty="0"/>
              <a:t>Each company needs to determine an appropriate level for safety expenditures</a:t>
            </a:r>
            <a:r>
              <a:rPr lang="en-IN" sz="2400" dirty="0" smtClean="0"/>
              <a:t>. </a:t>
            </a:r>
            <a:endParaRPr lang="en-IN" sz="2400" dirty="0"/>
          </a:p>
          <a:p>
            <a:r>
              <a:rPr lang="en-IN" sz="2400" dirty="0"/>
              <a:t>This is part of risk </a:t>
            </a:r>
            <a:r>
              <a:rPr lang="en-IN" sz="2400" dirty="0" smtClean="0"/>
              <a:t>management</a:t>
            </a:r>
          </a:p>
          <a:p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2400" dirty="0"/>
              <a:t>Engineers need to also </a:t>
            </a:r>
            <a:r>
              <a:rPr lang="en-IN" sz="2400" dirty="0" smtClean="0"/>
              <a:t>consider other </a:t>
            </a:r>
            <a:r>
              <a:rPr lang="en-IN" sz="2400" dirty="0"/>
              <a:t>alternatives when designing safety </a:t>
            </a:r>
            <a:r>
              <a:rPr lang="en-IN" sz="2400" dirty="0" smtClean="0"/>
              <a:t>improvements</a:t>
            </a:r>
            <a:r>
              <a:rPr lang="en-IN" sz="2400" dirty="0"/>
              <a:t> </a:t>
            </a:r>
            <a:r>
              <a:rPr lang="en-IN" sz="2400" dirty="0" smtClean="0"/>
              <a:t>otherwise </a:t>
            </a:r>
            <a:r>
              <a:rPr lang="en-IN" sz="2400" dirty="0"/>
              <a:t>may make the system unduly </a:t>
            </a:r>
            <a:r>
              <a:rPr lang="en-IN" sz="2400" dirty="0" smtClean="0"/>
              <a:t>complex</a:t>
            </a:r>
          </a:p>
          <a:p>
            <a:r>
              <a:rPr lang="en-IN" sz="2400" dirty="0"/>
              <a:t> It is also important to recognize the causes of accidental deaths</a:t>
            </a:r>
            <a:r>
              <a:rPr lang="en-IN" sz="2400" dirty="0" smtClean="0"/>
              <a:t>,</a:t>
            </a:r>
          </a:p>
          <a:p>
            <a:r>
              <a:rPr lang="en-IN" sz="2400" dirty="0" smtClean="0"/>
              <a:t>Most </a:t>
            </a:r>
            <a:r>
              <a:rPr lang="en-IN" sz="2400" dirty="0"/>
              <a:t>company safety programs are directed toward preventing </a:t>
            </a:r>
            <a:r>
              <a:rPr lang="en-IN" sz="2400" dirty="0" smtClean="0"/>
              <a:t>injuries to </a:t>
            </a:r>
            <a:r>
              <a:rPr lang="en-IN" sz="2400" dirty="0"/>
              <a:t>employees, the programs should include off-the-job safety</a:t>
            </a:r>
            <a:endParaRPr lang="en-IN" sz="2400" dirty="0" smtClean="0"/>
          </a:p>
          <a:p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2400" dirty="0"/>
              <a:t>Although the emphasis </a:t>
            </a:r>
            <a:r>
              <a:rPr lang="en-IN" sz="2400" dirty="0" smtClean="0"/>
              <a:t>of </a:t>
            </a:r>
            <a:r>
              <a:rPr lang="en-IN" sz="2400" dirty="0"/>
              <a:t>chemical-related </a:t>
            </a:r>
            <a:r>
              <a:rPr lang="en-IN" sz="2400" dirty="0" smtClean="0"/>
              <a:t>accidents</a:t>
            </a:r>
          </a:p>
          <a:p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2400" dirty="0"/>
              <a:t>include training to prevent injuries resulting from </a:t>
            </a:r>
            <a:r>
              <a:rPr lang="en-IN" sz="2400" dirty="0" smtClean="0"/>
              <a:t>transportation, assaults</a:t>
            </a:r>
            <a:r>
              <a:rPr lang="en-IN" sz="2400" dirty="0"/>
              <a:t>, mechanical and chemical exposures, and fires and </a:t>
            </a:r>
            <a:r>
              <a:rPr lang="en-IN" sz="2400" dirty="0" smtClean="0"/>
              <a:t>explosions</a:t>
            </a:r>
            <a:r>
              <a:rPr lang="en-IN" sz="2400" dirty="0"/>
              <a:t>.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720080"/>
          </a:xfrm>
        </p:spPr>
        <p:txBody>
          <a:bodyPr>
            <a:normAutofit/>
          </a:bodyPr>
          <a:lstStyle/>
          <a:p>
            <a:r>
              <a:rPr lang="en-IN" sz="3200" b="1" dirty="0">
                <a:latin typeface="Arial" panose="020B0604020202020204" pitchFamily="34" charset="0"/>
                <a:cs typeface="Arial" panose="020B0604020202020204" pitchFamily="34" charset="0"/>
              </a:rPr>
              <a:t>Accident pyramid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31539694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50528" y="1481138"/>
            <a:ext cx="6642944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en-IN" sz="3200" b="1" dirty="0">
                <a:latin typeface="Arial" panose="020B0604020202020204" pitchFamily="34" charset="0"/>
                <a:cs typeface="Arial" panose="020B0604020202020204" pitchFamily="34" charset="0"/>
              </a:rPr>
              <a:t>Accident pyramid</a:t>
            </a:r>
            <a:endParaRPr lang="en-IN" sz="3200" dirty="0"/>
          </a:p>
        </p:txBody>
      </p:sp>
      <p:sp>
        <p:nvSpPr>
          <p:cNvPr id="4" name="Rectangle 3"/>
          <p:cNvSpPr/>
          <p:nvPr/>
        </p:nvSpPr>
        <p:spPr>
          <a:xfrm>
            <a:off x="539552" y="6165304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rganizations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focus on the root causes of worker injuries</a:t>
            </a:r>
          </a:p>
        </p:txBody>
      </p:sp>
    </p:spTree>
    <p:extLst>
      <p:ext uri="{BB962C8B-B14F-4D97-AF65-F5344CB8AC3E}">
        <p14:creationId xmlns:p14="http://schemas.microsoft.com/office/powerpoint/2010/main" val="2692909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332656"/>
            <a:ext cx="8363272" cy="6264696"/>
          </a:xfrm>
        </p:spPr>
        <p:txBody>
          <a:bodyPr>
            <a:normAutofit/>
          </a:bodyPr>
          <a:lstStyle/>
          <a:p>
            <a:r>
              <a:rPr lang="en-IN" dirty="0" smtClean="0"/>
              <a:t> As chemical </a:t>
            </a:r>
            <a:r>
              <a:rPr lang="en-IN" dirty="0"/>
              <a:t>engineers will need </a:t>
            </a:r>
            <a:r>
              <a:rPr lang="en-IN" dirty="0" smtClean="0"/>
              <a:t>a more </a:t>
            </a:r>
            <a:r>
              <a:rPr lang="en-IN" dirty="0"/>
              <a:t>detailed and fundamental understanding of safety</a:t>
            </a:r>
            <a:r>
              <a:rPr lang="en-IN" dirty="0" smtClean="0"/>
              <a:t>.</a:t>
            </a:r>
          </a:p>
          <a:p>
            <a:r>
              <a:rPr lang="en-IN" dirty="0"/>
              <a:t>safety is equal in importance to production and </a:t>
            </a:r>
            <a:r>
              <a:rPr lang="en-IN" dirty="0" smtClean="0"/>
              <a:t>has </a:t>
            </a:r>
            <a:r>
              <a:rPr lang="en-IN" dirty="0"/>
              <a:t>developed into </a:t>
            </a:r>
            <a:r>
              <a:rPr lang="en-IN" dirty="0" smtClean="0"/>
              <a:t>a </a:t>
            </a:r>
            <a:r>
              <a:rPr lang="en-IN" dirty="0" smtClean="0">
                <a:solidFill>
                  <a:schemeClr val="accent2"/>
                </a:solidFill>
              </a:rPr>
              <a:t>scientific discipline</a:t>
            </a:r>
          </a:p>
          <a:p>
            <a:endParaRPr lang="en-IN" dirty="0">
              <a:solidFill>
                <a:schemeClr val="accent2"/>
              </a:solidFill>
            </a:endParaRPr>
          </a:p>
          <a:p>
            <a:r>
              <a:rPr lang="en-IN" dirty="0"/>
              <a:t>Examples of </a:t>
            </a:r>
            <a:r>
              <a:rPr lang="en-IN" dirty="0" smtClean="0"/>
              <a:t>the </a:t>
            </a:r>
            <a:r>
              <a:rPr lang="en-IN" dirty="0"/>
              <a:t>technology of safety </a:t>
            </a:r>
            <a:r>
              <a:rPr lang="en-IN" dirty="0" smtClean="0"/>
              <a:t>include</a:t>
            </a:r>
          </a:p>
          <a:p>
            <a:pPr lvl="1"/>
            <a:r>
              <a:rPr lang="en-IN" sz="2400" dirty="0"/>
              <a:t>Hydrodynamic models representing two-phase </a:t>
            </a:r>
            <a:r>
              <a:rPr lang="en-IN" sz="2400" dirty="0" smtClean="0"/>
              <a:t>flow</a:t>
            </a:r>
          </a:p>
          <a:p>
            <a:pPr lvl="1"/>
            <a:r>
              <a:rPr lang="en-IN" sz="2400" dirty="0"/>
              <a:t>Dispersion models representing the spread of toxic </a:t>
            </a:r>
            <a:r>
              <a:rPr lang="en-IN" sz="2400" dirty="0" err="1" smtClean="0"/>
              <a:t>vapor</a:t>
            </a:r>
            <a:endParaRPr lang="en-IN" sz="2400" dirty="0" smtClean="0"/>
          </a:p>
          <a:p>
            <a:pPr lvl="1"/>
            <a:r>
              <a:rPr lang="en-IN" sz="2400" dirty="0" smtClean="0"/>
              <a:t>Mathematical techniques to determine the various ways that processes can fail and the probability of failure</a:t>
            </a:r>
            <a:endParaRPr lang="en-IN" sz="2400" dirty="0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6300192" y="2348880"/>
            <a:ext cx="72008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915816" y="2708920"/>
            <a:ext cx="6063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highly technical and complex </a:t>
            </a:r>
            <a:r>
              <a:rPr lang="en-IN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theories and  practices</a:t>
            </a:r>
            <a:r>
              <a:rPr lang="en-IN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2382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5400600"/>
          </a:xfrm>
        </p:spPr>
        <p:txBody>
          <a:bodyPr>
            <a:normAutofit/>
          </a:bodyPr>
          <a:lstStyle/>
          <a:p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Every chemical process has a certain amount of risk</a:t>
            </a:r>
          </a:p>
          <a:p>
            <a:pPr marL="355600" indent="-88900">
              <a:buNone/>
            </a:pP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associated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with it</a:t>
            </a:r>
          </a:p>
          <a:p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Engineers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must make every effort to minimize risks within the economic constraints of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process.</a:t>
            </a:r>
          </a:p>
          <a:p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No engineer should ever design a process that he or she knows will result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 certain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human loss or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injury</a:t>
            </a:r>
          </a:p>
          <a:p>
            <a:endParaRPr lang="en-IN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IN" sz="2400" b="1" dirty="0">
                <a:latin typeface="Arial" panose="020B0604020202020204" pitchFamily="34" charset="0"/>
                <a:cs typeface="Arial" panose="020B0604020202020204" pitchFamily="34" charset="0"/>
              </a:rPr>
              <a:t>Public Perceptions </a:t>
            </a:r>
            <a:endParaRPr lang="en-IN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IN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Acceptable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risk are assuming that these risks are satisfactory to the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civilians living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near the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plant</a:t>
            </a:r>
          </a:p>
          <a:p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The results of a public opinion survey on the hazards of chemicals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en-IN" sz="3200" b="1" dirty="0">
                <a:latin typeface="Arial" panose="020B0604020202020204" pitchFamily="34" charset="0"/>
                <a:cs typeface="Arial" panose="020B0604020202020204" pitchFamily="34" charset="0"/>
              </a:rPr>
              <a:t>Acceptable Risk</a:t>
            </a:r>
            <a:endParaRPr lang="en-IN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402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2060848"/>
            <a:ext cx="4038600" cy="4525963"/>
          </a:xfrm>
        </p:spPr>
        <p:txBody>
          <a:bodyPr>
            <a:normAutofit/>
          </a:bodyPr>
          <a:lstStyle/>
          <a:p>
            <a:r>
              <a:rPr lang="en-IN" dirty="0" smtClean="0"/>
              <a:t>The </a:t>
            </a:r>
            <a:r>
              <a:rPr lang="en-IN" dirty="0"/>
              <a:t>results show an almost </a:t>
            </a:r>
            <a:r>
              <a:rPr lang="en-IN" dirty="0" smtClean="0"/>
              <a:t>even  three-way </a:t>
            </a:r>
            <a:r>
              <a:rPr lang="en-IN" dirty="0"/>
              <a:t>split, </a:t>
            </a:r>
            <a:endParaRPr lang="en-IN" dirty="0" smtClean="0"/>
          </a:p>
          <a:p>
            <a:r>
              <a:rPr lang="en-IN" dirty="0" smtClean="0"/>
              <a:t>with </a:t>
            </a:r>
            <a:r>
              <a:rPr lang="en-IN" dirty="0"/>
              <a:t>a small margin </a:t>
            </a:r>
            <a:r>
              <a:rPr lang="en-IN" dirty="0" smtClean="0"/>
              <a:t>who </a:t>
            </a:r>
            <a:r>
              <a:rPr lang="en-IN" dirty="0"/>
              <a:t>considered the good and harm to </a:t>
            </a:r>
            <a:r>
              <a:rPr lang="en-IN" dirty="0" smtClean="0"/>
              <a:t>be equal</a:t>
            </a:r>
            <a:r>
              <a:rPr lang="en-IN" dirty="0"/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78098"/>
          </a:xfrm>
        </p:spPr>
        <p:txBody>
          <a:bodyPr>
            <a:noAutofit/>
          </a:bodyPr>
          <a:lstStyle/>
          <a:p>
            <a:pPr marL="0" indent="0"/>
            <a:r>
              <a:rPr lang="en-IN" sz="3200" b="1" dirty="0">
                <a:latin typeface="Arial" panose="020B0604020202020204" pitchFamily="34" charset="0"/>
                <a:cs typeface="Arial" panose="020B0604020202020204" pitchFamily="34" charset="0"/>
              </a:rPr>
              <a:t>Results from a public opinion </a:t>
            </a:r>
            <a:r>
              <a:rPr lang="en-IN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survey</a:t>
            </a:r>
            <a:endParaRPr lang="en-IN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1988840"/>
            <a:ext cx="4238625" cy="398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8685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sz="half" idx="1"/>
          </p:nvPr>
        </p:nvSpPr>
        <p:spPr>
          <a:xfrm>
            <a:off x="368126" y="3429000"/>
            <a:ext cx="4203873" cy="3140645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IN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Three </a:t>
            </a:r>
            <a:r>
              <a:rPr lang="en-IN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Types of Chemical Plant </a:t>
            </a:r>
            <a:r>
              <a:rPr lang="en-IN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Accidents</a:t>
            </a:r>
          </a:p>
          <a:p>
            <a:pPr algn="l"/>
            <a:endParaRPr lang="en-IN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IN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Economic </a:t>
            </a:r>
            <a:r>
              <a:rPr lang="en-I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loss </a:t>
            </a:r>
            <a:r>
              <a:rPr lang="en-IN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consistently </a:t>
            </a:r>
            <a:r>
              <a:rPr lang="en-I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</a:t>
            </a:r>
            <a:r>
              <a:rPr lang="en-IN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explosions</a:t>
            </a:r>
          </a:p>
          <a:p>
            <a:pPr algn="l"/>
            <a:r>
              <a:rPr lang="en-I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 </a:t>
            </a:r>
            <a:r>
              <a:rPr lang="en-IN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damaging type </a:t>
            </a:r>
            <a:r>
              <a:rPr lang="en-I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IN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vapor</a:t>
            </a:r>
            <a:r>
              <a:rPr lang="en-IN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cloud </a:t>
            </a:r>
            <a:r>
              <a:rPr lang="en-IN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explosion</a:t>
            </a:r>
            <a:endParaRPr lang="en-IN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04048" y="3284984"/>
            <a:ext cx="3057525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Nature </a:t>
            </a:r>
            <a:r>
              <a:rPr lang="en-IN" sz="3200" b="1" dirty="0">
                <a:latin typeface="Arial" panose="020B0604020202020204" pitchFamily="34" charset="0"/>
                <a:cs typeface="Arial" panose="020B0604020202020204" pitchFamily="34" charset="0"/>
              </a:rPr>
              <a:t>of the Accident Process</a:t>
            </a:r>
            <a:endParaRPr lang="en-IN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52" y="1268760"/>
            <a:ext cx="8134350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11694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912" y="1628800"/>
            <a:ext cx="4316288" cy="4525963"/>
          </a:xfrm>
        </p:spPr>
        <p:txBody>
          <a:bodyPr>
            <a:normAutofit lnSpcReduction="10000"/>
          </a:bodyPr>
          <a:lstStyle/>
          <a:p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By far the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most mechanical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failures, such as pipe failures due to corrosion, erosion,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and high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pressures, and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seal/</a:t>
            </a:r>
          </a:p>
          <a:p>
            <a:pPr marL="0" indent="0">
              <a:buNone/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gasket failures</a:t>
            </a:r>
            <a:r>
              <a:rPr lang="en-IN" sz="2400" dirty="0" smtClean="0"/>
              <a:t>.</a:t>
            </a:r>
          </a:p>
          <a:p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Operator error example,</a:t>
            </a:r>
          </a:p>
          <a:p>
            <a:pPr marL="0" indent="0">
              <a:buNone/>
            </a:pP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valves are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not opened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</a:p>
          <a:p>
            <a:pPr marL="0" indent="0">
              <a:buNone/>
            </a:pP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closed in the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proper</a:t>
            </a:r>
          </a:p>
          <a:p>
            <a:pPr marL="0" indent="0">
              <a:buNone/>
            </a:pP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sequence or reactants are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  <a:p>
            <a:pPr marL="0" indent="0">
              <a:buNone/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not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charged to a reactor in</a:t>
            </a:r>
          </a:p>
          <a:p>
            <a:pPr marL="0" indent="0">
              <a:buNone/>
            </a:pP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the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correct order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/>
              <a:t>Causes of losses for largest hydrocarbon-chemical plant accidents</a:t>
            </a:r>
            <a:endParaRPr lang="en-IN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492896"/>
            <a:ext cx="5164143" cy="3329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64993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OSHA published its final rule “Process Safety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Management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Highly Hazardous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Chemicals (PSM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Most accidents follow a three-step sequence:</a:t>
            </a:r>
          </a:p>
          <a:p>
            <a:pPr marL="0" indent="0">
              <a:buNone/>
            </a:pP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•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Initiation (the event that starts the accident)</a:t>
            </a:r>
          </a:p>
          <a:p>
            <a:pPr marL="0" indent="0">
              <a:buNone/>
            </a:pP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•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Propagation (the event or events that maintain or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expand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the accident), and</a:t>
            </a:r>
          </a:p>
          <a:p>
            <a:pPr marL="0" indent="0">
              <a:buNone/>
            </a:pP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•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Termination (the event or events that stop the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accident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or diminish it in size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036471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500" y="981075"/>
            <a:ext cx="8151175" cy="554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n-IN" sz="3200" b="1" dirty="0">
                <a:latin typeface="Arial" panose="020B0604020202020204" pitchFamily="34" charset="0"/>
                <a:cs typeface="Arial" panose="020B0604020202020204" pitchFamily="34" charset="0"/>
              </a:rPr>
              <a:t>Defeating the Accident Process</a:t>
            </a:r>
          </a:p>
        </p:txBody>
      </p:sp>
    </p:spTree>
    <p:extLst>
      <p:ext uri="{BB962C8B-B14F-4D97-AF65-F5344CB8AC3E}">
        <p14:creationId xmlns:p14="http://schemas.microsoft.com/office/powerpoint/2010/main" val="20602117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3450" y="2358231"/>
            <a:ext cx="7277100" cy="277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/>
          </a:bodyPr>
          <a:lstStyle/>
          <a:p>
            <a:r>
              <a:rPr lang="en-IN" sz="3200" b="1" dirty="0">
                <a:latin typeface="Arial" panose="020B0604020202020204" pitchFamily="34" charset="0"/>
                <a:cs typeface="Arial" panose="020B0604020202020204" pitchFamily="34" charset="0"/>
              </a:rPr>
              <a:t>Definitions for Case </a:t>
            </a:r>
            <a:r>
              <a:rPr lang="en-IN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Histories </a:t>
            </a:r>
            <a:r>
              <a:rPr lang="en-IN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br>
              <a:rPr lang="en-IN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2800" dirty="0" err="1" smtClean="0"/>
              <a:t>Center</a:t>
            </a:r>
            <a:r>
              <a:rPr lang="en-IN" sz="2800" dirty="0" smtClean="0"/>
              <a:t> </a:t>
            </a:r>
            <a:r>
              <a:rPr lang="en-IN" sz="2800" dirty="0"/>
              <a:t>for Chemical Process Safety (CCPS), </a:t>
            </a:r>
            <a:r>
              <a:rPr lang="en-IN" sz="2800" i="1" dirty="0"/>
              <a:t>Guidelines for Consequence Analysis</a:t>
            </a:r>
            <a:endParaRPr lang="en-IN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1345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4864"/>
            <a:ext cx="9040653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2002234"/>
          </a:xfrm>
        </p:spPr>
        <p:txBody>
          <a:bodyPr>
            <a:normAutofit/>
          </a:bodyPr>
          <a:lstStyle/>
          <a:p>
            <a:r>
              <a:rPr lang="en-IN" sz="3200" b="1" dirty="0">
                <a:latin typeface="Arial" panose="020B0604020202020204" pitchFamily="34" charset="0"/>
                <a:cs typeface="Arial" panose="020B0604020202020204" pitchFamily="34" charset="0"/>
              </a:rPr>
              <a:t>Definitions for Case </a:t>
            </a:r>
            <a:r>
              <a:rPr lang="en-IN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Histories  </a:t>
            </a:r>
            <a:r>
              <a:rPr lang="en-IN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en-IN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IN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2800" dirty="0" err="1"/>
              <a:t>Center</a:t>
            </a:r>
            <a:r>
              <a:rPr lang="en-IN" sz="2800" dirty="0"/>
              <a:t> for Chemical Process Safety (CCPS), </a:t>
            </a:r>
            <a:r>
              <a:rPr lang="en-IN" sz="2800" dirty="0" smtClean="0"/>
              <a:t/>
            </a:r>
            <a:br>
              <a:rPr lang="en-IN" sz="2800" dirty="0" smtClean="0"/>
            </a:br>
            <a:r>
              <a:rPr lang="en-IN" sz="2800" i="1" dirty="0" smtClean="0"/>
              <a:t>Guidelines </a:t>
            </a:r>
            <a:r>
              <a:rPr lang="en-IN" sz="2800" i="1" dirty="0"/>
              <a:t>for Consequence Analysis</a:t>
            </a:r>
            <a:r>
              <a:rPr lang="en-IN" sz="3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IN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IN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3495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IN" dirty="0" smtClean="0"/>
          </a:p>
          <a:p>
            <a:pPr marL="0" indent="0" algn="ctr">
              <a:buNone/>
            </a:pPr>
            <a:endParaRPr lang="en-IN" dirty="0"/>
          </a:p>
          <a:p>
            <a:pPr marL="0" indent="0" algn="ctr">
              <a:buNone/>
            </a:pPr>
            <a:r>
              <a:rPr lang="en-IN" dirty="0" smtClean="0"/>
              <a:t>END of The Lecture </a:t>
            </a:r>
          </a:p>
          <a:p>
            <a:pPr marL="0" indent="0" algn="ctr">
              <a:buNone/>
            </a:pPr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21/8/2020</a:t>
            </a:r>
            <a:endParaRPr lang="en-IN" dirty="0"/>
          </a:p>
        </p:txBody>
      </p:sp>
      <p:sp>
        <p:nvSpPr>
          <p:cNvPr id="5" name="Rectangle 4"/>
          <p:cNvSpPr/>
          <p:nvPr/>
        </p:nvSpPr>
        <p:spPr>
          <a:xfrm>
            <a:off x="3386098" y="4221088"/>
            <a:ext cx="2371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IN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Thanks </a:t>
            </a:r>
            <a:endParaRPr lang="en-IN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53246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908720"/>
            <a:ext cx="8507288" cy="5805264"/>
          </a:xfrm>
        </p:spPr>
        <p:txBody>
          <a:bodyPr>
            <a:normAutofit lnSpcReduction="10000"/>
          </a:bodyPr>
          <a:lstStyle/>
          <a:p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A process that does not require complex safety interlocks and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elaborate procedures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is simpler, easier to operate, and more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reliable.</a:t>
            </a:r>
          </a:p>
          <a:p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Smaller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equipment, operated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at less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severe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temperatures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and pressures, has lower capital and operating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costs.</a:t>
            </a:r>
          </a:p>
          <a:p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Safety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of a process relies on multiple layers of protection. The first layer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of protection </a:t>
            </a:r>
          </a:p>
          <a:p>
            <a:pPr lvl="1"/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process </a:t>
            </a: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design features. </a:t>
            </a:r>
            <a:endParaRPr lang="en-IN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Subsequent layers include control systems, interlocks, safety shutdown systems, protective systems, alarms, and emergency response plans. </a:t>
            </a:r>
          </a:p>
          <a:p>
            <a:pPr marL="355600" lvl="1" indent="-355600">
              <a:buFont typeface="Arial" panose="020B0604020202020204" pitchFamily="34" charset="0"/>
              <a:buChar char="•"/>
            </a:pP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Inherent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safety is a part of all layers of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protection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best approach to prevent accidents</a:t>
            </a:r>
          </a:p>
          <a:p>
            <a:pPr lvl="1"/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Add process design </a:t>
            </a: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features to prevent hazardous situations. </a:t>
            </a:r>
            <a:endParaRPr lang="en-IN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 </a:t>
            </a: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inherently safer plant is more </a:t>
            </a:r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tolerant of </a:t>
            </a: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operator errors and abnormal </a:t>
            </a:r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conditions</a:t>
            </a: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IN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en-IN" sz="3200" b="1" dirty="0">
                <a:latin typeface="Arial" panose="020B0604020202020204" pitchFamily="34" charset="0"/>
                <a:cs typeface="Arial" panose="020B0604020202020204" pitchFamily="34" charset="0"/>
              </a:rPr>
              <a:t>Inherent Safety</a:t>
            </a:r>
          </a:p>
        </p:txBody>
      </p:sp>
    </p:spTree>
    <p:extLst>
      <p:ext uri="{BB962C8B-B14F-4D97-AF65-F5344CB8AC3E}">
        <p14:creationId xmlns:p14="http://schemas.microsoft.com/office/powerpoint/2010/main" val="875477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476672"/>
            <a:ext cx="8820472" cy="5976664"/>
          </a:xfrm>
        </p:spPr>
        <p:txBody>
          <a:bodyPr/>
          <a:lstStyle/>
          <a:p>
            <a:r>
              <a:rPr lang="en-IN" b="1" dirty="0" smtClean="0">
                <a:latin typeface="Arial" panose="020B0604020202020204" pitchFamily="34" charset="0"/>
                <a:cs typeface="Arial" panose="020B0604020202020204" pitchFamily="34" charset="0"/>
              </a:rPr>
              <a:t>Chemical </a:t>
            </a:r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plant safety </a:t>
            </a:r>
            <a:r>
              <a:rPr lang="en-IN" b="1" dirty="0" smtClean="0">
                <a:latin typeface="Arial" panose="020B0604020202020204" pitchFamily="34" charset="0"/>
                <a:cs typeface="Arial" panose="020B0604020202020204" pitchFamily="34" charset="0"/>
              </a:rPr>
              <a:t>emphasize</a:t>
            </a:r>
            <a:r>
              <a:rPr lang="en-IN" dirty="0" smtClean="0"/>
              <a:t>:</a:t>
            </a:r>
          </a:p>
          <a:p>
            <a:pPr marL="0" indent="0">
              <a:buNone/>
            </a:pPr>
            <a:r>
              <a:rPr lang="en-IN" sz="2400" dirty="0" smtClean="0"/>
              <a:t>	use </a:t>
            </a:r>
            <a:r>
              <a:rPr lang="en-IN" sz="2400" dirty="0"/>
              <a:t>of appropriate </a:t>
            </a:r>
            <a:r>
              <a:rPr lang="en-IN" sz="2400" dirty="0" smtClean="0"/>
              <a:t>technological tools </a:t>
            </a:r>
            <a:r>
              <a:rPr lang="en-IN" sz="2400" dirty="0"/>
              <a:t>to provide information </a:t>
            </a:r>
            <a:r>
              <a:rPr lang="en-IN" sz="2400" dirty="0" smtClean="0"/>
              <a:t>for </a:t>
            </a:r>
            <a:r>
              <a:rPr lang="en-IN" sz="2400" dirty="0"/>
              <a:t>making safety decisions with respect to plant design </a:t>
            </a:r>
            <a:r>
              <a:rPr lang="en-IN" sz="2400" dirty="0" smtClean="0"/>
              <a:t>and 	operation.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IN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IN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safety</a:t>
            </a:r>
            <a:r>
              <a:rPr lang="en-IN" sz="2400" dirty="0" smtClean="0"/>
              <a:t>: </a:t>
            </a:r>
            <a:r>
              <a:rPr lang="en-IN" sz="2400" dirty="0" smtClean="0">
                <a:solidFill>
                  <a:schemeClr val="accent2">
                    <a:lumMod val="75000"/>
                  </a:schemeClr>
                </a:solidFill>
              </a:rPr>
              <a:t>Accident prevention</a:t>
            </a:r>
            <a:r>
              <a:rPr lang="en-IN" sz="2400" dirty="0" smtClean="0"/>
              <a:t> (older strategy) worker safety through </a:t>
            </a:r>
            <a:r>
              <a:rPr lang="en-IN" sz="2400" dirty="0"/>
              <a:t>the </a:t>
            </a:r>
            <a:r>
              <a:rPr lang="en-IN" sz="2400" dirty="0" smtClean="0"/>
              <a:t>use of </a:t>
            </a:r>
            <a:r>
              <a:rPr lang="en-IN" sz="2400" dirty="0"/>
              <a:t>hard hats, </a:t>
            </a:r>
            <a:r>
              <a:rPr lang="en-IN" sz="2400" dirty="0" smtClean="0"/>
              <a:t>safety shoes</a:t>
            </a:r>
            <a:r>
              <a:rPr lang="en-IN" sz="2400" dirty="0"/>
              <a:t>, </a:t>
            </a:r>
            <a:endParaRPr lang="en-IN" sz="2400" dirty="0" smtClean="0"/>
          </a:p>
          <a:p>
            <a:pPr marL="0" lvl="1" indent="0">
              <a:buNone/>
            </a:pPr>
            <a:r>
              <a:rPr lang="en-IN" sz="2400" dirty="0" smtClean="0"/>
              <a:t>    and </a:t>
            </a:r>
            <a:r>
              <a:rPr lang="en-IN" sz="2400" dirty="0"/>
              <a:t>a variety of </a:t>
            </a:r>
            <a:r>
              <a:rPr lang="en-IN" sz="2400" dirty="0" smtClean="0"/>
              <a:t>rules </a:t>
            </a:r>
            <a:r>
              <a:rPr lang="en-IN" sz="2400" dirty="0"/>
              <a:t>and </a:t>
            </a:r>
            <a:r>
              <a:rPr lang="en-IN" sz="2400" dirty="0" smtClean="0"/>
              <a:t>regulations</a:t>
            </a:r>
          </a:p>
          <a:p>
            <a:pPr marL="0" indent="0">
              <a:buNone/>
            </a:pPr>
            <a:r>
              <a:rPr lang="en-IN" sz="2400" dirty="0" smtClean="0">
                <a:solidFill>
                  <a:schemeClr val="accent2">
                    <a:lumMod val="75000"/>
                  </a:schemeClr>
                </a:solidFill>
              </a:rPr>
              <a:t>	Loss prevention  </a:t>
            </a:r>
            <a:r>
              <a:rPr lang="en-IN" sz="2400" dirty="0" smtClean="0"/>
              <a:t>includes </a:t>
            </a:r>
            <a:r>
              <a:rPr lang="en-IN" sz="2400" dirty="0"/>
              <a:t>hazard identification, </a:t>
            </a:r>
            <a:r>
              <a:rPr lang="en-IN" sz="2400" dirty="0" smtClean="0"/>
              <a:t>	technical evaluation</a:t>
            </a:r>
            <a:r>
              <a:rPr lang="en-IN" sz="2400" dirty="0"/>
              <a:t>, and the design of </a:t>
            </a:r>
            <a:r>
              <a:rPr lang="en-IN" sz="2400" dirty="0" smtClean="0"/>
              <a:t>new 	engineering </a:t>
            </a:r>
            <a:r>
              <a:rPr lang="en-IN" sz="2400" dirty="0"/>
              <a:t>features to </a:t>
            </a:r>
            <a:r>
              <a:rPr lang="en-IN" sz="2400" dirty="0" smtClean="0"/>
              <a:t>	prevent loss.</a:t>
            </a:r>
            <a:endParaRPr lang="en-IN" sz="2400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43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052736"/>
            <a:ext cx="8229600" cy="532859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At these early stages process engineers and chemists have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maximum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degree of freedom in the plant and process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specifications</a:t>
            </a:r>
          </a:p>
          <a:p>
            <a:pPr>
              <a:lnSpc>
                <a:spcPct val="120000"/>
              </a:lnSpc>
            </a:pP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Free to consider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basic process alternatives, such as changes to the fundamental chemistry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and technology</a:t>
            </a:r>
          </a:p>
          <a:p>
            <a:pPr>
              <a:lnSpc>
                <a:spcPct val="120000"/>
              </a:lnSpc>
            </a:pP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following four words are recommended to describe inherent safety: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•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Minimize (intensification)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•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Substitute (substitution)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•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Moderate (attenuation and limitation of effects)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•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Simplify (simplification and error tolerance)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en-IN" sz="3200" b="1" dirty="0">
                <a:latin typeface="Arial" panose="020B0604020202020204" pitchFamily="34" charset="0"/>
                <a:cs typeface="Arial" panose="020B0604020202020204" pitchFamily="34" charset="0"/>
              </a:rPr>
              <a:t>Inherent Safety</a:t>
            </a:r>
          </a:p>
        </p:txBody>
      </p:sp>
    </p:spTree>
    <p:extLst>
      <p:ext uri="{BB962C8B-B14F-4D97-AF65-F5344CB8AC3E}">
        <p14:creationId xmlns:p14="http://schemas.microsoft.com/office/powerpoint/2010/main" val="21380570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07704" y="620688"/>
            <a:ext cx="6509897" cy="6256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-18752"/>
            <a:ext cx="8229600" cy="850106"/>
          </a:xfrm>
        </p:spPr>
        <p:txBody>
          <a:bodyPr>
            <a:normAutofit/>
          </a:bodyPr>
          <a:lstStyle/>
          <a:p>
            <a:r>
              <a:rPr lang="en-IN" sz="3200" b="1" dirty="0">
                <a:latin typeface="Arial" panose="020B0604020202020204" pitchFamily="34" charset="0"/>
                <a:cs typeface="Arial" panose="020B0604020202020204" pitchFamily="34" charset="0"/>
              </a:rPr>
              <a:t>Inherent Safety Techniques</a:t>
            </a:r>
          </a:p>
        </p:txBody>
      </p:sp>
    </p:spTree>
    <p:extLst>
      <p:ext uri="{BB962C8B-B14F-4D97-AF65-F5344CB8AC3E}">
        <p14:creationId xmlns:p14="http://schemas.microsoft.com/office/powerpoint/2010/main" val="193643276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256584"/>
          </a:xfrm>
        </p:spPr>
        <p:txBody>
          <a:bodyPr>
            <a:normAutofit/>
          </a:bodyPr>
          <a:lstStyle/>
          <a:p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Minimizing entails reducing the hazards by using smaller quantities of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hazardous substances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in the reactors, distillation columns, storage vessels, and pipelines. </a:t>
            </a:r>
            <a:endParaRPr lang="en-IN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ossible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, hazardous materials should be produced and consumed in situ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Minimizes the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storage and transportation of hazardous raw materials and intermediates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Toxic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materials will not accumulate around leaking tanks. Smaller tanks also reduce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hazards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of a release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en-IN" sz="3200" b="1" dirty="0">
                <a:latin typeface="Arial" panose="020B0604020202020204" pitchFamily="34" charset="0"/>
                <a:cs typeface="Arial" panose="020B0604020202020204" pitchFamily="34" charset="0"/>
              </a:rPr>
              <a:t>Inherent Safety</a:t>
            </a:r>
          </a:p>
        </p:txBody>
      </p:sp>
    </p:spTree>
    <p:extLst>
      <p:ext uri="{BB962C8B-B14F-4D97-AF65-F5344CB8AC3E}">
        <p14:creationId xmlns:p14="http://schemas.microsoft.com/office/powerpoint/2010/main" val="402134423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5544616"/>
          </a:xfrm>
        </p:spPr>
        <p:txBody>
          <a:bodyPr>
            <a:normAutofit/>
          </a:bodyPr>
          <a:lstStyle/>
          <a:p>
            <a:pPr marL="342900" indent="-342900" defTabSz="254000">
              <a:buFont typeface="Wingdings" panose="05000000000000000000" pitchFamily="2" charset="2"/>
              <a:buChar char="Ø"/>
              <a:tabLst>
                <a:tab pos="444500" algn="l"/>
              </a:tabLst>
            </a:pP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Substitutions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should also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be considered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as an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alternative</a:t>
            </a:r>
            <a:r>
              <a:rPr lang="en-I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	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safer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materials should be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used in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place of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hazardous 	ones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defTabSz="254000">
              <a:buFont typeface="Wingdings" panose="05000000000000000000" pitchFamily="2" charset="2"/>
              <a:buChar char="Ø"/>
              <a:tabLst>
                <a:tab pos="444500" algn="l"/>
              </a:tabLst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sing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a hazardous material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under less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hazardous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conditions</a:t>
            </a:r>
          </a:p>
          <a:p>
            <a:pPr marL="342900" indent="-342900" defTabSz="254000">
              <a:buFont typeface="Wingdings" panose="05000000000000000000" pitchFamily="2" charset="2"/>
              <a:buChar char="Ø"/>
              <a:tabLst>
                <a:tab pos="444500" algn="l"/>
              </a:tabLst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Reduce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the release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concentration</a:t>
            </a:r>
          </a:p>
          <a:p>
            <a:pPr marL="342900" indent="-342900" defTabSz="254000">
              <a:buFont typeface="Wingdings" panose="05000000000000000000" pitchFamily="2" charset="2"/>
              <a:buChar char="Ø"/>
              <a:tabLst>
                <a:tab pos="444500" algn="l"/>
              </a:tabLst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R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efrigerating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to lower the </a:t>
            </a:r>
            <a:r>
              <a:rPr lang="en-IN" sz="2400" dirty="0" err="1">
                <a:latin typeface="Arial" panose="020B0604020202020204" pitchFamily="34" charset="0"/>
                <a:cs typeface="Arial" panose="020B0604020202020204" pitchFamily="34" charset="0"/>
              </a:rPr>
              <a:t>vapor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pressure</a:t>
            </a:r>
          </a:p>
          <a:p>
            <a:pPr marL="342900" indent="-342900" defTabSz="254000">
              <a:buFont typeface="Wingdings" panose="05000000000000000000" pitchFamily="2" charset="2"/>
              <a:buChar char="Ø"/>
              <a:tabLst>
                <a:tab pos="444500" algn="l"/>
              </a:tabLst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Handling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larger particle size solids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to minimize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dust</a:t>
            </a:r>
          </a:p>
          <a:p>
            <a:pPr marL="342900" indent="-342900" defTabSz="254000">
              <a:buFont typeface="Wingdings" panose="05000000000000000000" pitchFamily="2" charset="2"/>
              <a:buChar char="Ø"/>
              <a:tabLst>
                <a:tab pos="444500" algn="l"/>
              </a:tabLst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Processing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under less severe temperature or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						pressure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conditions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en-IN" sz="3200" b="1" dirty="0">
                <a:latin typeface="Arial" panose="020B0604020202020204" pitchFamily="34" charset="0"/>
                <a:cs typeface="Arial" panose="020B0604020202020204" pitchFamily="34" charset="0"/>
              </a:rPr>
              <a:t>Inherent Safety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31345072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8424936" cy="51411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dirty="0" smtClean="0"/>
              <a:t>Seven </a:t>
            </a:r>
            <a:r>
              <a:rPr lang="en-IN" dirty="0"/>
              <a:t>most cited accidents </a:t>
            </a:r>
            <a:endParaRPr lang="en-IN" dirty="0" smtClean="0"/>
          </a:p>
          <a:p>
            <a:pPr marL="0" indent="0">
              <a:buNone/>
            </a:pPr>
            <a:r>
              <a:rPr lang="en-IN" dirty="0" smtClean="0"/>
              <a:t>	</a:t>
            </a:r>
            <a:r>
              <a:rPr lang="en-IN" dirty="0" err="1" smtClean="0"/>
              <a:t>Flixborough</a:t>
            </a:r>
            <a:r>
              <a:rPr lang="en-IN" dirty="0" smtClean="0"/>
              <a:t>, England;</a:t>
            </a:r>
          </a:p>
          <a:p>
            <a:pPr marL="0" indent="0">
              <a:buNone/>
            </a:pPr>
            <a:r>
              <a:rPr lang="en-IN" dirty="0"/>
              <a:t>	</a:t>
            </a:r>
            <a:r>
              <a:rPr lang="en-IN" dirty="0" smtClean="0"/>
              <a:t>Bhopal, India</a:t>
            </a:r>
            <a:r>
              <a:rPr lang="en-IN" dirty="0"/>
              <a:t>; </a:t>
            </a:r>
            <a:endParaRPr lang="en-IN" dirty="0" smtClean="0"/>
          </a:p>
          <a:p>
            <a:pPr marL="0" indent="0">
              <a:buNone/>
            </a:pPr>
            <a:r>
              <a:rPr lang="en-IN" dirty="0"/>
              <a:t>	</a:t>
            </a:r>
            <a:r>
              <a:rPr lang="en-IN" dirty="0" smtClean="0"/>
              <a:t>Seveso</a:t>
            </a:r>
            <a:r>
              <a:rPr lang="en-IN" dirty="0"/>
              <a:t>, Italy;</a:t>
            </a:r>
          </a:p>
          <a:p>
            <a:pPr marL="0" indent="0">
              <a:buNone/>
            </a:pPr>
            <a:r>
              <a:rPr lang="en-IN" dirty="0" smtClean="0"/>
              <a:t>	Pasadena</a:t>
            </a:r>
            <a:r>
              <a:rPr lang="en-IN" dirty="0"/>
              <a:t>, Texas; </a:t>
            </a:r>
            <a:endParaRPr lang="en-IN" dirty="0" smtClean="0"/>
          </a:p>
          <a:p>
            <a:pPr marL="0" indent="0">
              <a:buNone/>
            </a:pPr>
            <a:r>
              <a:rPr lang="en-IN" dirty="0" smtClean="0"/>
              <a:t>	Texas </a:t>
            </a:r>
            <a:r>
              <a:rPr lang="en-IN" dirty="0"/>
              <a:t>City, Texas; </a:t>
            </a:r>
            <a:endParaRPr lang="en-IN" dirty="0" smtClean="0"/>
          </a:p>
          <a:p>
            <a:pPr marL="0" indent="0">
              <a:buNone/>
            </a:pPr>
            <a:r>
              <a:rPr lang="en-IN" dirty="0"/>
              <a:t>	</a:t>
            </a:r>
            <a:r>
              <a:rPr lang="en-IN" dirty="0" smtClean="0"/>
              <a:t>Jacksonville</a:t>
            </a:r>
            <a:r>
              <a:rPr lang="en-IN" dirty="0"/>
              <a:t>, Florida; </a:t>
            </a:r>
            <a:endParaRPr lang="en-IN" dirty="0" smtClean="0"/>
          </a:p>
          <a:p>
            <a:pPr marL="0" indent="0">
              <a:buNone/>
            </a:pPr>
            <a:r>
              <a:rPr lang="en-IN" dirty="0"/>
              <a:t>	</a:t>
            </a:r>
            <a:r>
              <a:rPr lang="en-IN" dirty="0" smtClean="0"/>
              <a:t>Port </a:t>
            </a:r>
            <a:r>
              <a:rPr lang="en-IN" dirty="0"/>
              <a:t>Wentworth, </a:t>
            </a:r>
            <a:r>
              <a:rPr lang="en-IN" dirty="0" smtClean="0"/>
              <a:t>Georgia</a:t>
            </a:r>
          </a:p>
          <a:p>
            <a:pPr marL="0" indent="0">
              <a:buNone/>
            </a:pPr>
            <a:r>
              <a:rPr lang="en-IN" dirty="0" err="1" smtClean="0"/>
              <a:t>Flixborough</a:t>
            </a:r>
            <a:r>
              <a:rPr lang="en-IN" dirty="0" smtClean="0"/>
              <a:t> </a:t>
            </a:r>
            <a:r>
              <a:rPr lang="en-IN" dirty="0"/>
              <a:t>accident is perhaps the most documented chemical plant disaster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3200" b="1" dirty="0">
                <a:latin typeface="Arial" panose="020B0604020202020204" pitchFamily="34" charset="0"/>
                <a:cs typeface="Arial" panose="020B0604020202020204" pitchFamily="34" charset="0"/>
              </a:rPr>
              <a:t>Seven Significant Disasters</a:t>
            </a:r>
            <a:endParaRPr lang="en-IN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87238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IN" dirty="0" smtClean="0"/>
              <a:t>Thanks</a:t>
            </a:r>
            <a:endParaRPr lang="en-IN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 smtClean="0"/>
              <a:t>25/8/20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88531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8676456" cy="5256584"/>
          </a:xfrm>
        </p:spPr>
        <p:txBody>
          <a:bodyPr>
            <a:normAutofit/>
          </a:bodyPr>
          <a:lstStyle/>
          <a:p>
            <a:r>
              <a:rPr lang="en-IN" sz="2400" dirty="0"/>
              <a:t>F</a:t>
            </a:r>
            <a:r>
              <a:rPr lang="en-IN" sz="2400" dirty="0" smtClean="0"/>
              <a:t>requently used terms in chemical process safety</a:t>
            </a:r>
          </a:p>
          <a:p>
            <a:r>
              <a:rPr lang="en-IN" sz="2800" b="1" i="1" dirty="0"/>
              <a:t>Safety </a:t>
            </a:r>
            <a:r>
              <a:rPr lang="en-IN" sz="2800" b="1" dirty="0"/>
              <a:t>or </a:t>
            </a:r>
            <a:r>
              <a:rPr lang="en-IN" sz="2800" b="1" i="1" dirty="0"/>
              <a:t>loss preve</a:t>
            </a:r>
            <a:r>
              <a:rPr lang="en-IN" b="1" i="1" dirty="0"/>
              <a:t>ntion</a:t>
            </a:r>
            <a:r>
              <a:rPr lang="en-IN" i="1" dirty="0"/>
              <a:t>: </a:t>
            </a:r>
            <a:r>
              <a:rPr lang="en-IN" sz="2400" dirty="0" smtClean="0"/>
              <a:t>Technologies </a:t>
            </a:r>
            <a:r>
              <a:rPr lang="en-IN" sz="2400" dirty="0"/>
              <a:t>to identify the hazards of a chemical </a:t>
            </a:r>
            <a:r>
              <a:rPr lang="en-IN" sz="2400" dirty="0" smtClean="0"/>
              <a:t>plant   </a:t>
            </a:r>
            <a:r>
              <a:rPr lang="en-IN" sz="2400" dirty="0"/>
              <a:t>and eliminate them before </a:t>
            </a:r>
            <a:r>
              <a:rPr lang="en-IN" sz="2400" dirty="0" smtClean="0"/>
              <a:t>an accident occurs</a:t>
            </a:r>
          </a:p>
          <a:p>
            <a:r>
              <a:rPr lang="en-IN" sz="2800" b="1" i="1" dirty="0"/>
              <a:t>Hazard</a:t>
            </a:r>
            <a:r>
              <a:rPr lang="en-IN" sz="2400" i="1" dirty="0"/>
              <a:t>: </a:t>
            </a:r>
            <a:r>
              <a:rPr lang="en-IN" sz="2400" dirty="0"/>
              <a:t>a chemical or physical condition that has the potential to cause damage </a:t>
            </a:r>
            <a:r>
              <a:rPr lang="en-IN" sz="2400" dirty="0" smtClean="0"/>
              <a:t>to people</a:t>
            </a:r>
            <a:r>
              <a:rPr lang="en-IN" sz="2400" dirty="0"/>
              <a:t>, property, or the </a:t>
            </a:r>
            <a:r>
              <a:rPr lang="en-IN" sz="2400" dirty="0" smtClean="0"/>
              <a:t>environment.</a:t>
            </a:r>
          </a:p>
          <a:p>
            <a:r>
              <a:rPr lang="en-IN" sz="2800" b="1" i="1" dirty="0"/>
              <a:t>Risk:</a:t>
            </a:r>
            <a:r>
              <a:rPr lang="en-IN" sz="2400" i="1" dirty="0"/>
              <a:t> </a:t>
            </a:r>
            <a:r>
              <a:rPr lang="en-IN" sz="2400" dirty="0" smtClean="0"/>
              <a:t>measure </a:t>
            </a:r>
            <a:r>
              <a:rPr lang="en-IN" sz="2400" dirty="0"/>
              <a:t>of human injury, environmental damage, or economic loss </a:t>
            </a:r>
            <a:r>
              <a:rPr lang="en-IN" sz="2400" dirty="0" smtClean="0"/>
              <a:t>(incident likelihood, </a:t>
            </a:r>
            <a:r>
              <a:rPr lang="en-IN" sz="2400" dirty="0"/>
              <a:t>magnitude of the loss </a:t>
            </a:r>
            <a:r>
              <a:rPr lang="en-IN" sz="2400" dirty="0" smtClean="0"/>
              <a:t>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en-IN" sz="3200" b="1" dirty="0">
                <a:latin typeface="Arial" panose="020B0604020202020204" pitchFamily="34" charset="0"/>
                <a:cs typeface="Arial" panose="020B0604020202020204" pitchFamily="34" charset="0"/>
              </a:rPr>
              <a:t>Safety, </a:t>
            </a:r>
            <a:r>
              <a:rPr lang="en-IN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Hazard</a:t>
            </a:r>
            <a:r>
              <a:rPr lang="en-IN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N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IN" sz="3200" b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IN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isk</a:t>
            </a:r>
            <a:endParaRPr lang="en-IN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14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47260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arge variety of hazard</a:t>
            </a:r>
          </a:p>
          <a:p>
            <a:r>
              <a:rPr lang="en-I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Mechanical hazards: </a:t>
            </a:r>
            <a:r>
              <a:rPr lang="en-IN" sz="2400" b="0" i="0" u="none" strike="noStrike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Worker injuries from tripping, falling, or 			</a:t>
            </a:r>
            <a:r>
              <a:rPr lang="en-IN" sz="2400" b="0" i="0" u="none" strike="noStrike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IN" sz="2400" b="0" i="0" u="none" strike="noStrike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moving equipment</a:t>
            </a:r>
          </a:p>
          <a:p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2400" b="1" i="0" u="none" strike="noStrike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Chemical hazards</a:t>
            </a:r>
            <a:r>
              <a:rPr lang="en-IN" sz="2400" b="0" i="0" u="none" strike="noStrike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Fire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and explosion hazards,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reactivity 			  hazards, and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toxic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hazards</a:t>
            </a:r>
          </a:p>
          <a:p>
            <a:endParaRPr lang="en-IN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2400" b="1" dirty="0">
                <a:latin typeface="Arial" panose="020B0604020202020204" pitchFamily="34" charset="0"/>
                <a:cs typeface="Arial" panose="020B0604020202020204" pitchFamily="34" charset="0"/>
              </a:rPr>
              <a:t>Safety </a:t>
            </a:r>
            <a:r>
              <a:rPr lang="en-I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Programs: (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en-I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participants)</a:t>
            </a:r>
            <a:endParaRPr lang="en-IN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A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successful safety program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ingredients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</a:p>
          <a:p>
            <a:pPr marL="1524000" indent="276225">
              <a:buNone/>
            </a:pPr>
            <a:r>
              <a:rPr lang="en-IN" sz="2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ystem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24000" indent="276225">
              <a:buNone/>
            </a:pPr>
            <a:r>
              <a:rPr lang="en-IN" sz="2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ttitude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24000" indent="276225">
              <a:buNone/>
            </a:pPr>
            <a:r>
              <a:rPr lang="en-IN" sz="2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undamentals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24000" indent="276225">
              <a:buNone/>
            </a:pPr>
            <a:r>
              <a:rPr lang="en-IN" sz="2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xperience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24000" indent="276225">
              <a:buNone/>
            </a:pPr>
            <a:r>
              <a:rPr lang="en-IN" sz="2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ime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24000" indent="276225">
              <a:buNone/>
            </a:pPr>
            <a:r>
              <a:rPr lang="en-IN" sz="2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n-IN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Chemical plants</a:t>
            </a:r>
            <a:endParaRPr lang="en-IN" sz="3200" b="1" dirty="0"/>
          </a:p>
        </p:txBody>
      </p:sp>
    </p:spTree>
    <p:extLst>
      <p:ext uri="{BB962C8B-B14F-4D97-AF65-F5344CB8AC3E}">
        <p14:creationId xmlns:p14="http://schemas.microsoft.com/office/powerpoint/2010/main" val="32552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579296" cy="5544616"/>
          </a:xfrm>
        </p:spPr>
        <p:txBody>
          <a:bodyPr>
            <a:normAutofit/>
          </a:bodyPr>
          <a:lstStyle/>
          <a:p>
            <a:r>
              <a:rPr lang="en-IN" sz="3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</a:p>
          <a:p>
            <a:pPr marL="0" indent="0">
              <a:buNone/>
            </a:pPr>
            <a:r>
              <a:rPr lang="en-IN" dirty="0" smtClean="0">
                <a:latin typeface="Arial" panose="020B0604020202020204" pitchFamily="34" charset="0"/>
                <a:cs typeface="Arial" panose="020B0604020202020204" pitchFamily="34" charset="0"/>
              </a:rPr>
              <a:t>	(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1) to record what needs to be done </a:t>
            </a:r>
            <a:endParaRPr lang="en-IN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2) to do what needs to be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done</a:t>
            </a:r>
          </a:p>
          <a:p>
            <a:pPr marL="0" indent="0">
              <a:buNone/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3) to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record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that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required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tasks are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done</a:t>
            </a:r>
            <a:endParaRPr lang="en-IN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3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Attitude</a:t>
            </a:r>
            <a:r>
              <a:rPr lang="en-IN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IN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Participants must have a positive 	attitude. </a:t>
            </a:r>
          </a:p>
          <a:p>
            <a:pPr marL="0" indent="0">
              <a:buNone/>
            </a:pPr>
            <a:r>
              <a:rPr lang="en-IN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IN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willingness </a:t>
            </a:r>
            <a:r>
              <a:rPr lang="en-IN" sz="2600" dirty="0">
                <a:latin typeface="Arial" panose="020B0604020202020204" pitchFamily="34" charset="0"/>
                <a:cs typeface="Arial" panose="020B0604020202020204" pitchFamily="34" charset="0"/>
              </a:rPr>
              <a:t>to do some of the thankless work that </a:t>
            </a:r>
            <a:r>
              <a:rPr lang="en-IN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	is required </a:t>
            </a:r>
            <a:r>
              <a:rPr lang="en-IN" sz="2600" dirty="0">
                <a:latin typeface="Arial" panose="020B0604020202020204" pitchFamily="34" charset="0"/>
                <a:cs typeface="Arial" panose="020B0604020202020204" pitchFamily="34" charset="0"/>
              </a:rPr>
              <a:t>for success</a:t>
            </a: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IN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Fundamentals</a:t>
            </a:r>
            <a:r>
              <a:rPr lang="en-IN" dirty="0" smtClean="0">
                <a:latin typeface="Arial" panose="020B0604020202020204" pitchFamily="34" charset="0"/>
                <a:cs typeface="Arial" panose="020B0604020202020204" pitchFamily="34" charset="0"/>
              </a:rPr>
              <a:t>: M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ust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understand and use the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fundamentals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of chemical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process safety.  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n-IN" b="1" dirty="0" smtClean="0">
                <a:latin typeface="Arial" panose="020B0604020202020204" pitchFamily="34" charset="0"/>
                <a:cs typeface="Arial" panose="020B0604020202020204" pitchFamily="34" charset="0"/>
              </a:rPr>
              <a:t>Safety Programs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79186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347580"/>
            <a:ext cx="8579296" cy="57935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3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Experience</a:t>
            </a:r>
            <a:r>
              <a:rPr lang="en-IN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Learn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from the experience of history </a:t>
            </a:r>
            <a:endParaRPr lang="en-IN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1) read and understand case histories of past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accidents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</a:p>
          <a:p>
            <a:pPr marL="0" indent="0">
              <a:buNone/>
            </a:pP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(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2) ask people in their own and other organizations for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their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experience and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advice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IN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Time: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Safety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takes time. 	</a:t>
            </a:r>
            <a:endParaRPr lang="en-IN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This includes 	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time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		time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do the work</a:t>
            </a:r>
          </a:p>
          <a:p>
            <a:pPr marL="0" indent="0">
              <a:buNone/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	time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to record results (for history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	time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to share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experiences</a:t>
            </a:r>
          </a:p>
          <a:p>
            <a:pPr marL="0" indent="0">
              <a:buNone/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	time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train or be trained. 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IN" sz="2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You:</a:t>
            </a:r>
            <a:r>
              <a:rPr lang="en-IN" sz="28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everyone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(you) should take the responsibility to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contribute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safety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program.</a:t>
            </a:r>
          </a:p>
        </p:txBody>
      </p:sp>
    </p:spTree>
    <p:extLst>
      <p:ext uri="{BB962C8B-B14F-4D97-AF65-F5344CB8AC3E}">
        <p14:creationId xmlns:p14="http://schemas.microsoft.com/office/powerpoint/2010/main" val="423333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908720"/>
            <a:ext cx="8686800" cy="58052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Distinction </a:t>
            </a:r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between a good and an outstanding </a:t>
            </a:r>
            <a:r>
              <a:rPr lang="en-IN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safety program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IN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Good </a:t>
            </a:r>
            <a:r>
              <a:rPr lang="en-IN" sz="2400" b="1" dirty="0">
                <a:latin typeface="Arial" panose="020B0604020202020204" pitchFamily="34" charset="0"/>
                <a:cs typeface="Arial" panose="020B0604020202020204" pitchFamily="34" charset="0"/>
              </a:rPr>
              <a:t>safety </a:t>
            </a:r>
            <a:r>
              <a:rPr lang="en-I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identifies and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eliminates existing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safety hazards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I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Outstanding </a:t>
            </a:r>
            <a:r>
              <a:rPr lang="en-IN" sz="2400" b="1" dirty="0">
                <a:latin typeface="Arial" panose="020B0604020202020204" pitchFamily="34" charset="0"/>
                <a:cs typeface="Arial" panose="020B0604020202020204" pitchFamily="34" charset="0"/>
              </a:rPr>
              <a:t>safety </a:t>
            </a:r>
            <a:r>
              <a:rPr lang="en-I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program: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has management systems that prevent the existence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of safety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hazards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IN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prevents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the existence of a hazard in the first 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place</a:t>
            </a:r>
          </a:p>
          <a:p>
            <a:pPr marL="0" indent="0">
              <a:buNone/>
              <a:tabLst>
                <a:tab pos="623888" algn="l"/>
              </a:tabLst>
            </a:pP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I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include </a:t>
            </a:r>
          </a:p>
          <a:p>
            <a:pPr marL="0" indent="0">
              <a:buNone/>
              <a:tabLst>
                <a:tab pos="623888" algn="l"/>
              </a:tabLst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Safety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reviews, </a:t>
            </a:r>
            <a:endParaRPr lang="en-IN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Safety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audits, </a:t>
            </a:r>
            <a:endParaRPr lang="en-IN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Hazard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identification techniques, </a:t>
            </a:r>
            <a:endParaRPr lang="en-IN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Checklists,</a:t>
            </a:r>
          </a:p>
          <a:p>
            <a:pPr marL="0" indent="0">
              <a:buNone/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I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Proper </a:t>
            </a: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application of technical knowledge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n-IN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Safety Programs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225589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2096</TotalTime>
  <Words>1546</Words>
  <Application>Microsoft Office PowerPoint</Application>
  <PresentationFormat>On-screen Show (4:3)</PresentationFormat>
  <Paragraphs>260</Paragraphs>
  <Slides>45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Concourse</vt:lpstr>
      <vt:lpstr>Chapter 1. Introduction</vt:lpstr>
      <vt:lpstr>Introduction</vt:lpstr>
      <vt:lpstr>PowerPoint Presentation</vt:lpstr>
      <vt:lpstr>PowerPoint Presentation</vt:lpstr>
      <vt:lpstr>Safety, Hazard, and Risk</vt:lpstr>
      <vt:lpstr>Chemical plants</vt:lpstr>
      <vt:lpstr>Safety Programs</vt:lpstr>
      <vt:lpstr>PowerPoint Presentation</vt:lpstr>
      <vt:lpstr>Safety Programs</vt:lpstr>
      <vt:lpstr>Engineering Ethics</vt:lpstr>
      <vt:lpstr>American Institute of Chemical Engineers Code of Professional Ethics </vt:lpstr>
      <vt:lpstr>PowerPoint Presentation</vt:lpstr>
      <vt:lpstr>20/8/2020</vt:lpstr>
      <vt:lpstr>Accident and Loss Statistics</vt:lpstr>
      <vt:lpstr>OSHA</vt:lpstr>
      <vt:lpstr>Accident and Loss Statistics</vt:lpstr>
      <vt:lpstr>PowerPoint Presentation</vt:lpstr>
      <vt:lpstr>OSHA incidence rate</vt:lpstr>
      <vt:lpstr>PowerPoint Presentation</vt:lpstr>
      <vt:lpstr>FAR</vt:lpstr>
      <vt:lpstr>Fatality rate</vt:lpstr>
      <vt:lpstr>Fatality rate</vt:lpstr>
      <vt:lpstr>Example</vt:lpstr>
      <vt:lpstr>Fatality Statistics for Common Nonindustrial Activities</vt:lpstr>
      <vt:lpstr>PowerPoint Presentation</vt:lpstr>
      <vt:lpstr>Accident statistics</vt:lpstr>
      <vt:lpstr>Accident pyramid</vt:lpstr>
      <vt:lpstr>Accident pyramid</vt:lpstr>
      <vt:lpstr>Accident pyramid</vt:lpstr>
      <vt:lpstr>Acceptable Risk</vt:lpstr>
      <vt:lpstr>Results from a public opinion survey</vt:lpstr>
      <vt:lpstr>Nature of the Accident Process</vt:lpstr>
      <vt:lpstr>Causes of losses for largest hydrocarbon-chemical plant accidents</vt:lpstr>
      <vt:lpstr>PowerPoint Presentation</vt:lpstr>
      <vt:lpstr>Defeating the Accident Process</vt:lpstr>
      <vt:lpstr>Definitions for Case Histories by  Center for Chemical Process Safety (CCPS), Guidelines for Consequence Analysis</vt:lpstr>
      <vt:lpstr>Definitions for Case Histories  by Center for Chemical Process Safety (CCPS),  Guidelines for Consequence Analysis </vt:lpstr>
      <vt:lpstr>21/8/2020</vt:lpstr>
      <vt:lpstr>Inherent Safety</vt:lpstr>
      <vt:lpstr>Inherent Safety</vt:lpstr>
      <vt:lpstr>Inherent Safety Techniques</vt:lpstr>
      <vt:lpstr>Inherent Safety</vt:lpstr>
      <vt:lpstr>Inherent Safety</vt:lpstr>
      <vt:lpstr>Seven Significant Disasters</vt:lpstr>
      <vt:lpstr>Thanks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mihil gupta</dc:creator>
  <cp:lastModifiedBy>mihil gupta</cp:lastModifiedBy>
  <cp:revision>57</cp:revision>
  <dcterms:created xsi:type="dcterms:W3CDTF">2020-07-25T12:15:51Z</dcterms:created>
  <dcterms:modified xsi:type="dcterms:W3CDTF">2020-08-25T07:06:42Z</dcterms:modified>
</cp:coreProperties>
</file>