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67785-10B1-EE0F-69BF-D5EDEA5F8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DDB8F0-F039-A13B-EBA3-CA7CA4FB4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45F98-B7F1-763F-8697-235CF5FD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8B6D7-A0D8-A0F7-6D5C-6FDA2DD8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51FDC-2921-68C6-BF42-7D90CB4A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105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B5BF1-179B-C1D0-99DA-0E13CB77B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232337-056A-235A-597A-0D15C56F4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175B6-5790-ED5A-1B55-CBF07F46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BCC1D-90A9-32FD-1700-9C9A0DC3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BA903-F10A-F10D-1219-4FA00D44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322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602461-7B1F-11FA-70C3-5AF096CD0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39549-1526-CAAB-3B09-160886B7B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2C9C7-9FF9-EEFA-6160-EE78FDB74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9CE8F-6989-7CF7-A25C-20ED53047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3669B-3647-C0C0-BC35-7023F34A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554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F3CEF-DF0A-240E-E0E3-715188BA8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C9233-FA2D-52DD-00C1-B07256E95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55D69-DAC8-EA95-42BB-2036F9DDC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24B2B-6C69-46F8-A861-4BBEF5A0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3AB61-E515-00E2-1E17-FAB188F3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473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EBB42-D4D0-51A7-F558-FB6BC9255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1C634-E201-98B7-75E8-67C0459F1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7B8B7-4B72-F3AB-56E7-45841CB1F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864E0-6D86-B214-A9CE-B4E2BCE4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DDA4F-4193-6C2C-5BAA-45776BB39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194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E32E9-2CCD-6928-BF36-099CCDE8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10099-E709-C507-0DE9-8AD96489F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1E8A7-7F26-3250-2D0E-B0C268339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E5F73-338A-3768-F594-DCFF095CB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D75F8-F437-DDC4-C03D-3186E5F87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5B2C8-20F7-EF6B-9ABC-FE266342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52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25A6-7A57-1507-CFED-D62BD27E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7D7FE-C22C-0B87-C0AC-8D43C255F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1EC90-B9E4-C8CF-FF42-DA631E285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89964A-B2BD-8339-4904-B88AFB6CE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4AD4D0-DC7C-2B35-1638-CE1C8B6EA3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197992-DD28-F7E7-2C7F-1BD68EB30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0794A-28BB-4FB3-0C5C-37511B79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7EB874-D06F-C4DA-A77C-42A8BCD84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722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0E449-9E04-B5C5-2373-CADF16348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0C78C5-6AE6-C231-00CA-D81A6A2A8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3E3362-AB17-5240-E005-C7AB1DB7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BA1D7-16A0-4D07-66FD-BA024991A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798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EC2EFE-AF17-F55E-D3C4-E2007BF87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065098-6A35-CF4A-BAF6-38A93860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49493-EC2E-7C52-FD8A-E960DE5A5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706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AB732-ED66-0DDF-1EC0-67F64E059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DFBA5-AC99-156B-03C6-85B7917C2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236D1-8DF1-69AD-D392-DED1DEF14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094BB-C152-9CD4-0EB4-C139B795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72159-6F48-AB80-ECE3-38242BFCC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7B423-51E9-B1B7-5140-83880E2CB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607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7E1E5-E688-8966-AE1B-16D49F066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B551B7-BD3E-EFC3-8623-4CEDC647E0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E9170-D24B-A17E-F34D-F2405C35B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7BEE7-726D-79CA-BB54-A85B224E3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71813-8637-5498-4E77-AC266CC37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FBC2B-A01A-B470-7B48-55B8FAFE9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772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10470A-9060-A4A2-0C77-333175B0B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B9B043-359B-3EF4-305B-B272DD8A5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01C28-56D3-4204-C3D3-30C18C06D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6B455-DB35-498B-BB16-1A9C8A98F120}" type="datetimeFigureOut">
              <a:rPr lang="en-IN" smtClean="0"/>
              <a:t>20-11-2022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27CC7-A62B-FAE6-6C50-A0F7ADD7DF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8A104-47D0-548B-D202-EB64C91AF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F5E3C-A3E1-40F8-A172-B745E82BFD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037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1AEBB-0FA9-0FE4-4394-CD54083BB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3403"/>
            <a:ext cx="9144000" cy="2387600"/>
          </a:xfrm>
        </p:spPr>
        <p:txBody>
          <a:bodyPr>
            <a:normAutofit/>
          </a:bodyPr>
          <a:lstStyle/>
          <a:p>
            <a:r>
              <a:rPr lang="en-IN" sz="7200" b="1" dirty="0">
                <a:latin typeface="Algerian" panose="04020705040A02060702" pitchFamily="82" charset="0"/>
              </a:rPr>
              <a:t>CLASSIFICATION OF MUSCLES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8057D5B-37BB-866D-2ECA-9881A957B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IN" sz="2400" b="1" dirty="0"/>
              <a:t>BY:</a:t>
            </a:r>
          </a:p>
          <a:p>
            <a:r>
              <a:rPr lang="en-IN" sz="2400" b="1" dirty="0"/>
              <a:t>DR. DIGVIJAY SHARMA</a:t>
            </a:r>
          </a:p>
          <a:p>
            <a:r>
              <a:rPr lang="en-IN" sz="2400" b="1" dirty="0"/>
              <a:t>DIRECTOR</a:t>
            </a:r>
          </a:p>
          <a:p>
            <a:r>
              <a:rPr lang="en-IN" sz="2400" b="1" dirty="0"/>
              <a:t>SCHOOL OF HEALTH SCIENCES, CSJMU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744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91C10-209C-0858-4CF4-2EBDE40A8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>
                <a:latin typeface="Algerian" panose="04020705040A02060702" pitchFamily="82" charset="0"/>
              </a:rPr>
              <a:t>CLASSIFICATION OF MUSCLES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42716-E4D1-4907-BA87-F2B53EDCD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When muscles are categorised on the basis of action, such as muscle causes flexion at a joint are categorised as flexors, while one causes extension or rotation are referred to as extensors or rotators</a:t>
            </a:r>
          </a:p>
          <a:p>
            <a:r>
              <a:rPr lang="en-IN" dirty="0"/>
              <a:t>When muscles are classified according to role, the individual muscle or muscle groups are named depending upon the role that the muscle play during action</a:t>
            </a:r>
          </a:p>
          <a:p>
            <a:r>
              <a:rPr lang="en-IN" dirty="0"/>
              <a:t>These are:</a:t>
            </a:r>
          </a:p>
          <a:p>
            <a:pPr lvl="1"/>
            <a:r>
              <a:rPr lang="en-IN" dirty="0"/>
              <a:t>Agonist or Prime movers</a:t>
            </a:r>
          </a:p>
          <a:p>
            <a:pPr lvl="1"/>
            <a:r>
              <a:rPr lang="en-IN" dirty="0"/>
              <a:t>Antagonists</a:t>
            </a:r>
          </a:p>
          <a:p>
            <a:pPr lvl="1"/>
            <a:r>
              <a:rPr lang="en-IN" dirty="0"/>
              <a:t>Synergists </a:t>
            </a:r>
          </a:p>
        </p:txBody>
      </p:sp>
    </p:spTree>
    <p:extLst>
      <p:ext uri="{BB962C8B-B14F-4D97-AF65-F5344CB8AC3E}">
        <p14:creationId xmlns:p14="http://schemas.microsoft.com/office/powerpoint/2010/main" val="167788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9E609-6259-25C7-68A8-BB0354B88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lgerian" panose="04020705040A02060702" pitchFamily="82" charset="0"/>
              </a:rPr>
              <a:t>agonists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210B0-8A69-AA69-CE68-E747E911C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265"/>
            <a:ext cx="10515600" cy="1882775"/>
          </a:xfrm>
        </p:spPr>
        <p:txBody>
          <a:bodyPr/>
          <a:lstStyle/>
          <a:p>
            <a:r>
              <a:rPr lang="en-IN" dirty="0"/>
              <a:t>The term is used to designate a muscle whose role is to produce a desired motion at a joint</a:t>
            </a:r>
          </a:p>
          <a:p>
            <a:r>
              <a:rPr lang="en-IN" dirty="0"/>
              <a:t>For example: if flexion is the desired action, the flexor muscle are the prime movers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6D31C3-2AB6-0EAC-747D-E2425F44C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280" y="2832100"/>
            <a:ext cx="5283200" cy="4025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B92E5F-EA8E-251E-7A63-48B927C242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857" y="3098972"/>
            <a:ext cx="5047743" cy="361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74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ACEE4-A981-76B0-63C6-CF60B6926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lgerian" panose="04020705040A02060702" pitchFamily="82" charset="0"/>
              </a:rPr>
              <a:t>antagonists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CBA03-517E-303B-3267-6273E3E6E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60"/>
            <a:ext cx="10515600" cy="5323840"/>
          </a:xfrm>
        </p:spPr>
        <p:txBody>
          <a:bodyPr>
            <a:normAutofit fontScale="92500" lnSpcReduction="10000"/>
          </a:bodyPr>
          <a:lstStyle/>
          <a:p>
            <a:r>
              <a:rPr lang="en-IN" dirty="0"/>
              <a:t>The muscles that are directly opposite to the desired motion are called the antagonists</a:t>
            </a:r>
          </a:p>
          <a:p>
            <a:r>
              <a:rPr lang="en-IN" dirty="0"/>
              <a:t>The desired motion is not opposed by the antagonists, but these muscles have the potential to oppose the action </a:t>
            </a:r>
          </a:p>
          <a:p>
            <a:r>
              <a:rPr lang="en-IN" dirty="0"/>
              <a:t>For example: if flexion is the desired motion the extensors are antagonists</a:t>
            </a:r>
          </a:p>
          <a:p>
            <a:r>
              <a:rPr lang="en-IN" dirty="0"/>
              <a:t>Ordinarily when an agonist is called on to perform desired motion, the antagonist is inhibited which is called reciprocal inhibition</a:t>
            </a:r>
          </a:p>
          <a:p>
            <a:r>
              <a:rPr lang="en-IN" dirty="0"/>
              <a:t>If the agonist and the potential antagonist constant simultaneously then co-contraction occurs</a:t>
            </a:r>
          </a:p>
          <a:p>
            <a:r>
              <a:rPr lang="en-IN" dirty="0"/>
              <a:t>This provides stability for the joint and represents a form of synergy that may be necessary in some conditions</a:t>
            </a:r>
          </a:p>
          <a:p>
            <a:r>
              <a:rPr lang="en-IN" dirty="0"/>
              <a:t>Co-contraction of muscle with opposing functions can be undesirable when a desired motion is prevented by involuntary co-contraction such as occurs in disorders affecting the control of muscle function</a:t>
            </a:r>
          </a:p>
        </p:txBody>
      </p:sp>
    </p:spTree>
    <p:extLst>
      <p:ext uri="{BB962C8B-B14F-4D97-AF65-F5344CB8AC3E}">
        <p14:creationId xmlns:p14="http://schemas.microsoft.com/office/powerpoint/2010/main" val="222526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uscle relationship – HSC PDHPE">
            <a:extLst>
              <a:ext uri="{FF2B5EF4-FFF2-40B4-BE49-F238E27FC236}">
                <a16:creationId xmlns:a16="http://schemas.microsoft.com/office/drawing/2014/main" id="{0AF0AFD3-C934-A786-C2BC-5261C27EF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660"/>
            <a:ext cx="6218978" cy="6784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0EE043-28EA-FD85-ACEE-079AE4B5E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0876" y="223520"/>
            <a:ext cx="6041124" cy="61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5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791DD-5E05-B9C6-1C63-FBF951958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>
                <a:latin typeface="Algerian" panose="04020705040A02060702" pitchFamily="82" charset="0"/>
              </a:rPr>
              <a:t>synergists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5FF9A-E752-C9C4-AE11-C9258B80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01920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Muscles that help the agonist to perform a desired action are called synergists</a:t>
            </a:r>
          </a:p>
          <a:p>
            <a:r>
              <a:rPr lang="en-IN" dirty="0"/>
              <a:t>Synergists may help agonist directly by helping to perform the desired action such as if the wrist flexion is desired action, the flexor </a:t>
            </a:r>
            <a:r>
              <a:rPr lang="en-IN" dirty="0" err="1"/>
              <a:t>carpii</a:t>
            </a:r>
            <a:r>
              <a:rPr lang="en-IN" dirty="0"/>
              <a:t> radialis and </a:t>
            </a:r>
            <a:r>
              <a:rPr lang="en-IN" dirty="0" err="1"/>
              <a:t>ulnaris</a:t>
            </a:r>
            <a:r>
              <a:rPr lang="en-IN" dirty="0"/>
              <a:t> are agonist or prime movers while the finger flexors such as digitorum is synergists while wrist extensors are the potential antagonists</a:t>
            </a:r>
          </a:p>
          <a:p>
            <a:r>
              <a:rPr lang="en-IN" dirty="0"/>
              <a:t>Synergists may assist the agonist indirectly by stabilizing a part or by preventing an undesired action such as in case of clenching of fist</a:t>
            </a:r>
          </a:p>
          <a:p>
            <a:r>
              <a:rPr lang="en-IN" dirty="0"/>
              <a:t>The long flexors cannot function effectively if they flex wrist and finger simultaneously</a:t>
            </a:r>
          </a:p>
          <a:p>
            <a:r>
              <a:rPr lang="en-IN" dirty="0"/>
              <a:t>Therefore, the wrist extensors are used synergistically to stabilize the wrist and to prevent wrist flexion</a:t>
            </a:r>
          </a:p>
          <a:p>
            <a:r>
              <a:rPr lang="en-IN" dirty="0"/>
              <a:t>Sometimes the synergistic action of two muscles are necessary to produce a </a:t>
            </a:r>
            <a:r>
              <a:rPr lang="en-IN" dirty="0" err="1"/>
              <a:t>palne</a:t>
            </a:r>
            <a:r>
              <a:rPr lang="en-IN" dirty="0"/>
              <a:t> motion such as radial deviation by flexor </a:t>
            </a:r>
            <a:r>
              <a:rPr lang="en-IN" dirty="0" err="1"/>
              <a:t>carpii</a:t>
            </a:r>
            <a:r>
              <a:rPr lang="en-IN" dirty="0"/>
              <a:t> radialis and extensor </a:t>
            </a:r>
            <a:r>
              <a:rPr lang="en-IN" dirty="0" err="1"/>
              <a:t>carpii</a:t>
            </a:r>
            <a:r>
              <a:rPr lang="en-IN" dirty="0"/>
              <a:t> radialis, wrist flexion, radial deviation by radial flexor, flexor </a:t>
            </a:r>
            <a:r>
              <a:rPr lang="en-IN" dirty="0" err="1"/>
              <a:t>carpii</a:t>
            </a:r>
            <a:r>
              <a:rPr lang="en-IN" dirty="0"/>
              <a:t> radialis, etc</a:t>
            </a:r>
          </a:p>
        </p:txBody>
      </p:sp>
    </p:spTree>
    <p:extLst>
      <p:ext uri="{BB962C8B-B14F-4D97-AF65-F5344CB8AC3E}">
        <p14:creationId xmlns:p14="http://schemas.microsoft.com/office/powerpoint/2010/main" val="201098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hat is Fixator Muscles ?">
            <a:extLst>
              <a:ext uri="{FF2B5EF4-FFF2-40B4-BE49-F238E27FC236}">
                <a16:creationId xmlns:a16="http://schemas.microsoft.com/office/drawing/2014/main" id="{2AC0D308-F536-BC1B-D25F-BBC75D86D3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3" y="186299"/>
            <a:ext cx="4635817" cy="648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rk Globe Academy Post-16 Transition Work Sports BTEC Summer Term">
            <a:extLst>
              <a:ext uri="{FF2B5EF4-FFF2-40B4-BE49-F238E27FC236}">
                <a16:creationId xmlns:a16="http://schemas.microsoft.com/office/drawing/2014/main" id="{E588E710-6D7C-3475-708D-3FED6C13D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233" y="939483"/>
            <a:ext cx="5282247" cy="449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232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414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Office Theme</vt:lpstr>
      <vt:lpstr>CLASSIFICATION OF MUSCLES</vt:lpstr>
      <vt:lpstr>CLASSIFICATION OF MUSCLES</vt:lpstr>
      <vt:lpstr>agonists</vt:lpstr>
      <vt:lpstr>antagonists</vt:lpstr>
      <vt:lpstr>PowerPoint Presentation</vt:lpstr>
      <vt:lpstr>synergists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MUSCULAR FUNCTIONS</dc:title>
  <dc:creator>apoorva srivastava</dc:creator>
  <cp:lastModifiedBy>apoorva srivastava</cp:lastModifiedBy>
  <cp:revision>5</cp:revision>
  <dcterms:created xsi:type="dcterms:W3CDTF">2022-11-02T19:45:02Z</dcterms:created>
  <dcterms:modified xsi:type="dcterms:W3CDTF">2022-11-20T13:51:06Z</dcterms:modified>
</cp:coreProperties>
</file>