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97"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19" name="Footer Placeholder 18"/>
          <p:cNvSpPr>
            <a:spLocks noGrp="1"/>
          </p:cNvSpPr>
          <p:nvPr>
            <p:ph type="ftr" sz="quarter" idx="11"/>
          </p:nvPr>
        </p:nvSpPr>
        <p:spPr/>
        <p:txBody>
          <a:bodyPr/>
          <a:lstStyle/>
          <a:p>
            <a:endParaRPr lang="en-IN"/>
          </a:p>
        </p:txBody>
      </p:sp>
      <p:sp>
        <p:nvSpPr>
          <p:cNvPr id="27" name="Slide Number Placeholder 26"/>
          <p:cNvSpPr>
            <a:spLocks noGrp="1"/>
          </p:cNvSpPr>
          <p:nvPr>
            <p:ph type="sldNum" sz="quarter" idx="12"/>
          </p:nvPr>
        </p:nvSpPr>
        <p:spPr/>
        <p:txBody>
          <a:bodyPr/>
          <a:lstStyle/>
          <a:p>
            <a:fld id="{4ED5D14D-CA0E-424C-85A2-9D150CBE77A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4ED5D14D-CA0E-424C-85A2-9D150CBE77AD}" type="slidenum">
              <a:rPr lang="en-IN" smtClean="0"/>
              <a:pPr/>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4ED5D14D-CA0E-424C-85A2-9D150CBE77AD}"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E9B079-97E1-4974-9FF8-850607C18018}" type="datetimeFigureOut">
              <a:rPr lang="en-IN" smtClean="0"/>
              <a:pPr/>
              <a:t>20-12-2021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a:xfrm>
            <a:off x="8077200" y="6356350"/>
            <a:ext cx="609600" cy="365125"/>
          </a:xfrm>
        </p:spPr>
        <p:txBody>
          <a:bodyPr/>
          <a:lstStyle/>
          <a:p>
            <a:fld id="{4ED5D14D-CA0E-424C-85A2-9D150CBE77AD}" type="slidenum">
              <a:rPr lang="en-IN" smtClean="0"/>
              <a:pPr/>
              <a:t>‹#›</a:t>
            </a:fld>
            <a:endParaRPr lang="en-IN"/>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0E9B079-97E1-4974-9FF8-850607C18018}" type="datetimeFigureOut">
              <a:rPr lang="en-IN" smtClean="0"/>
              <a:pPr/>
              <a:t>20-12-2021</a:t>
            </a:fld>
            <a:endParaRPr lang="en-IN"/>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IN"/>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ED5D14D-CA0E-424C-85A2-9D150CBE77AD}" type="slidenum">
              <a:rPr lang="en-IN" smtClean="0"/>
              <a:pPr/>
              <a:t>‹#›</a:t>
            </a:fld>
            <a:endParaRPr lang="en-IN"/>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IN" sz="6000" dirty="0" smtClean="0">
                <a:effectLst/>
                <a:latin typeface="Times New Roman" pitchFamily="18" charset="0"/>
                <a:cs typeface="Times New Roman" pitchFamily="18" charset="0"/>
              </a:rPr>
              <a:t>COGNITIVE </a:t>
            </a:r>
            <a:r>
              <a:rPr lang="en-IN" sz="6000" dirty="0" smtClean="0">
                <a:effectLst/>
                <a:latin typeface="Times New Roman" pitchFamily="18" charset="0"/>
                <a:cs typeface="Times New Roman" pitchFamily="18" charset="0"/>
              </a:rPr>
              <a:t>ASSESSMENT SCALES</a:t>
            </a:r>
            <a:endParaRPr lang="en-IN" sz="6000" dirty="0">
              <a:effectLst/>
              <a:latin typeface="Times New Roman" pitchFamily="18" charset="0"/>
              <a:cs typeface="Times New Roman" pitchFamily="18" charset="0"/>
            </a:endParaRPr>
          </a:p>
        </p:txBody>
      </p:sp>
      <p:sp>
        <p:nvSpPr>
          <p:cNvPr id="3" name="Subtitle 2"/>
          <p:cNvSpPr>
            <a:spLocks noGrp="1"/>
          </p:cNvSpPr>
          <p:nvPr>
            <p:ph type="subTitle" idx="1"/>
          </p:nvPr>
        </p:nvSpPr>
        <p:spPr/>
        <p:txBody>
          <a:bodyPr>
            <a:normAutofit fontScale="85000" lnSpcReduction="20000"/>
          </a:bodyPr>
          <a:lstStyle/>
          <a:p>
            <a:pPr algn="ctr"/>
            <a:endParaRPr lang="en-IN" dirty="0" smtClean="0">
              <a:latin typeface="Times New Roman" pitchFamily="18" charset="0"/>
              <a:cs typeface="Times New Roman" pitchFamily="18" charset="0"/>
            </a:endParaRPr>
          </a:p>
          <a:p>
            <a:pPr algn="ctr"/>
            <a:r>
              <a:rPr lang="en-IN" dirty="0" smtClean="0">
                <a:latin typeface="Times New Roman" pitchFamily="18" charset="0"/>
                <a:cs typeface="Times New Roman" pitchFamily="18" charset="0"/>
              </a:rPr>
              <a:t>Dr </a:t>
            </a:r>
            <a:r>
              <a:rPr lang="en-IN" dirty="0" err="1" smtClean="0">
                <a:latin typeface="Times New Roman" pitchFamily="18" charset="0"/>
                <a:cs typeface="Times New Roman" pitchFamily="18" charset="0"/>
              </a:rPr>
              <a:t>Digvijay</a:t>
            </a:r>
            <a:r>
              <a:rPr lang="en-IN" dirty="0" smtClean="0">
                <a:latin typeface="Times New Roman" pitchFamily="18" charset="0"/>
                <a:cs typeface="Times New Roman" pitchFamily="18" charset="0"/>
              </a:rPr>
              <a:t> Sharma</a:t>
            </a:r>
          </a:p>
          <a:p>
            <a:pPr algn="ctr"/>
            <a:r>
              <a:rPr lang="en-IN" dirty="0" smtClean="0">
                <a:latin typeface="Times New Roman" pitchFamily="18" charset="0"/>
                <a:cs typeface="Times New Roman" pitchFamily="18" charset="0"/>
              </a:rPr>
              <a:t>Assistant Director</a:t>
            </a:r>
          </a:p>
          <a:p>
            <a:pPr algn="ctr"/>
            <a:r>
              <a:rPr lang="en-IN" dirty="0" smtClean="0">
                <a:latin typeface="Times New Roman" pitchFamily="18" charset="0"/>
                <a:cs typeface="Times New Roman" pitchFamily="18" charset="0"/>
              </a:rPr>
              <a:t>School of Health Sciences</a:t>
            </a:r>
          </a:p>
          <a:p>
            <a:pPr algn="ctr"/>
            <a:r>
              <a:rPr lang="en-IN" dirty="0" smtClean="0">
                <a:latin typeface="Times New Roman" pitchFamily="18" charset="0"/>
                <a:cs typeface="Times New Roman" pitchFamily="18" charset="0"/>
              </a:rPr>
              <a:t>CSJMU Kanpur</a:t>
            </a:r>
          </a:p>
          <a:p>
            <a:pPr algn="ctr"/>
            <a:endParaRPr lang="en-IN" dirty="0">
              <a:latin typeface="Times New Roman" pitchFamily="18" charset="0"/>
              <a:cs typeface="Times New Roman" pitchFamily="18" charset="0"/>
            </a:endParaRPr>
          </a:p>
        </p:txBody>
      </p:sp>
    </p:spTree>
    <p:extLst>
      <p:ext uri="{BB962C8B-B14F-4D97-AF65-F5344CB8AC3E}">
        <p14:creationId xmlns="" xmlns:p14="http://schemas.microsoft.com/office/powerpoint/2010/main" val="18704497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268760"/>
            <a:ext cx="8291264" cy="5055840"/>
          </a:xfrm>
        </p:spPr>
        <p:txBody>
          <a:bodyPr>
            <a:normAutofit/>
          </a:bodyPr>
          <a:lstStyle/>
          <a:p>
            <a:pPr marL="0" indent="0" algn="just">
              <a:lnSpc>
                <a:spcPct val="150000"/>
              </a:lnSpc>
              <a:buNone/>
            </a:pPr>
            <a:r>
              <a:rPr lang="en-US" sz="2400" dirty="0">
                <a:latin typeface="Times New Roman" pitchFamily="18" charset="0"/>
                <a:cs typeface="Times New Roman" pitchFamily="18" charset="0"/>
              </a:rPr>
              <a:t>A variety of cognitive assessment screens exist, and each has instructions, templates (if applicable), and often their own website. Below is a shortlist of some of the more popular screening tools used and the relative strengths and weaknesses.</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726889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r>
              <a:rPr lang="en-US" sz="2000" dirty="0" smtClean="0"/>
              <a:t>Examples of common neuropsychological tests used for assessment of cognitive decline</a:t>
            </a:r>
            <a:endParaRPr lang="en-US" sz="2000" dirty="0"/>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pPr>
              <a:buNone/>
            </a:pPr>
            <a:endParaRPr lang="en-US" dirty="0" smtClean="0"/>
          </a:p>
          <a:p>
            <a:r>
              <a:rPr lang="en-US" dirty="0" smtClean="0"/>
              <a:t>Hopkins </a:t>
            </a:r>
            <a:r>
              <a:rPr lang="en-US" dirty="0" smtClean="0"/>
              <a:t>Verbal Learning Test</a:t>
            </a:r>
          </a:p>
          <a:p>
            <a:r>
              <a:rPr lang="en-US" dirty="0" smtClean="0"/>
              <a:t>Trails A &amp; B</a:t>
            </a:r>
          </a:p>
          <a:p>
            <a:r>
              <a:rPr lang="en-US" dirty="0" smtClean="0"/>
              <a:t>Digits Forward and Backward</a:t>
            </a:r>
          </a:p>
          <a:p>
            <a:r>
              <a:rPr lang="en-US" dirty="0" smtClean="0"/>
              <a:t>Judgment of Line Orientation</a:t>
            </a:r>
          </a:p>
          <a:p>
            <a:r>
              <a:rPr lang="en-US" dirty="0" smtClean="0"/>
              <a:t>Benton Facial Recognition</a:t>
            </a:r>
          </a:p>
          <a:p>
            <a:r>
              <a:rPr lang="en-US" dirty="0" smtClean="0"/>
              <a:t>Florida </a:t>
            </a:r>
            <a:r>
              <a:rPr lang="en-US" dirty="0" err="1" smtClean="0"/>
              <a:t>Apraxia</a:t>
            </a:r>
            <a:r>
              <a:rPr lang="en-US" dirty="0" smtClean="0"/>
              <a:t> Standardized Test</a:t>
            </a:r>
          </a:p>
          <a:p>
            <a:r>
              <a:rPr lang="en-US" dirty="0" smtClean="0"/>
              <a:t>Controlled Oral Word Association Test</a:t>
            </a:r>
          </a:p>
          <a:p>
            <a:r>
              <a:rPr lang="en-US" dirty="0" smtClean="0"/>
              <a:t>Boston Naming Test</a:t>
            </a:r>
          </a:p>
          <a:p>
            <a:r>
              <a:rPr lang="en-US" dirty="0" err="1" smtClean="0"/>
              <a:t>Stroop</a:t>
            </a:r>
            <a:r>
              <a:rPr lang="en-US" dirty="0" smtClean="0"/>
              <a:t> Test</a:t>
            </a:r>
          </a:p>
          <a:p>
            <a:r>
              <a:rPr lang="en-US" dirty="0" smtClean="0"/>
              <a:t>Wisconsin Card Sorting Test</a:t>
            </a:r>
          </a:p>
          <a:p>
            <a:r>
              <a:rPr lang="en-US" dirty="0" smtClean="0"/>
              <a:t>Dementia Rating Scale</a:t>
            </a:r>
          </a:p>
          <a:p>
            <a:r>
              <a:rPr lang="en-US" dirty="0" smtClean="0"/>
              <a:t>Rey-</a:t>
            </a:r>
            <a:r>
              <a:rPr lang="en-US" dirty="0" err="1" smtClean="0"/>
              <a:t>Osterrieth</a:t>
            </a:r>
            <a:r>
              <a:rPr lang="en-US" dirty="0" smtClean="0"/>
              <a:t> Complex Figure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052736"/>
            <a:ext cx="8363272" cy="5271864"/>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Mini-Mental State Exam (MMSE)</a:t>
            </a:r>
            <a:r>
              <a:rPr lang="en-US" sz="2400" dirty="0">
                <a:latin typeface="Times New Roman" pitchFamily="18" charset="0"/>
                <a:cs typeface="Times New Roman" pitchFamily="18" charset="0"/>
              </a:rPr>
              <a:t> </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MMSE usually takes less than ten minutes to administer, is easy to use, and has been researched thoroughly since 1975. However, what was once the gold standard in cognitive assessments, the MMSE is now used less frequently due to copyright laws and additional costs.</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94419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052736"/>
            <a:ext cx="8291264" cy="5271864"/>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Montreal Cognitive Assessment (</a:t>
            </a:r>
            <a:r>
              <a:rPr lang="en-US" sz="2400" b="1" dirty="0" err="1">
                <a:latin typeface="Times New Roman" pitchFamily="18" charset="0"/>
                <a:cs typeface="Times New Roman" pitchFamily="18" charset="0"/>
              </a:rPr>
              <a:t>MoCA</a:t>
            </a:r>
            <a:r>
              <a:rPr lang="en-US" sz="2400" b="1" dirty="0">
                <a:latin typeface="Times New Roman" pitchFamily="18" charset="0"/>
                <a:cs typeface="Times New Roman" pitchFamily="18" charset="0"/>
              </a:rPr>
              <a:t>) </a:t>
            </a:r>
            <a:r>
              <a:rPr lang="en-US" sz="2400" dirty="0">
                <a:latin typeface="Times New Roman" pitchFamily="18" charset="0"/>
                <a:cs typeface="Times New Roman" pitchFamily="18" charset="0"/>
              </a:rPr>
              <a:t> </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 </a:t>
            </a:r>
            <a:r>
              <a:rPr lang="en-US" sz="2400" dirty="0" err="1">
                <a:latin typeface="Times New Roman" pitchFamily="18" charset="0"/>
                <a:cs typeface="Times New Roman" pitchFamily="18" charset="0"/>
              </a:rPr>
              <a:t>MoCA</a:t>
            </a:r>
            <a:r>
              <a:rPr lang="en-US" sz="2400" dirty="0">
                <a:latin typeface="Times New Roman" pitchFamily="18" charset="0"/>
                <a:cs typeface="Times New Roman" pitchFamily="18" charset="0"/>
              </a:rPr>
              <a:t> is another popular screening tool that takes approximately ten minutes to complete.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evaluates </a:t>
            </a:r>
            <a:r>
              <a:rPr lang="en-US" sz="2400" dirty="0" err="1">
                <a:latin typeface="Times New Roman" pitchFamily="18" charset="0"/>
                <a:cs typeface="Times New Roman" pitchFamily="18" charset="0"/>
              </a:rPr>
              <a:t>visuospatial</a:t>
            </a:r>
            <a:r>
              <a:rPr lang="en-US" sz="2400" dirty="0">
                <a:latin typeface="Times New Roman" pitchFamily="18" charset="0"/>
                <a:cs typeface="Times New Roman" pitchFamily="18" charset="0"/>
              </a:rPr>
              <a:t> skills, attention, language, abstract reasoning, delayed recall, executive function, and orientation</a:t>
            </a:r>
            <a:r>
              <a:rPr lang="en-US"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209774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9552" y="1124744"/>
            <a:ext cx="8147248" cy="5199856"/>
          </a:xfrm>
        </p:spPr>
        <p:txBody>
          <a:bodyPr/>
          <a:lstStyle/>
          <a:p>
            <a:pPr marL="0" indent="0" algn="just">
              <a:lnSpc>
                <a:spcPct val="150000"/>
              </a:lnSpc>
              <a:buNone/>
            </a:pPr>
            <a:r>
              <a:rPr lang="en-US" sz="2400" dirty="0">
                <a:latin typeface="Times New Roman" pitchFamily="18" charset="0"/>
                <a:cs typeface="Times New Roman" pitchFamily="18" charset="0"/>
              </a:rPr>
              <a:t>The </a:t>
            </a:r>
            <a:r>
              <a:rPr lang="en-US" sz="2400" dirty="0" err="1">
                <a:latin typeface="Times New Roman" pitchFamily="18" charset="0"/>
                <a:cs typeface="Times New Roman" pitchFamily="18" charset="0"/>
              </a:rPr>
              <a:t>MoCA</a:t>
            </a:r>
            <a:r>
              <a:rPr lang="en-US" sz="2400" dirty="0">
                <a:latin typeface="Times New Roman" pitchFamily="18" charset="0"/>
                <a:cs typeface="Times New Roman" pitchFamily="18" charset="0"/>
              </a:rPr>
              <a:t> covers more domains than the MMSE and, as a consequence, has greater sensitivity and </a:t>
            </a:r>
            <a:r>
              <a:rPr lang="en-US" sz="2400" dirty="0" smtClean="0">
                <a:latin typeface="Times New Roman" pitchFamily="18" charset="0"/>
                <a:cs typeface="Times New Roman" pitchFamily="18" charset="0"/>
              </a:rPr>
              <a:t>specificity.</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associated website includes specific adaptations for different populations, many different languages, printable versions of the test, and training opportunities.</a:t>
            </a:r>
          </a:p>
          <a:p>
            <a:pPr marL="0" indent="0">
              <a:buNone/>
            </a:pPr>
            <a:endParaRPr lang="en-IN" dirty="0"/>
          </a:p>
        </p:txBody>
      </p:sp>
    </p:spTree>
    <p:extLst>
      <p:ext uri="{BB962C8B-B14F-4D97-AF65-F5344CB8AC3E}">
        <p14:creationId xmlns="" xmlns:p14="http://schemas.microsoft.com/office/powerpoint/2010/main" val="29418539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Mini-Cog</a:t>
            </a:r>
            <a:r>
              <a:rPr lang="en-US" sz="2400" dirty="0">
                <a:latin typeface="Times New Roman" pitchFamily="18" charset="0"/>
                <a:cs typeface="Times New Roman" pitchFamily="18" charset="0"/>
              </a:rPr>
              <a:t> </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Mini-Cog is one of the faster cognitive assessment screens used. It consists of two parts: a three-item recall and a clock drawing test. The delayed three-item recall tests memory, while the clock drawing test evaluates cognitive function, language, executive function, and </a:t>
            </a:r>
            <a:r>
              <a:rPr lang="en-US" sz="2400" dirty="0" err="1">
                <a:latin typeface="Times New Roman" pitchFamily="18" charset="0"/>
                <a:cs typeface="Times New Roman" pitchFamily="18" charset="0"/>
              </a:rPr>
              <a:t>visuospatial</a:t>
            </a:r>
            <a:r>
              <a:rPr lang="en-US" sz="2400" dirty="0">
                <a:latin typeface="Times New Roman" pitchFamily="18" charset="0"/>
                <a:cs typeface="Times New Roman" pitchFamily="18" charset="0"/>
              </a:rPr>
              <a:t> skills.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64374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415880"/>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Saint Louis University Mental Status Exam (SLUMS) </a:t>
            </a:r>
            <a:r>
              <a:rPr lang="en-US" sz="2400" dirty="0">
                <a:latin typeface="Times New Roman" pitchFamily="18" charset="0"/>
                <a:cs typeface="Times New Roman" pitchFamily="18" charset="0"/>
              </a:rPr>
              <a:t> </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Initially </a:t>
            </a:r>
            <a:r>
              <a:rPr lang="en-US" sz="2400" dirty="0">
                <a:latin typeface="Times New Roman" pitchFamily="18" charset="0"/>
                <a:cs typeface="Times New Roman" pitchFamily="18" charset="0"/>
              </a:rPr>
              <a:t>developed for the veteran population, SLUMS is another tool with an online printable form for testing</a:t>
            </a:r>
            <a:r>
              <a:rPr lang="en-US" sz="2400" dirty="0" smtClean="0">
                <a:latin typeface="Times New Roman" pitchFamily="18" charset="0"/>
                <a:cs typeface="Times New Roman" pitchFamily="18" charset="0"/>
              </a:rPr>
              <a:t>.</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Their website has an instructional outline for administrators, training opportunities, and a wide range of language options from which to choose.</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6324954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91264" cy="5559896"/>
          </a:xfrm>
        </p:spPr>
        <p:txBody>
          <a:bodyPr>
            <a:normAutofit/>
          </a:bodyPr>
          <a:lstStyle/>
          <a:p>
            <a:pPr marL="0" indent="0" algn="just">
              <a:lnSpc>
                <a:spcPct val="150000"/>
              </a:lnSpc>
              <a:buNone/>
            </a:pPr>
            <a:r>
              <a:rPr lang="en-US" sz="2400" dirty="0">
                <a:latin typeface="Times New Roman" pitchFamily="18" charset="0"/>
                <a:cs typeface="Times New Roman" pitchFamily="18" charset="0"/>
              </a:rPr>
              <a:t>Other modalities include but are not limited to the Blessed Orientation-Memory-Concentration Test, </a:t>
            </a:r>
            <a:r>
              <a:rPr lang="en-US" sz="2400" dirty="0" err="1">
                <a:latin typeface="Times New Roman" pitchFamily="18" charset="0"/>
                <a:cs typeface="Times New Roman" pitchFamily="18" charset="0"/>
              </a:rPr>
              <a:t>Kokmen</a:t>
            </a:r>
            <a:r>
              <a:rPr lang="en-US" sz="2400" dirty="0">
                <a:latin typeface="Times New Roman" pitchFamily="18" charset="0"/>
                <a:cs typeface="Times New Roman" pitchFamily="18" charset="0"/>
              </a:rPr>
              <a:t> Short Test of Mental Status, Memory Impairment Screen, Ottawa 3DY, Brief Alzheimer’s Screen, Caregiver-completed AD8, and many other dementia screening </a:t>
            </a:r>
            <a:r>
              <a:rPr lang="en-US" sz="2400" dirty="0" smtClean="0">
                <a:latin typeface="Times New Roman" pitchFamily="18" charset="0"/>
                <a:cs typeface="Times New Roman" pitchFamily="18" charset="0"/>
              </a:rPr>
              <a:t>scales.</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The results of these assessments require review in the context of each patient</a:t>
            </a:r>
            <a:r>
              <a:rPr lang="en-US" sz="2400" dirty="0"/>
              <a:t>.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8345434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487888"/>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Neuropsychological Domains</a:t>
            </a:r>
            <a:r>
              <a:rPr lang="en-US" sz="2400" dirty="0">
                <a:latin typeface="Times New Roman" pitchFamily="18" charset="0"/>
                <a:cs typeface="Times New Roman" pitchFamily="18" charset="0"/>
              </a:rPr>
              <a:t> </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Cognitive </a:t>
            </a:r>
            <a:r>
              <a:rPr lang="en-US" sz="2400" dirty="0">
                <a:latin typeface="Times New Roman" pitchFamily="18" charset="0"/>
                <a:cs typeface="Times New Roman" pitchFamily="18" charset="0"/>
              </a:rPr>
              <a:t>assessments evaluate for cognitive impairment by assessing the neuropsychological domains. A brief explanation of the frequently tested domains follows.</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357396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487888"/>
          </a:xfrm>
        </p:spPr>
        <p:txBody>
          <a:bodyPr/>
          <a:lstStyle/>
          <a:p>
            <a:pPr marL="0" indent="0" algn="ctr">
              <a:lnSpc>
                <a:spcPct val="150000"/>
              </a:lnSpc>
              <a:buNone/>
            </a:pPr>
            <a:r>
              <a:rPr lang="en-US" sz="2400" b="1" dirty="0">
                <a:latin typeface="Times New Roman" pitchFamily="18" charset="0"/>
                <a:cs typeface="Times New Roman" pitchFamily="18" charset="0"/>
              </a:rPr>
              <a:t>Language</a:t>
            </a:r>
            <a:r>
              <a:rPr lang="en-US" sz="2400" dirty="0">
                <a:latin typeface="Times New Roman" pitchFamily="18" charset="0"/>
                <a:cs typeface="Times New Roman" pitchFamily="18" charset="0"/>
              </a:rPr>
              <a:t> </a:t>
            </a:r>
          </a:p>
          <a:p>
            <a:pPr marL="0" indent="0" algn="just">
              <a:lnSpc>
                <a:spcPct val="150000"/>
              </a:lnSpc>
              <a:buNone/>
            </a:pPr>
            <a:r>
              <a:rPr lang="en-US" sz="2400" dirty="0" smtClean="0">
                <a:latin typeface="Times New Roman" pitchFamily="18" charset="0"/>
                <a:cs typeface="Times New Roman" pitchFamily="18" charset="0"/>
              </a:rPr>
              <a:t>The language domain involves naming, reading, writing, and repeating words. Some practitioners will evaluate the language by noting the patient’s communication skills throughout the interview. There are many ways to test for </a:t>
            </a:r>
            <a:r>
              <a:rPr lang="en-US" sz="2400" dirty="0">
                <a:latin typeface="Times New Roman" pitchFamily="18" charset="0"/>
                <a:cs typeface="Times New Roman" pitchFamily="18" charset="0"/>
              </a:rPr>
              <a:t>language.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Two </a:t>
            </a:r>
            <a:r>
              <a:rPr lang="en-US" sz="2400" dirty="0">
                <a:latin typeface="Times New Roman" pitchFamily="18" charset="0"/>
                <a:cs typeface="Times New Roman" pitchFamily="18" charset="0"/>
              </a:rPr>
              <a:t>neurocognitive tests include the Boston Naming Test and the Controlled Oral Word Association.</a:t>
            </a:r>
            <a:endParaRPr lang="en-US" sz="2400" dirty="0" smtClean="0">
              <a:latin typeface="Times New Roman" pitchFamily="18" charset="0"/>
              <a:cs typeface="Times New Roman" pitchFamily="18" charset="0"/>
            </a:endParaRPr>
          </a:p>
          <a:p>
            <a:pPr marL="0" indent="0">
              <a:buNone/>
            </a:pPr>
            <a:endParaRPr lang="en-IN" dirty="0"/>
          </a:p>
        </p:txBody>
      </p:sp>
    </p:spTree>
    <p:extLst>
      <p:ext uri="{BB962C8B-B14F-4D97-AF65-F5344CB8AC3E}">
        <p14:creationId xmlns="" xmlns:p14="http://schemas.microsoft.com/office/powerpoint/2010/main" val="1802367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487888"/>
          </a:xfrm>
        </p:spPr>
        <p:txBody>
          <a:bodyPr/>
          <a:lstStyle/>
          <a:p>
            <a:pPr marL="0" indent="0" algn="just">
              <a:lnSpc>
                <a:spcPct val="150000"/>
              </a:lnSpc>
              <a:buNone/>
            </a:pPr>
            <a:r>
              <a:rPr lang="en-US" sz="2400" dirty="0">
                <a:latin typeface="Times New Roman" pitchFamily="18" charset="0"/>
                <a:cs typeface="Times New Roman" pitchFamily="18" charset="0"/>
              </a:rPr>
              <a:t>The cognitive assessment is useful to test for cognitive impairment—a deficiency in knowledge, thought process, or judgment.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Psychiatrists </a:t>
            </a:r>
            <a:r>
              <a:rPr lang="en-US" sz="2400" dirty="0">
                <a:latin typeface="Times New Roman" pitchFamily="18" charset="0"/>
                <a:cs typeface="Times New Roman" pitchFamily="18" charset="0"/>
              </a:rPr>
              <a:t>often perform cognitive testing during the Mental Status Exam. However, when cognitive impairment is suspected, the cognitive assessment can obtain a more detailed analysis by surveying the neuropsychological domains</a:t>
            </a:r>
            <a:r>
              <a:rPr lang="en-US" dirty="0"/>
              <a:t>.</a:t>
            </a:r>
            <a:endParaRPr lang="en-IN" dirty="0"/>
          </a:p>
        </p:txBody>
      </p:sp>
    </p:spTree>
    <p:extLst>
      <p:ext uri="{BB962C8B-B14F-4D97-AF65-F5344CB8AC3E}">
        <p14:creationId xmlns="" xmlns:p14="http://schemas.microsoft.com/office/powerpoint/2010/main" val="309759845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980728"/>
            <a:ext cx="8219256" cy="5343872"/>
          </a:xfrm>
        </p:spPr>
        <p:txBody>
          <a:bodyPr>
            <a:normAutofit/>
          </a:bodyPr>
          <a:lstStyle/>
          <a:p>
            <a:pPr marL="0" indent="0" algn="just">
              <a:lnSpc>
                <a:spcPct val="150000"/>
              </a:lnSpc>
              <a:buNone/>
            </a:pPr>
            <a:r>
              <a:rPr lang="en-US" sz="2400" dirty="0">
                <a:latin typeface="Times New Roman" pitchFamily="18" charset="0"/>
                <a:cs typeface="Times New Roman" pitchFamily="18" charset="0"/>
              </a:rPr>
              <a:t>It should be noted that there is a part of the language domain that can become mildly impaired with normal aging. Expressive aphasia, which is the inability to find words, can become impaired with normal aging.</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0623997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6048672"/>
          </a:xfrm>
        </p:spPr>
        <p:txBody>
          <a:bodyPr>
            <a:normAutofit lnSpcReduction="10000"/>
          </a:bodyPr>
          <a:lstStyle/>
          <a:p>
            <a:pPr marL="0" indent="0" algn="ctr">
              <a:lnSpc>
                <a:spcPct val="150000"/>
              </a:lnSpc>
              <a:buNone/>
            </a:pPr>
            <a:r>
              <a:rPr lang="en-US" sz="2400" b="1" dirty="0">
                <a:latin typeface="Times New Roman" pitchFamily="18" charset="0"/>
                <a:cs typeface="Times New Roman" pitchFamily="18" charset="0"/>
              </a:rPr>
              <a:t>Executive Function</a:t>
            </a:r>
            <a:r>
              <a:rPr lang="en-US" sz="2400" dirty="0">
                <a:latin typeface="Times New Roman" pitchFamily="18" charset="0"/>
                <a:cs typeface="Times New Roman" pitchFamily="18" charset="0"/>
              </a:rPr>
              <a:t> </a:t>
            </a:r>
          </a:p>
          <a:p>
            <a:pPr marL="0" indent="0" algn="just">
              <a:lnSpc>
                <a:spcPct val="150000"/>
              </a:lnSpc>
              <a:buNone/>
            </a:pPr>
            <a:r>
              <a:rPr lang="en-US" sz="2400" dirty="0">
                <a:latin typeface="Times New Roman" pitchFamily="18" charset="0"/>
                <a:cs typeface="Times New Roman" pitchFamily="18" charset="0"/>
              </a:rPr>
              <a:t>This assessment encompasses organizing, planning, working memory, mental flexibility, list-making, and executing tasks. An example of executive function impairment might be a patient who cannot follow recipes or cook as well as they used to. Often, executive function testing is by naming as many categorical items as possible; for example: name as many animals as possible in one minute.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Other </a:t>
            </a:r>
            <a:r>
              <a:rPr lang="en-US" sz="2400" dirty="0">
                <a:latin typeface="Times New Roman" pitchFamily="18" charset="0"/>
                <a:cs typeface="Times New Roman" pitchFamily="18" charset="0"/>
              </a:rPr>
              <a:t>neuropsychological tests include the Trail Making Tests A and B and the Wisconsin Sorting Test</a:t>
            </a:r>
          </a:p>
          <a:p>
            <a:pPr marL="0" indent="0">
              <a:buNone/>
            </a:pPr>
            <a:endParaRPr lang="en-IN" dirty="0"/>
          </a:p>
        </p:txBody>
      </p:sp>
    </p:spTree>
    <p:extLst>
      <p:ext uri="{BB962C8B-B14F-4D97-AF65-F5344CB8AC3E}">
        <p14:creationId xmlns="" xmlns:p14="http://schemas.microsoft.com/office/powerpoint/2010/main" val="15700292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20688"/>
            <a:ext cx="8363272" cy="5703912"/>
          </a:xfrm>
        </p:spPr>
        <p:txBody>
          <a:bodyPr>
            <a:normAutofit lnSpcReduction="10000"/>
          </a:bodyPr>
          <a:lstStyle/>
          <a:p>
            <a:pPr marL="0" indent="0" algn="ctr">
              <a:lnSpc>
                <a:spcPct val="150000"/>
              </a:lnSpc>
              <a:buNone/>
            </a:pPr>
            <a:r>
              <a:rPr lang="en-US" sz="2400" b="1" dirty="0">
                <a:latin typeface="Times New Roman" pitchFamily="18" charset="0"/>
                <a:cs typeface="Times New Roman" pitchFamily="18" charset="0"/>
              </a:rPr>
              <a:t>Abstract Reasoning</a:t>
            </a:r>
            <a:r>
              <a:rPr lang="en-US" sz="2400" dirty="0">
                <a:latin typeface="Times New Roman" pitchFamily="18" charset="0"/>
                <a:cs typeface="Times New Roman" pitchFamily="18" charset="0"/>
              </a:rPr>
              <a:t> </a:t>
            </a:r>
          </a:p>
          <a:p>
            <a:pPr marL="0" indent="0" algn="just">
              <a:lnSpc>
                <a:spcPct val="150000"/>
              </a:lnSpc>
              <a:buNone/>
            </a:pPr>
            <a:r>
              <a:rPr lang="en-US" sz="2400" dirty="0">
                <a:latin typeface="Times New Roman" pitchFamily="18" charset="0"/>
                <a:cs typeface="Times New Roman" pitchFamily="18" charset="0"/>
              </a:rPr>
              <a:t>Abstract reasoning refers to analyzing information, detecting patterns and relationships, or solving problems on an intangible, theoretical level.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An </a:t>
            </a:r>
            <a:r>
              <a:rPr lang="en-US" sz="2400" dirty="0">
                <a:latin typeface="Times New Roman" pitchFamily="18" charset="0"/>
                <a:cs typeface="Times New Roman" pitchFamily="18" charset="0"/>
              </a:rPr>
              <a:t>example of abstract reasoning skills would be the ability to identify patterns and/or relationships between things that do not appear to be similar. Another example would be the ability to solve problems without the knowledge that it would normally take to solve </a:t>
            </a:r>
            <a:r>
              <a:rPr lang="en-US" sz="2400" dirty="0" smtClean="0">
                <a:latin typeface="Times New Roman" pitchFamily="18" charset="0"/>
                <a:cs typeface="Times New Roman" pitchFamily="18" charset="0"/>
              </a:rPr>
              <a:t>them.</a:t>
            </a:r>
            <a:endParaRPr lang="en-US" sz="2400" dirty="0">
              <a:latin typeface="Times New Roman" pitchFamily="18" charset="0"/>
              <a:cs typeface="Times New Roman" pitchFamily="18" charset="0"/>
            </a:endParaRP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0310312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487888"/>
          </a:xfrm>
        </p:spPr>
        <p:txBody>
          <a:bodyPr>
            <a:normAutofit/>
          </a:bodyPr>
          <a:lstStyle/>
          <a:p>
            <a:pPr marL="0" indent="0" algn="just">
              <a:lnSpc>
                <a:spcPct val="150000"/>
              </a:lnSpc>
              <a:buNone/>
            </a:pPr>
            <a:r>
              <a:rPr lang="en-US" sz="2400" dirty="0">
                <a:latin typeface="Times New Roman" pitchFamily="18" charset="0"/>
                <a:cs typeface="Times New Roman" pitchFamily="18" charset="0"/>
              </a:rPr>
              <a:t>Abstract reasoning is often tested by having the patient describe similes, analogies, proverbs, or sayings. For example, recognizing the relationship between an airplane and a bicycle is that they are both modes of transportation.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neuropsychological abstract reasoning tests include the Shipley-2 Abstract Test, Gorham’s Proverbs Test, Conceptual Level Analogy Test, and Verbal Concept Attainment Test.</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91231380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lstStyle/>
          <a:p>
            <a:pPr marL="0" indent="0" algn="ctr">
              <a:buNone/>
            </a:pPr>
            <a:r>
              <a:rPr lang="en-IN" b="1" dirty="0" smtClean="0"/>
              <a:t>Memory</a:t>
            </a:r>
          </a:p>
          <a:p>
            <a:pPr algn="just">
              <a:lnSpc>
                <a:spcPct val="150000"/>
              </a:lnSpc>
            </a:pPr>
            <a:r>
              <a:rPr lang="en-US" sz="2400" dirty="0">
                <a:latin typeface="Times New Roman" pitchFamily="18" charset="0"/>
                <a:cs typeface="Times New Roman" pitchFamily="18" charset="0"/>
              </a:rPr>
              <a:t>Memory is the mechanism that takes information and then encodes, stores, and retrieves it for later </a:t>
            </a:r>
            <a:r>
              <a:rPr lang="en-US" sz="2400" dirty="0" smtClean="0">
                <a:latin typeface="Times New Roman" pitchFamily="18" charset="0"/>
                <a:cs typeface="Times New Roman" pitchFamily="18" charset="0"/>
              </a:rPr>
              <a:t>use.</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Different </a:t>
            </a:r>
            <a:r>
              <a:rPr lang="en-US" sz="2400" dirty="0">
                <a:latin typeface="Times New Roman" pitchFamily="18" charset="0"/>
                <a:cs typeface="Times New Roman" pitchFamily="18" charset="0"/>
              </a:rPr>
              <a:t>kinds of memory make this domain very complicated.</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Memory </a:t>
            </a:r>
            <a:r>
              <a:rPr lang="en-US" sz="2400" dirty="0">
                <a:latin typeface="Times New Roman" pitchFamily="18" charset="0"/>
                <a:cs typeface="Times New Roman" pitchFamily="18" charset="0"/>
              </a:rPr>
              <a:t>divides into short-term and long-term memory.</a:t>
            </a:r>
          </a:p>
          <a:p>
            <a:pPr marL="0" indent="0" algn="just">
              <a:buNone/>
            </a:pPr>
            <a:endParaRPr lang="en-IN" dirty="0"/>
          </a:p>
        </p:txBody>
      </p:sp>
    </p:spTree>
    <p:extLst>
      <p:ext uri="{BB962C8B-B14F-4D97-AF65-F5344CB8AC3E}">
        <p14:creationId xmlns="" xmlns:p14="http://schemas.microsoft.com/office/powerpoint/2010/main" val="8569796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764704"/>
            <a:ext cx="8363272" cy="5559896"/>
          </a:xfrm>
        </p:spPr>
        <p:txBody>
          <a:bodyPr>
            <a:normAutofit/>
          </a:bodyPr>
          <a:lstStyle/>
          <a:p>
            <a:pPr algn="just">
              <a:lnSpc>
                <a:spcPct val="150000"/>
              </a:lnSpc>
            </a:pPr>
            <a:r>
              <a:rPr lang="en-US" sz="2400" dirty="0">
                <a:latin typeface="Times New Roman" pitchFamily="18" charset="0"/>
                <a:cs typeface="Times New Roman" pitchFamily="18" charset="0"/>
              </a:rPr>
              <a:t>Short-term memory is capable of taking small pieces of information and utilizing it for a brief period.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Long-term </a:t>
            </a:r>
            <a:r>
              <a:rPr lang="en-US" sz="2400" dirty="0">
                <a:latin typeface="Times New Roman" pitchFamily="18" charset="0"/>
                <a:cs typeface="Times New Roman" pitchFamily="18" charset="0"/>
              </a:rPr>
              <a:t>memory subdivides into procedural and declarative, which is further divides into episodic and semantic.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Procedural </a:t>
            </a:r>
            <a:r>
              <a:rPr lang="en-US" sz="2400" dirty="0">
                <a:latin typeface="Times New Roman" pitchFamily="18" charset="0"/>
                <a:cs typeface="Times New Roman" pitchFamily="18" charset="0"/>
              </a:rPr>
              <a:t>memory is the storing of information used to perform or complete tasks that are done often, like driving a car</a:t>
            </a:r>
            <a:r>
              <a:rPr lang="en-US" sz="2400" dirty="0" smtClean="0">
                <a:latin typeface="Times New Roman" pitchFamily="18" charset="0"/>
                <a:cs typeface="Times New Roman" pitchFamily="18" charset="0"/>
              </a:rPr>
              <a:t>.</a:t>
            </a:r>
          </a:p>
          <a:p>
            <a:pPr algn="just">
              <a:lnSpc>
                <a:spcPct val="150000"/>
              </a:lnSpc>
            </a:pPr>
            <a:r>
              <a:rPr lang="en-US" sz="2400" dirty="0">
                <a:latin typeface="Times New Roman" pitchFamily="18" charset="0"/>
                <a:cs typeface="Times New Roman" pitchFamily="18" charset="0"/>
              </a:rPr>
              <a:t>Declarative memory is the storing and recall of facts and events such as a family member’s birthday. </a:t>
            </a:r>
            <a:r>
              <a:rPr lang="en-US" sz="2400" dirty="0" smtClean="0">
                <a:latin typeface="Times New Roman" pitchFamily="18" charset="0"/>
                <a:cs typeface="Times New Roman" pitchFamily="18" charset="0"/>
              </a:rPr>
              <a:t>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825876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19256" cy="5559896"/>
          </a:xfrm>
        </p:spPr>
        <p:txBody>
          <a:bodyPr>
            <a:normAutofit/>
          </a:bodyPr>
          <a:lstStyle/>
          <a:p>
            <a:pPr algn="just">
              <a:lnSpc>
                <a:spcPct val="150000"/>
              </a:lnSpc>
            </a:pPr>
            <a:r>
              <a:rPr lang="en-US" sz="2400" dirty="0">
                <a:latin typeface="Times New Roman" pitchFamily="18" charset="0"/>
                <a:cs typeface="Times New Roman" pitchFamily="18" charset="0"/>
              </a:rPr>
              <a:t>Episodic memory is contextual information storing or remembering things from a specific experience. An example of episodic memory is the patient remembering what they did for their last birthday.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Semantic </a:t>
            </a:r>
            <a:r>
              <a:rPr lang="en-US" sz="2400" dirty="0">
                <a:latin typeface="Times New Roman" pitchFamily="18" charset="0"/>
                <a:cs typeface="Times New Roman" pitchFamily="18" charset="0"/>
              </a:rPr>
              <a:t>memory is more general knowledge or factual based memory and would include learned subjects such as math.</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602629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435280" cy="6408712"/>
          </a:xfrm>
        </p:spPr>
        <p:txBody>
          <a:bodyPr>
            <a:normAutofit lnSpcReduction="10000"/>
          </a:bodyPr>
          <a:lstStyle/>
          <a:p>
            <a:pPr algn="just">
              <a:lnSpc>
                <a:spcPct val="150000"/>
              </a:lnSpc>
            </a:pPr>
            <a:r>
              <a:rPr lang="en-US" sz="2400" dirty="0">
                <a:latin typeface="Times New Roman" pitchFamily="18" charset="0"/>
                <a:cs typeface="Times New Roman" pitchFamily="18" charset="0"/>
              </a:rPr>
              <a:t>Because memory is so complex, it is essential to recognize and document what exactly is under evaluation during this part of the assessment.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Memory </a:t>
            </a:r>
            <a:r>
              <a:rPr lang="en-US" sz="2400" dirty="0">
                <a:latin typeface="Times New Roman" pitchFamily="18" charset="0"/>
                <a:cs typeface="Times New Roman" pitchFamily="18" charset="0"/>
              </a:rPr>
              <a:t>impairment can be easy to pinpoint from the patient’s history, but it can also masquerade as other things, such as having trouble learning new </a:t>
            </a:r>
            <a:r>
              <a:rPr lang="en-US" sz="2400" dirty="0" smtClean="0">
                <a:latin typeface="Times New Roman" pitchFamily="18" charset="0"/>
                <a:cs typeface="Times New Roman" pitchFamily="18" charset="0"/>
              </a:rPr>
              <a:t>information.</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It </a:t>
            </a:r>
            <a:r>
              <a:rPr lang="en-US" sz="2400" dirty="0">
                <a:latin typeface="Times New Roman" pitchFamily="18" charset="0"/>
                <a:cs typeface="Times New Roman" pitchFamily="18" charset="0"/>
              </a:rPr>
              <a:t>is also worth noting that normal aging can slightly impair memory. A normal aging patient’s activities of daily living will remain intact.</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03267923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normAutofit/>
          </a:bodyPr>
          <a:lstStyle/>
          <a:p>
            <a:pPr marL="0" indent="0" algn="ctr">
              <a:lnSpc>
                <a:spcPct val="150000"/>
              </a:lnSpc>
              <a:buNone/>
            </a:pPr>
            <a:r>
              <a:rPr lang="en-US" sz="2400" b="1" dirty="0">
                <a:latin typeface="Times New Roman" pitchFamily="18" charset="0"/>
                <a:cs typeface="Times New Roman" pitchFamily="18" charset="0"/>
              </a:rPr>
              <a:t>Attention/Concentration</a:t>
            </a:r>
            <a:r>
              <a:rPr lang="en-US" sz="2400" dirty="0">
                <a:latin typeface="Times New Roman" pitchFamily="18" charset="0"/>
                <a:cs typeface="Times New Roman" pitchFamily="18" charset="0"/>
              </a:rPr>
              <a:t> </a:t>
            </a:r>
          </a:p>
          <a:p>
            <a:pPr marL="0" indent="0" algn="just">
              <a:lnSpc>
                <a:spcPct val="150000"/>
              </a:lnSpc>
              <a:buNone/>
            </a:pPr>
            <a:r>
              <a:rPr lang="en-US" sz="2400" dirty="0">
                <a:latin typeface="Times New Roman" pitchFamily="18" charset="0"/>
                <a:cs typeface="Times New Roman" pitchFamily="18" charset="0"/>
              </a:rPr>
              <a:t>Testing for attention and concentration often take place together. They are frequently tested by spelling words backward and/or serially subtracting numbers from a large starting point, such as the </a:t>
            </a:r>
            <a:r>
              <a:rPr lang="en-US" sz="2400" dirty="0" err="1">
                <a:latin typeface="Times New Roman" pitchFamily="18" charset="0"/>
                <a:cs typeface="Times New Roman" pitchFamily="18" charset="0"/>
              </a:rPr>
              <a:t>MoCA</a:t>
            </a:r>
            <a:r>
              <a:rPr lang="en-US" sz="2400" dirty="0">
                <a:latin typeface="Times New Roman" pitchFamily="18" charset="0"/>
                <a:cs typeface="Times New Roman" pitchFamily="18" charset="0"/>
              </a:rPr>
              <a:t>, where the examiner asks the patient to subtract seven from 100 in five increments. </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55660388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normAutofit/>
          </a:bodyPr>
          <a:lstStyle/>
          <a:p>
            <a:pPr algn="just">
              <a:lnSpc>
                <a:spcPct val="150000"/>
              </a:lnSpc>
            </a:pPr>
            <a:r>
              <a:rPr lang="en-US" sz="2400" dirty="0">
                <a:latin typeface="Times New Roman" pitchFamily="18" charset="0"/>
                <a:cs typeface="Times New Roman" pitchFamily="18" charset="0"/>
              </a:rPr>
              <a:t>Some clinicians observe the patient and assess their level of attention throughout the </a:t>
            </a:r>
            <a:r>
              <a:rPr lang="en-US" sz="2400" dirty="0" smtClean="0">
                <a:latin typeface="Times New Roman" pitchFamily="18" charset="0"/>
                <a:cs typeface="Times New Roman" pitchFamily="18" charset="0"/>
              </a:rPr>
              <a:t>interview.</a:t>
            </a: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An example of a neuropsychological test that </a:t>
            </a:r>
            <a:r>
              <a:rPr lang="en-US" sz="2400" dirty="0">
                <a:latin typeface="Times New Roman" pitchFamily="18" charset="0"/>
                <a:cs typeface="Times New Roman" pitchFamily="18" charset="0"/>
              </a:rPr>
              <a:t>acknowledges attention and concentration is the Connors Continuous Performance </a:t>
            </a:r>
            <a:r>
              <a:rPr lang="en-US" sz="2400" dirty="0" smtClean="0">
                <a:latin typeface="Times New Roman" pitchFamily="18" charset="0"/>
                <a:cs typeface="Times New Roman" pitchFamily="18" charset="0"/>
              </a:rPr>
              <a:t>Test.</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70728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616624"/>
          </a:xfrm>
        </p:spPr>
        <p:txBody>
          <a:bodyPr>
            <a:normAutofit/>
          </a:bodyPr>
          <a:lstStyle/>
          <a:p>
            <a:pPr marL="0" indent="0" algn="just">
              <a:lnSpc>
                <a:spcPct val="150000"/>
              </a:lnSpc>
              <a:buNone/>
            </a:pPr>
            <a:r>
              <a:rPr lang="en-US" sz="2400" dirty="0">
                <a:latin typeface="Times New Roman" pitchFamily="18" charset="0"/>
                <a:cs typeface="Times New Roman" pitchFamily="18" charset="0"/>
              </a:rPr>
              <a:t>This detailed investigation of cognition can diagnose major cognitive impairment (i.e., dementia) and mild cognitive impairment, evaluate traumatic brain injuries, </a:t>
            </a:r>
            <a:r>
              <a:rPr lang="en-US" sz="2400" dirty="0" smtClean="0">
                <a:latin typeface="Times New Roman" pitchFamily="18" charset="0"/>
                <a:cs typeface="Times New Roman" pitchFamily="18" charset="0"/>
              </a:rPr>
              <a:t>help determine </a:t>
            </a:r>
            <a:r>
              <a:rPr lang="en-US" sz="2400" dirty="0">
                <a:latin typeface="Times New Roman" pitchFamily="18" charset="0"/>
                <a:cs typeface="Times New Roman" pitchFamily="18" charset="0"/>
              </a:rPr>
              <a:t>decision-making capacity, and survey intellectual dysfunction</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There are many established tools used to conduct cognitive assessments. Each is carefully constructed to evaluate neuropsychological domains such as memory, language, executive function, abstract reasoning, attention, and </a:t>
            </a:r>
            <a:r>
              <a:rPr lang="en-US" sz="2400" dirty="0" err="1">
                <a:latin typeface="Times New Roman" pitchFamily="18" charset="0"/>
                <a:cs typeface="Times New Roman" pitchFamily="18" charset="0"/>
              </a:rPr>
              <a:t>visuospatial</a:t>
            </a:r>
            <a:r>
              <a:rPr lang="en-US" sz="2400" dirty="0">
                <a:latin typeface="Times New Roman" pitchFamily="18" charset="0"/>
                <a:cs typeface="Times New Roman" pitchFamily="18" charset="0"/>
              </a:rPr>
              <a:t> skills.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251615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487888"/>
          </a:xfrm>
        </p:spPr>
        <p:txBody>
          <a:bodyPr/>
          <a:lstStyle/>
          <a:p>
            <a:pPr marL="0" indent="0" algn="ctr">
              <a:lnSpc>
                <a:spcPct val="150000"/>
              </a:lnSpc>
              <a:buNone/>
            </a:pPr>
            <a:r>
              <a:rPr lang="en-US" sz="2400" b="1" dirty="0" err="1">
                <a:latin typeface="Times New Roman" pitchFamily="18" charset="0"/>
                <a:cs typeface="Times New Roman" pitchFamily="18" charset="0"/>
              </a:rPr>
              <a:t>Visuospatial</a:t>
            </a:r>
            <a:r>
              <a:rPr lang="en-US" sz="2400" b="1" dirty="0">
                <a:latin typeface="Times New Roman" pitchFamily="18" charset="0"/>
                <a:cs typeface="Times New Roman" pitchFamily="18" charset="0"/>
              </a:rPr>
              <a:t> Skills</a:t>
            </a:r>
            <a:r>
              <a:rPr lang="en-US" sz="2400" dirty="0">
                <a:latin typeface="Times New Roman" pitchFamily="18" charset="0"/>
                <a:cs typeface="Times New Roman" pitchFamily="18" charset="0"/>
              </a:rPr>
              <a:t> </a:t>
            </a:r>
          </a:p>
          <a:p>
            <a:pPr marL="0" indent="0" algn="just">
              <a:lnSpc>
                <a:spcPct val="150000"/>
              </a:lnSpc>
              <a:buNone/>
            </a:pPr>
            <a:r>
              <a:rPr lang="en-US" sz="2400" dirty="0">
                <a:latin typeface="Times New Roman" pitchFamily="18" charset="0"/>
                <a:cs typeface="Times New Roman" pitchFamily="18" charset="0"/>
              </a:rPr>
              <a:t>This concept is a person’s ability to conceptualize and manipulate two- and three-dimensional objects. Testing is often by copying figures, block design, or clock </a:t>
            </a:r>
            <a:r>
              <a:rPr lang="en-US" sz="2400" dirty="0" err="1" smtClean="0">
                <a:latin typeface="Times New Roman" pitchFamily="18" charset="0"/>
                <a:cs typeface="Times New Roman" pitchFamily="18" charset="0"/>
              </a:rPr>
              <a:t>drawings.This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skill set may be difficult to assess while taking a history but could present as a patient suddenly having difficulty with parallel parking their car or getting into small accidents</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In neuropsychology, an example of a test used for these skills is the Rey-</a:t>
            </a:r>
            <a:r>
              <a:rPr lang="en-US" sz="2400" dirty="0" err="1">
                <a:latin typeface="Times New Roman" pitchFamily="18" charset="0"/>
                <a:cs typeface="Times New Roman" pitchFamily="18" charset="0"/>
              </a:rPr>
              <a:t>Osterrieth</a:t>
            </a:r>
            <a:r>
              <a:rPr lang="en-US" sz="2400" dirty="0">
                <a:latin typeface="Times New Roman" pitchFamily="18" charset="0"/>
                <a:cs typeface="Times New Roman" pitchFamily="18" charset="0"/>
              </a:rPr>
              <a:t> Complex Figure Copy Test.</a:t>
            </a:r>
          </a:p>
          <a:p>
            <a:pPr marL="0" indent="0">
              <a:buNone/>
            </a:pPr>
            <a:endParaRPr lang="en-IN" dirty="0"/>
          </a:p>
        </p:txBody>
      </p:sp>
    </p:spTree>
    <p:extLst>
      <p:ext uri="{BB962C8B-B14F-4D97-AF65-F5344CB8AC3E}">
        <p14:creationId xmlns="" xmlns:p14="http://schemas.microsoft.com/office/powerpoint/2010/main" val="211145538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lstStyle/>
          <a:p>
            <a:pPr algn="just">
              <a:lnSpc>
                <a:spcPct val="150000"/>
              </a:lnSpc>
            </a:pPr>
            <a:r>
              <a:rPr lang="en-US" sz="2400" dirty="0">
                <a:latin typeface="Times New Roman" pitchFamily="18" charset="0"/>
                <a:cs typeface="Times New Roman" pitchFamily="18" charset="0"/>
              </a:rPr>
              <a:t>Having standardized cognitive assessments help create a universal way of diagnosing, but these particular tests are not perfect. Scoring can be subjective, conclusions may be drawn based on assumptions, and screening tests have statistical limitations.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If not done correctly, the scoring of these exams can be very subjective. Each result is administrator specific and accordingly introduces the possibility of human error.</a:t>
            </a:r>
          </a:p>
          <a:p>
            <a:pPr marL="0" indent="0">
              <a:buNone/>
            </a:pPr>
            <a:endParaRPr lang="en-IN" dirty="0"/>
          </a:p>
        </p:txBody>
      </p:sp>
    </p:spTree>
    <p:extLst>
      <p:ext uri="{BB962C8B-B14F-4D97-AF65-F5344CB8AC3E}">
        <p14:creationId xmlns="" xmlns:p14="http://schemas.microsoft.com/office/powerpoint/2010/main" val="363377915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487888"/>
          </a:xfrm>
        </p:spPr>
        <p:txBody>
          <a:bodyPr>
            <a:normAutofit/>
          </a:bodyPr>
          <a:lstStyle/>
          <a:p>
            <a:pPr algn="just">
              <a:lnSpc>
                <a:spcPct val="150000"/>
              </a:lnSpc>
            </a:pPr>
            <a:r>
              <a:rPr lang="en-US" sz="2400" dirty="0">
                <a:latin typeface="Times New Roman" pitchFamily="18" charset="0"/>
                <a:cs typeface="Times New Roman" pitchFamily="18" charset="0"/>
              </a:rPr>
              <a:t>Some studies show that scoring leniency can negatively affect the sensitivity of the test. In an effort to control this variable, many of the assessment websites give clear instructions and provide tutorials on how to administer and score their assessment properly.</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73040201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836712"/>
            <a:ext cx="8363272" cy="5487888"/>
          </a:xfrm>
        </p:spPr>
        <p:txBody>
          <a:bodyPr>
            <a:normAutofit/>
          </a:bodyPr>
          <a:lstStyle/>
          <a:p>
            <a:pPr algn="just">
              <a:lnSpc>
                <a:spcPct val="150000"/>
              </a:lnSpc>
            </a:pPr>
            <a:r>
              <a:rPr lang="en-US" sz="2400" dirty="0">
                <a:latin typeface="Times New Roman" pitchFamily="18" charset="0"/>
                <a:cs typeface="Times New Roman" pitchFamily="18" charset="0"/>
              </a:rPr>
              <a:t>Some of the cognitive assessment screens are undergoing development with limited testing within a cognitive domain.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For </a:t>
            </a:r>
            <a:r>
              <a:rPr lang="en-US" sz="2400" dirty="0">
                <a:latin typeface="Times New Roman" pitchFamily="18" charset="0"/>
                <a:cs typeface="Times New Roman" pitchFamily="18" charset="0"/>
              </a:rPr>
              <a:t>example, the Mini-Cog tests for memory; it does not test the semantic of long-term procedural memory. Understanding that most of the available assessments are just screening tests is integral to the assessment’s use.</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1902298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363272" cy="5631904"/>
          </a:xfrm>
        </p:spPr>
        <p:txBody>
          <a:bodyPr>
            <a:normAutofit/>
          </a:bodyPr>
          <a:lstStyle/>
          <a:p>
            <a:pPr algn="just">
              <a:lnSpc>
                <a:spcPct val="150000"/>
              </a:lnSpc>
            </a:pPr>
            <a:r>
              <a:rPr lang="en-US" sz="2400" dirty="0">
                <a:latin typeface="Times New Roman" pitchFamily="18" charset="0"/>
                <a:cs typeface="Times New Roman" pitchFamily="18" charset="0"/>
              </a:rPr>
              <a:t>Some tests may be better at identifying certain impairments over others—for example, some identifying mild cognitive impairment versus major cognitive impairment. </a:t>
            </a:r>
            <a:endParaRPr lang="en-US" sz="2400" dirty="0" smtClean="0">
              <a:latin typeface="Times New Roman" pitchFamily="18" charset="0"/>
              <a:cs typeface="Times New Roman" pitchFamily="18" charset="0"/>
            </a:endParaRPr>
          </a:p>
          <a:p>
            <a:pPr algn="just">
              <a:lnSpc>
                <a:spcPct val="150000"/>
              </a:lnSpc>
            </a:pPr>
            <a:endParaRPr lang="en-US" sz="2400" dirty="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clinician must understand each test, what the test measures, and the limitations of the test. Lastly, cognitive assessments done in the clinical setting are screening tests and must be used along with clinical judgment as well as in the context of each patient presentation.</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16116305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836712"/>
            <a:ext cx="8291264" cy="5487888"/>
          </a:xfrm>
        </p:spPr>
        <p:txBody>
          <a:bodyPr/>
          <a:lstStyle/>
          <a:p>
            <a:pPr marL="0" indent="0" algn="ctr">
              <a:lnSpc>
                <a:spcPct val="150000"/>
              </a:lnSpc>
              <a:buNone/>
            </a:pPr>
            <a:r>
              <a:rPr lang="en-US" sz="2400" b="1" dirty="0">
                <a:latin typeface="Times New Roman" pitchFamily="18" charset="0"/>
                <a:cs typeface="Times New Roman" pitchFamily="18" charset="0"/>
              </a:rPr>
              <a:t>Clinical Significance</a:t>
            </a:r>
          </a:p>
          <a:p>
            <a:pPr marL="0" indent="0" algn="just">
              <a:lnSpc>
                <a:spcPct val="150000"/>
              </a:lnSpc>
              <a:buNone/>
            </a:pPr>
            <a:r>
              <a:rPr lang="en-US" sz="2400" dirty="0">
                <a:latin typeface="Times New Roman" pitchFamily="18" charset="0"/>
                <a:cs typeface="Times New Roman" pitchFamily="18" charset="0"/>
              </a:rPr>
              <a:t>With medicine and technology continually improving, people are living longer lives. With a population that is increasing in age, the prevalence of cognitive impairment will inevitably rise as cognitive impairment is often </a:t>
            </a:r>
            <a:r>
              <a:rPr lang="en-US" sz="2400" dirty="0" smtClean="0">
                <a:latin typeface="Times New Roman" pitchFamily="18" charset="0"/>
                <a:cs typeface="Times New Roman" pitchFamily="18" charset="0"/>
              </a:rPr>
              <a:t>age-related. Thus</a:t>
            </a:r>
            <a:r>
              <a:rPr lang="en-US" sz="2400" dirty="0">
                <a:latin typeface="Times New Roman" pitchFamily="18" charset="0"/>
                <a:cs typeface="Times New Roman" pitchFamily="18" charset="0"/>
              </a:rPr>
              <a:t>, the diagnosis, management, and research of cognitive impairments are crucial to managing the needs of an aging population</a:t>
            </a:r>
            <a:r>
              <a:rPr lang="en-US" dirty="0"/>
              <a:t>.</a:t>
            </a:r>
          </a:p>
          <a:p>
            <a:pPr marL="0" indent="0">
              <a:buNone/>
            </a:pPr>
            <a:endParaRPr lang="en-IN" dirty="0"/>
          </a:p>
        </p:txBody>
      </p:sp>
    </p:spTree>
    <p:extLst>
      <p:ext uri="{BB962C8B-B14F-4D97-AF65-F5344CB8AC3E}">
        <p14:creationId xmlns="" xmlns:p14="http://schemas.microsoft.com/office/powerpoint/2010/main" val="20993659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908720"/>
            <a:ext cx="8291264" cy="5415880"/>
          </a:xfrm>
        </p:spPr>
        <p:txBody>
          <a:bodyPr>
            <a:normAutofit/>
          </a:bodyPr>
          <a:lstStyle/>
          <a:p>
            <a:pPr marL="0" indent="0" algn="just">
              <a:lnSpc>
                <a:spcPct val="150000"/>
              </a:lnSpc>
              <a:buNone/>
            </a:pPr>
            <a:r>
              <a:rPr lang="en-US" sz="2400" dirty="0">
                <a:latin typeface="Times New Roman" pitchFamily="18" charset="0"/>
                <a:cs typeface="Times New Roman" pitchFamily="18" charset="0"/>
              </a:rPr>
              <a:t>Cognitive assessments are fast, easy-to-use, and accurate ways to help diagnose, evaluate progress, and manage many kinds of cognitive </a:t>
            </a:r>
            <a:r>
              <a:rPr lang="en-US" sz="2400" dirty="0" smtClean="0">
                <a:latin typeface="Times New Roman" pitchFamily="18" charset="0"/>
                <a:cs typeface="Times New Roman" pitchFamily="18" charset="0"/>
              </a:rPr>
              <a:t>impairment. </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These </a:t>
            </a:r>
            <a:r>
              <a:rPr lang="en-US" sz="2400" dirty="0">
                <a:latin typeface="Times New Roman" pitchFamily="18" charset="0"/>
                <a:cs typeface="Times New Roman" pitchFamily="18" charset="0"/>
              </a:rPr>
              <a:t>assessments use questions and tasks that strategically test for impairment of various cognitive domains at once in a matter of minutes, which improves efficiency in the clinic as well as the lives of many individuals affected by this devastating condition.</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202105162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19256" cy="5487888"/>
          </a:xfrm>
        </p:spPr>
        <p:txBody>
          <a:bodyPr>
            <a:normAutofit/>
          </a:bodyPr>
          <a:lstStyle/>
          <a:p>
            <a:pPr marL="0" indent="0" algn="just">
              <a:lnSpc>
                <a:spcPct val="150000"/>
              </a:lnSpc>
              <a:buNone/>
            </a:pPr>
            <a:r>
              <a:rPr lang="en-US" sz="2400" dirty="0">
                <a:latin typeface="Times New Roman" pitchFamily="18" charset="0"/>
                <a:cs typeface="Times New Roman" pitchFamily="18" charset="0"/>
              </a:rPr>
              <a:t>The cognitive assessment is useful in determining a patient’s level of understanding and ability.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Some </a:t>
            </a:r>
            <a:r>
              <a:rPr lang="en-US" sz="2400" dirty="0">
                <a:latin typeface="Times New Roman" pitchFamily="18" charset="0"/>
                <a:cs typeface="Times New Roman" pitchFamily="18" charset="0"/>
              </a:rPr>
              <a:t>levels of cognitive impairment will require constant monitoring</a:t>
            </a:r>
            <a:r>
              <a:rPr lang="en-US" sz="2400" dirty="0" smtClean="0">
                <a:latin typeface="Times New Roman" pitchFamily="18" charset="0"/>
                <a:cs typeface="Times New Roman" pitchFamily="18" charset="0"/>
              </a:rPr>
              <a:t>.</a:t>
            </a:r>
          </a:p>
          <a:p>
            <a:pPr marL="0" indent="0" algn="just">
              <a:lnSpc>
                <a:spcPct val="150000"/>
              </a:lnSpc>
              <a:buNone/>
            </a:pP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Other </a:t>
            </a:r>
            <a:r>
              <a:rPr lang="en-US" sz="2400" dirty="0">
                <a:latin typeface="Times New Roman" pitchFamily="18" charset="0"/>
                <a:cs typeface="Times New Roman" pitchFamily="18" charset="0"/>
              </a:rPr>
              <a:t>patients may need help communicating if their language domain is impaired.</a:t>
            </a:r>
          </a:p>
          <a:p>
            <a:pPr marL="0" indent="0" algn="just">
              <a:lnSpc>
                <a:spcPct val="150000"/>
              </a:lnSpc>
              <a:buNone/>
            </a:pP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60344533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764704"/>
            <a:ext cx="8219256" cy="5559896"/>
          </a:xfrm>
        </p:spPr>
        <p:txBody>
          <a:bodyPr>
            <a:normAutofit/>
          </a:bodyPr>
          <a:lstStyle/>
          <a:p>
            <a:pPr marL="0" indent="0" algn="just">
              <a:lnSpc>
                <a:spcPct val="150000"/>
              </a:lnSpc>
              <a:buNone/>
            </a:pPr>
            <a:r>
              <a:rPr lang="en-US" sz="2400" dirty="0" smtClean="0">
                <a:latin typeface="Times New Roman" pitchFamily="18" charset="0"/>
                <a:cs typeface="Times New Roman" pitchFamily="18" charset="0"/>
              </a:rPr>
              <a:t>Each </a:t>
            </a:r>
            <a:r>
              <a:rPr lang="en-US" sz="2400" dirty="0">
                <a:latin typeface="Times New Roman" pitchFamily="18" charset="0"/>
                <a:cs typeface="Times New Roman" pitchFamily="18" charset="0"/>
              </a:rPr>
              <a:t>patient has a unique circumstance, and it is up to the healthcare team to identify the deficits and develop a healthcare plan addressing the same to provide optimum care. With the help of a cognitive assessment, </a:t>
            </a:r>
            <a:r>
              <a:rPr lang="en-US" sz="2400" dirty="0" smtClean="0">
                <a:latin typeface="Times New Roman" pitchFamily="18" charset="0"/>
                <a:cs typeface="Times New Roman" pitchFamily="18" charset="0"/>
              </a:rPr>
              <a:t>physiotherapist </a:t>
            </a:r>
            <a:r>
              <a:rPr lang="en-US" sz="2400" dirty="0">
                <a:latin typeface="Times New Roman" pitchFamily="18" charset="0"/>
                <a:cs typeface="Times New Roman" pitchFamily="18" charset="0"/>
              </a:rPr>
              <a:t>will not only know that a patient is cognitively impaired, but they will learn which domain may be comprised, thereby allowing the nursing staff to adjust patient approaches and/or care plans accordingly.</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799205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260648"/>
            <a:ext cx="8219256" cy="6063952"/>
          </a:xfrm>
        </p:spPr>
        <p:txBody>
          <a:bodyPr>
            <a:normAutofit/>
          </a:bodyPr>
          <a:lstStyle/>
          <a:p>
            <a:pPr marL="0" indent="0">
              <a:buNone/>
            </a:pPr>
            <a:r>
              <a:rPr lang="en-IN" sz="2000" b="1" dirty="0" smtClean="0">
                <a:latin typeface="Times New Roman" pitchFamily="18" charset="0"/>
                <a:cs typeface="Times New Roman" pitchFamily="18" charset="0"/>
              </a:rPr>
              <a:t>REFERENCES</a:t>
            </a:r>
          </a:p>
          <a:p>
            <a:pPr algn="just"/>
            <a:r>
              <a:rPr lang="en-IN" sz="2200" dirty="0">
                <a:latin typeface="Times New Roman" pitchFamily="18" charset="0"/>
                <a:cs typeface="Times New Roman" pitchFamily="18" charset="0"/>
              </a:rPr>
              <a:t>Sanford AM. Mild Cognitive Impairment. </a:t>
            </a:r>
            <a:r>
              <a:rPr lang="en-IN" sz="2200" dirty="0" err="1">
                <a:latin typeface="Times New Roman" pitchFamily="18" charset="0"/>
                <a:cs typeface="Times New Roman" pitchFamily="18" charset="0"/>
              </a:rPr>
              <a:t>Clin</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Geriatr</a:t>
            </a:r>
            <a:r>
              <a:rPr lang="en-IN" sz="2200" dirty="0">
                <a:latin typeface="Times New Roman" pitchFamily="18" charset="0"/>
                <a:cs typeface="Times New Roman" pitchFamily="18" charset="0"/>
              </a:rPr>
              <a:t> Med. 2017 Aug;33(3):325-337</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2.Petersen RC. Mild Cognitive Impairment. Continuum (</a:t>
            </a:r>
            <a:r>
              <a:rPr lang="en-IN" sz="2200" dirty="0" err="1">
                <a:latin typeface="Times New Roman" pitchFamily="18" charset="0"/>
                <a:cs typeface="Times New Roman" pitchFamily="18" charset="0"/>
              </a:rPr>
              <a:t>Minneap</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Minn</a:t>
            </a:r>
            <a:r>
              <a:rPr lang="en-IN" sz="2200" dirty="0">
                <a:latin typeface="Times New Roman" pitchFamily="18" charset="0"/>
                <a:cs typeface="Times New Roman" pitchFamily="18" charset="0"/>
              </a:rPr>
              <a:t>). 2016 Apr;22(2 Dementia):404-18</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3.Harmon KG, </a:t>
            </a:r>
            <a:r>
              <a:rPr lang="en-IN" sz="2200" dirty="0" err="1">
                <a:latin typeface="Times New Roman" pitchFamily="18" charset="0"/>
                <a:cs typeface="Times New Roman" pitchFamily="18" charset="0"/>
              </a:rPr>
              <a:t>Drezner</a:t>
            </a:r>
            <a:r>
              <a:rPr lang="en-IN" sz="2200" dirty="0">
                <a:latin typeface="Times New Roman" pitchFamily="18" charset="0"/>
                <a:cs typeface="Times New Roman" pitchFamily="18" charset="0"/>
              </a:rPr>
              <a:t> JA, Gammons M, </a:t>
            </a:r>
            <a:r>
              <a:rPr lang="en-IN" sz="2200" dirty="0" err="1">
                <a:latin typeface="Times New Roman" pitchFamily="18" charset="0"/>
                <a:cs typeface="Times New Roman" pitchFamily="18" charset="0"/>
              </a:rPr>
              <a:t>Guskiewicz</a:t>
            </a:r>
            <a:r>
              <a:rPr lang="en-IN" sz="2200" dirty="0">
                <a:latin typeface="Times New Roman" pitchFamily="18" charset="0"/>
                <a:cs typeface="Times New Roman" pitchFamily="18" charset="0"/>
              </a:rPr>
              <a:t> KM, Halstead M, Herring SA, Kutcher JS, </a:t>
            </a:r>
            <a:r>
              <a:rPr lang="en-IN" sz="2200" dirty="0" err="1">
                <a:latin typeface="Times New Roman" pitchFamily="18" charset="0"/>
                <a:cs typeface="Times New Roman" pitchFamily="18" charset="0"/>
              </a:rPr>
              <a:t>Pana</a:t>
            </a:r>
            <a:r>
              <a:rPr lang="en-IN" sz="2200" dirty="0">
                <a:latin typeface="Times New Roman" pitchFamily="18" charset="0"/>
                <a:cs typeface="Times New Roman" pitchFamily="18" charset="0"/>
              </a:rPr>
              <a:t> A, </a:t>
            </a:r>
            <a:r>
              <a:rPr lang="en-IN" sz="2200" dirty="0" err="1">
                <a:latin typeface="Times New Roman" pitchFamily="18" charset="0"/>
                <a:cs typeface="Times New Roman" pitchFamily="18" charset="0"/>
              </a:rPr>
              <a:t>Putukian</a:t>
            </a:r>
            <a:r>
              <a:rPr lang="en-IN" sz="2200" dirty="0">
                <a:latin typeface="Times New Roman" pitchFamily="18" charset="0"/>
                <a:cs typeface="Times New Roman" pitchFamily="18" charset="0"/>
              </a:rPr>
              <a:t> M, Roberts WO. American Medical Society for Sports Medicine position statement: concussion in sport. Br J Sports Med. 2013 Jan;47(1):15-26</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4.Snyderman D, </a:t>
            </a:r>
            <a:r>
              <a:rPr lang="en-IN" sz="2200" dirty="0" err="1">
                <a:latin typeface="Times New Roman" pitchFamily="18" charset="0"/>
                <a:cs typeface="Times New Roman" pitchFamily="18" charset="0"/>
              </a:rPr>
              <a:t>Rovner</a:t>
            </a:r>
            <a:r>
              <a:rPr lang="en-IN" sz="2200" dirty="0">
                <a:latin typeface="Times New Roman" pitchFamily="18" charset="0"/>
                <a:cs typeface="Times New Roman" pitchFamily="18" charset="0"/>
              </a:rPr>
              <a:t> B. Mental status exam in primary care: a review. Am </a:t>
            </a:r>
            <a:r>
              <a:rPr lang="en-IN" sz="2200" dirty="0" err="1">
                <a:latin typeface="Times New Roman" pitchFamily="18" charset="0"/>
                <a:cs typeface="Times New Roman" pitchFamily="18" charset="0"/>
              </a:rPr>
              <a:t>Fam</a:t>
            </a:r>
            <a:r>
              <a:rPr lang="en-IN" sz="2200" dirty="0">
                <a:latin typeface="Times New Roman" pitchFamily="18" charset="0"/>
                <a:cs typeface="Times New Roman" pitchFamily="18" charset="0"/>
              </a:rPr>
              <a:t> Physician. 2009 Oct 15;80(8):809-14</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5.Martin RL. Update on dementia of the Alzheimer type. </a:t>
            </a:r>
            <a:r>
              <a:rPr lang="en-IN" sz="2200" dirty="0" err="1">
                <a:latin typeface="Times New Roman" pitchFamily="18" charset="0"/>
                <a:cs typeface="Times New Roman" pitchFamily="18" charset="0"/>
              </a:rPr>
              <a:t>Hosp</a:t>
            </a:r>
            <a:r>
              <a:rPr lang="en-IN" sz="2200" dirty="0">
                <a:latin typeface="Times New Roman" pitchFamily="18" charset="0"/>
                <a:cs typeface="Times New Roman" pitchFamily="18" charset="0"/>
              </a:rPr>
              <a:t> Community Psychiatry. 1989 Jun;40(6):593-604</a:t>
            </a:r>
            <a:r>
              <a:rPr lang="en-IN" sz="2200" dirty="0" smtClean="0">
                <a:latin typeface="Times New Roman" pitchFamily="18" charset="0"/>
                <a:cs typeface="Times New Roman" pitchFamily="18" charset="0"/>
              </a:rPr>
              <a:t>.</a:t>
            </a:r>
          </a:p>
          <a:p>
            <a:pPr algn="just"/>
            <a:r>
              <a:rPr lang="en-US" sz="2000" dirty="0">
                <a:latin typeface="Times New Roman" pitchFamily="18" charset="0"/>
                <a:cs typeface="Times New Roman" pitchFamily="18" charset="0"/>
              </a:rPr>
              <a:t>Finney GR, </a:t>
            </a:r>
            <a:r>
              <a:rPr lang="en-US" sz="2000" dirty="0" err="1">
                <a:latin typeface="Times New Roman" pitchFamily="18" charset="0"/>
                <a:cs typeface="Times New Roman" pitchFamily="18" charset="0"/>
              </a:rPr>
              <a:t>Minagar</a:t>
            </a:r>
            <a:r>
              <a:rPr lang="en-US" sz="2000" dirty="0">
                <a:latin typeface="Times New Roman" pitchFamily="18" charset="0"/>
                <a:cs typeface="Times New Roman" pitchFamily="18" charset="0"/>
              </a:rPr>
              <a:t> A, </a:t>
            </a:r>
            <a:r>
              <a:rPr lang="en-US" sz="2000" dirty="0" err="1">
                <a:latin typeface="Times New Roman" pitchFamily="18" charset="0"/>
                <a:cs typeface="Times New Roman" pitchFamily="18" charset="0"/>
              </a:rPr>
              <a:t>Heilman</a:t>
            </a:r>
            <a:r>
              <a:rPr lang="en-US" sz="2000" dirty="0">
                <a:latin typeface="Times New Roman" pitchFamily="18" charset="0"/>
                <a:cs typeface="Times New Roman" pitchFamily="18" charset="0"/>
              </a:rPr>
              <a:t> KM. Assessment of Mental Status. </a:t>
            </a:r>
            <a:r>
              <a:rPr lang="en-US" sz="2000" dirty="0" err="1">
                <a:latin typeface="Times New Roman" pitchFamily="18" charset="0"/>
                <a:cs typeface="Times New Roman" pitchFamily="18" charset="0"/>
              </a:rPr>
              <a:t>Neurol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Clin</a:t>
            </a:r>
            <a:r>
              <a:rPr lang="en-US" sz="2000" dirty="0">
                <a:latin typeface="Times New Roman" pitchFamily="18" charset="0"/>
                <a:cs typeface="Times New Roman" pitchFamily="18" charset="0"/>
              </a:rPr>
              <a:t>. 2016 Feb;34(1):1-16.</a:t>
            </a:r>
            <a:endParaRPr lang="en-IN" sz="2000" dirty="0">
              <a:latin typeface="Times New Roman" pitchFamily="18" charset="0"/>
              <a:cs typeface="Times New Roman" pitchFamily="18" charset="0"/>
            </a:endParaRPr>
          </a:p>
          <a:p>
            <a:pPr marL="0" indent="0">
              <a:buNone/>
            </a:pPr>
            <a:endParaRPr lang="en-IN" dirty="0"/>
          </a:p>
        </p:txBody>
      </p:sp>
    </p:spTree>
    <p:extLst>
      <p:ext uri="{BB962C8B-B14F-4D97-AF65-F5344CB8AC3E}">
        <p14:creationId xmlns="" xmlns:p14="http://schemas.microsoft.com/office/powerpoint/2010/main" val="1426490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919936"/>
          </a:xfrm>
        </p:spPr>
        <p:txBody>
          <a:bodyPr>
            <a:normAutofit/>
          </a:bodyPr>
          <a:lstStyle/>
          <a:p>
            <a:pPr marL="0" indent="0" algn="just">
              <a:lnSpc>
                <a:spcPct val="150000"/>
              </a:lnSpc>
              <a:buNone/>
            </a:pPr>
            <a:r>
              <a:rPr lang="en-US" sz="2400" dirty="0">
                <a:latin typeface="Times New Roman" pitchFamily="18" charset="0"/>
                <a:cs typeface="Times New Roman" pitchFamily="18" charset="0"/>
              </a:rPr>
              <a:t>Available assessment tools range from those designed to evaluate a single neuropsychological domain, to mental status screens that survey multiple neuropsychological domains, to the most extensive test— a complete neuropsychological exam that assesses each neuropsychological domain</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Most clinicians will use an established mental status screening tool such as the Mini-Mental Status Exam (MMSE) or Montreal Cognitive Assessment (</a:t>
            </a:r>
            <a:r>
              <a:rPr lang="en-US" sz="2400" dirty="0" err="1">
                <a:latin typeface="Times New Roman" pitchFamily="18" charset="0"/>
                <a:cs typeface="Times New Roman" pitchFamily="18" charset="0"/>
              </a:rPr>
              <a:t>MoCA</a:t>
            </a:r>
            <a:r>
              <a:rPr lang="en-US" sz="2400" dirty="0">
                <a:latin typeface="Times New Roman" pitchFamily="18" charset="0"/>
                <a:cs typeface="Times New Roman" pitchFamily="18" charset="0"/>
              </a:rPr>
              <a:t>) to determine if cognitive impairment is present</a:t>
            </a:r>
            <a:r>
              <a:rPr lang="en-US" sz="2400" dirty="0"/>
              <a:t>.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361057494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692696"/>
            <a:ext cx="8363272" cy="5631904"/>
          </a:xfrm>
        </p:spPr>
        <p:txBody>
          <a:bodyPr>
            <a:normAutofit/>
          </a:bodyPr>
          <a:lstStyle/>
          <a:p>
            <a:pPr algn="just"/>
            <a:r>
              <a:rPr lang="en-IN" sz="2200" dirty="0">
                <a:latin typeface="Times New Roman" pitchFamily="18" charset="0"/>
                <a:cs typeface="Times New Roman" pitchFamily="18" charset="0"/>
              </a:rPr>
              <a:t>Schroeder RW, Martin PK, Walling A. Neuropsychological Evaluations in Adults. Am </a:t>
            </a:r>
            <a:r>
              <a:rPr lang="en-IN" sz="2200" dirty="0" err="1">
                <a:latin typeface="Times New Roman" pitchFamily="18" charset="0"/>
                <a:cs typeface="Times New Roman" pitchFamily="18" charset="0"/>
              </a:rPr>
              <a:t>Fam</a:t>
            </a:r>
            <a:r>
              <a:rPr lang="en-IN" sz="2200" dirty="0">
                <a:latin typeface="Times New Roman" pitchFamily="18" charset="0"/>
                <a:cs typeface="Times New Roman" pitchFamily="18" charset="0"/>
              </a:rPr>
              <a:t> Physician. 2019 Jan 15;99(2):101-108</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8.Zucchella C, Federico A, Martini A, </a:t>
            </a:r>
            <a:r>
              <a:rPr lang="en-IN" sz="2200" dirty="0" err="1">
                <a:latin typeface="Times New Roman" pitchFamily="18" charset="0"/>
                <a:cs typeface="Times New Roman" pitchFamily="18" charset="0"/>
              </a:rPr>
              <a:t>Tinazzi</a:t>
            </a:r>
            <a:r>
              <a:rPr lang="en-IN" sz="2200" dirty="0">
                <a:latin typeface="Times New Roman" pitchFamily="18" charset="0"/>
                <a:cs typeface="Times New Roman" pitchFamily="18" charset="0"/>
              </a:rPr>
              <a:t> M, </a:t>
            </a:r>
            <a:r>
              <a:rPr lang="en-IN" sz="2200" dirty="0" err="1">
                <a:latin typeface="Times New Roman" pitchFamily="18" charset="0"/>
                <a:cs typeface="Times New Roman" pitchFamily="18" charset="0"/>
              </a:rPr>
              <a:t>Bartolo</a:t>
            </a:r>
            <a:r>
              <a:rPr lang="en-IN" sz="2200" dirty="0">
                <a:latin typeface="Times New Roman" pitchFamily="18" charset="0"/>
                <a:cs typeface="Times New Roman" pitchFamily="18" charset="0"/>
              </a:rPr>
              <a:t> M, </a:t>
            </a:r>
            <a:r>
              <a:rPr lang="en-IN" sz="2200" dirty="0" err="1">
                <a:latin typeface="Times New Roman" pitchFamily="18" charset="0"/>
                <a:cs typeface="Times New Roman" pitchFamily="18" charset="0"/>
              </a:rPr>
              <a:t>Tamburin</a:t>
            </a:r>
            <a:r>
              <a:rPr lang="en-IN" sz="2200" dirty="0">
                <a:latin typeface="Times New Roman" pitchFamily="18" charset="0"/>
                <a:cs typeface="Times New Roman" pitchFamily="18" charset="0"/>
              </a:rPr>
              <a:t> S. Neuropsychological testing. </a:t>
            </a:r>
            <a:r>
              <a:rPr lang="en-IN" sz="2200" dirty="0" err="1">
                <a:latin typeface="Times New Roman" pitchFamily="18" charset="0"/>
                <a:cs typeface="Times New Roman" pitchFamily="18" charset="0"/>
              </a:rPr>
              <a:t>Pract</a:t>
            </a:r>
            <a:r>
              <a:rPr lang="en-IN" sz="2200" dirty="0">
                <a:latin typeface="Times New Roman" pitchFamily="18" charset="0"/>
                <a:cs typeface="Times New Roman" pitchFamily="18" charset="0"/>
              </a:rPr>
              <a:t> Neurol. 2018 Jun;18(3):227-237</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9.Grossman M, Irwin DJ. The Mental Status Examination in Patients With Suspected Dementia. Continuum (</a:t>
            </a:r>
            <a:r>
              <a:rPr lang="en-IN" sz="2200" dirty="0" err="1">
                <a:latin typeface="Times New Roman" pitchFamily="18" charset="0"/>
                <a:cs typeface="Times New Roman" pitchFamily="18" charset="0"/>
              </a:rPr>
              <a:t>Minneap</a:t>
            </a:r>
            <a:r>
              <a:rPr lang="en-IN" sz="2200" dirty="0">
                <a:latin typeface="Times New Roman" pitchFamily="18" charset="0"/>
                <a:cs typeface="Times New Roman" pitchFamily="18" charset="0"/>
              </a:rPr>
              <a:t> </a:t>
            </a:r>
            <a:r>
              <a:rPr lang="en-IN" sz="2200" dirty="0" err="1">
                <a:latin typeface="Times New Roman" pitchFamily="18" charset="0"/>
                <a:cs typeface="Times New Roman" pitchFamily="18" charset="0"/>
              </a:rPr>
              <a:t>Minn</a:t>
            </a:r>
            <a:r>
              <a:rPr lang="en-IN" sz="2200" dirty="0">
                <a:latin typeface="Times New Roman" pitchFamily="18" charset="0"/>
                <a:cs typeface="Times New Roman" pitchFamily="18" charset="0"/>
              </a:rPr>
              <a:t>). 2016 Apr;22(2 Dementia):385-403</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pPr algn="just"/>
            <a:r>
              <a:rPr lang="en-IN" sz="2200" dirty="0">
                <a:latin typeface="Times New Roman" pitchFamily="18" charset="0"/>
                <a:cs typeface="Times New Roman" pitchFamily="18" charset="0"/>
              </a:rPr>
              <a:t>10.Krishnan S, Justus S, </a:t>
            </a:r>
            <a:r>
              <a:rPr lang="en-IN" sz="2200" dirty="0" err="1">
                <a:latin typeface="Times New Roman" pitchFamily="18" charset="0"/>
                <a:cs typeface="Times New Roman" pitchFamily="18" charset="0"/>
              </a:rPr>
              <a:t>Meluveettil</a:t>
            </a:r>
            <a:r>
              <a:rPr lang="en-IN" sz="2200" dirty="0">
                <a:latin typeface="Times New Roman" pitchFamily="18" charset="0"/>
                <a:cs typeface="Times New Roman" pitchFamily="18" charset="0"/>
              </a:rPr>
              <a:t> R, </a:t>
            </a:r>
            <a:r>
              <a:rPr lang="en-IN" sz="2200" dirty="0" err="1">
                <a:latin typeface="Times New Roman" pitchFamily="18" charset="0"/>
                <a:cs typeface="Times New Roman" pitchFamily="18" charset="0"/>
              </a:rPr>
              <a:t>Menon</a:t>
            </a:r>
            <a:r>
              <a:rPr lang="en-IN" sz="2200" dirty="0">
                <a:latin typeface="Times New Roman" pitchFamily="18" charset="0"/>
                <a:cs typeface="Times New Roman" pitchFamily="18" charset="0"/>
              </a:rPr>
              <a:t> RN, </a:t>
            </a:r>
            <a:r>
              <a:rPr lang="en-IN" sz="2200" dirty="0" err="1">
                <a:latin typeface="Times New Roman" pitchFamily="18" charset="0"/>
                <a:cs typeface="Times New Roman" pitchFamily="18" charset="0"/>
              </a:rPr>
              <a:t>Sarma</a:t>
            </a:r>
            <a:r>
              <a:rPr lang="en-IN" sz="2200" dirty="0">
                <a:latin typeface="Times New Roman" pitchFamily="18" charset="0"/>
                <a:cs typeface="Times New Roman" pitchFamily="18" charset="0"/>
              </a:rPr>
              <a:t> SP, Kishore A. Validity of Montreal Cognitive Assessment in </a:t>
            </a:r>
            <a:r>
              <a:rPr lang="en-IN" sz="2200" dirty="0" err="1">
                <a:latin typeface="Times New Roman" pitchFamily="18" charset="0"/>
                <a:cs typeface="Times New Roman" pitchFamily="18" charset="0"/>
              </a:rPr>
              <a:t>non-english</a:t>
            </a:r>
            <a:r>
              <a:rPr lang="en-IN" sz="2200" dirty="0">
                <a:latin typeface="Times New Roman" pitchFamily="18" charset="0"/>
                <a:cs typeface="Times New Roman" pitchFamily="18" charset="0"/>
              </a:rPr>
              <a:t> speaking patients with Parkinson's disease. </a:t>
            </a:r>
            <a:r>
              <a:rPr lang="en-IN" sz="2200" dirty="0" err="1">
                <a:latin typeface="Times New Roman" pitchFamily="18" charset="0"/>
                <a:cs typeface="Times New Roman" pitchFamily="18" charset="0"/>
              </a:rPr>
              <a:t>Neurol</a:t>
            </a:r>
            <a:r>
              <a:rPr lang="en-IN" sz="2200" dirty="0">
                <a:latin typeface="Times New Roman" pitchFamily="18" charset="0"/>
                <a:cs typeface="Times New Roman" pitchFamily="18" charset="0"/>
              </a:rPr>
              <a:t> India. 2015 Jan-Feb;63(1):63-7</a:t>
            </a:r>
            <a:r>
              <a:rPr lang="en-IN" sz="2200" dirty="0" smtClean="0">
                <a:latin typeface="Times New Roman" pitchFamily="18" charset="0"/>
                <a:cs typeface="Times New Roman" pitchFamily="18" charset="0"/>
              </a:rPr>
              <a:t>.</a:t>
            </a:r>
            <a:endParaRPr lang="en-IN" sz="2200" dirty="0">
              <a:latin typeface="Times New Roman" pitchFamily="18" charset="0"/>
              <a:cs typeface="Times New Roman" pitchFamily="18" charset="0"/>
            </a:endParaRPr>
          </a:p>
          <a:p>
            <a:endParaRPr lang="en-IN" dirty="0"/>
          </a:p>
        </p:txBody>
      </p:sp>
    </p:spTree>
    <p:extLst>
      <p:ext uri="{BB962C8B-B14F-4D97-AF65-F5344CB8AC3E}">
        <p14:creationId xmlns="" xmlns:p14="http://schemas.microsoft.com/office/powerpoint/2010/main" val="2809803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764704"/>
            <a:ext cx="8291264" cy="5559896"/>
          </a:xfrm>
        </p:spPr>
        <p:txBody>
          <a:bodyPr>
            <a:normAutofit/>
          </a:bodyPr>
          <a:lstStyle/>
          <a:p>
            <a:pPr algn="just"/>
            <a:r>
              <a:rPr lang="en-IN" sz="2000" dirty="0">
                <a:latin typeface="Times New Roman" pitchFamily="18" charset="0"/>
                <a:cs typeface="Times New Roman" pitchFamily="18" charset="0"/>
              </a:rPr>
              <a:t>Carpenter CR, Bassett ER, Fischer GM, </a:t>
            </a:r>
            <a:r>
              <a:rPr lang="en-IN" sz="2000" dirty="0" err="1">
                <a:latin typeface="Times New Roman" pitchFamily="18" charset="0"/>
                <a:cs typeface="Times New Roman" pitchFamily="18" charset="0"/>
              </a:rPr>
              <a:t>Shirshekan</a:t>
            </a:r>
            <a:r>
              <a:rPr lang="en-IN" sz="2000" dirty="0">
                <a:latin typeface="Times New Roman" pitchFamily="18" charset="0"/>
                <a:cs typeface="Times New Roman" pitchFamily="18" charset="0"/>
              </a:rPr>
              <a:t> J, Galvin JE, Morris JC. Four sensitive screening tools to detect cognitive dysfunction in geriatric emergency department patients: brief Alzheimer's Screen, Short Blessed Test, Ottawa 3DY, and the caregiver-completed AD8. </a:t>
            </a:r>
            <a:r>
              <a:rPr lang="en-IN" sz="2000" dirty="0" err="1">
                <a:latin typeface="Times New Roman" pitchFamily="18" charset="0"/>
                <a:cs typeface="Times New Roman" pitchFamily="18" charset="0"/>
              </a:rPr>
              <a:t>Acad</a:t>
            </a:r>
            <a:r>
              <a:rPr lang="en-IN" sz="2000" dirty="0">
                <a:latin typeface="Times New Roman" pitchFamily="18" charset="0"/>
                <a:cs typeface="Times New Roman" pitchFamily="18" charset="0"/>
              </a:rPr>
              <a:t> </a:t>
            </a:r>
            <a:r>
              <a:rPr lang="en-IN" sz="2000" dirty="0" err="1">
                <a:latin typeface="Times New Roman" pitchFamily="18" charset="0"/>
                <a:cs typeface="Times New Roman" pitchFamily="18" charset="0"/>
              </a:rPr>
              <a:t>Emerg</a:t>
            </a:r>
            <a:r>
              <a:rPr lang="en-IN" sz="2000" dirty="0">
                <a:latin typeface="Times New Roman" pitchFamily="18" charset="0"/>
                <a:cs typeface="Times New Roman" pitchFamily="18" charset="0"/>
              </a:rPr>
              <a:t> Med. 2011 Apr;18(4):374-84. </a:t>
            </a:r>
          </a:p>
          <a:p>
            <a:pPr algn="just"/>
            <a:r>
              <a:rPr lang="en-IN" sz="2000" dirty="0">
                <a:latin typeface="Times New Roman" pitchFamily="18" charset="0"/>
                <a:cs typeface="Times New Roman" pitchFamily="18" charset="0"/>
              </a:rPr>
              <a:t>12.Hansen A, </a:t>
            </a:r>
            <a:r>
              <a:rPr lang="en-IN" sz="2000" dirty="0" err="1">
                <a:latin typeface="Times New Roman" pitchFamily="18" charset="0"/>
                <a:cs typeface="Times New Roman" pitchFamily="18" charset="0"/>
              </a:rPr>
              <a:t>Caselli</a:t>
            </a:r>
            <a:r>
              <a:rPr lang="en-IN" sz="2000" dirty="0">
                <a:latin typeface="Times New Roman" pitchFamily="18" charset="0"/>
                <a:cs typeface="Times New Roman" pitchFamily="18" charset="0"/>
              </a:rPr>
              <a:t> RJ, Schlosser-</a:t>
            </a:r>
            <a:r>
              <a:rPr lang="en-IN" sz="2000" dirty="0" err="1">
                <a:latin typeface="Times New Roman" pitchFamily="18" charset="0"/>
                <a:cs typeface="Times New Roman" pitchFamily="18" charset="0"/>
              </a:rPr>
              <a:t>Covell</a:t>
            </a:r>
            <a:r>
              <a:rPr lang="en-IN" sz="2000" dirty="0">
                <a:latin typeface="Times New Roman" pitchFamily="18" charset="0"/>
                <a:cs typeface="Times New Roman" pitchFamily="18" charset="0"/>
              </a:rPr>
              <a:t> G, </a:t>
            </a:r>
            <a:r>
              <a:rPr lang="en-IN" sz="2000" dirty="0" err="1">
                <a:latin typeface="Times New Roman" pitchFamily="18" charset="0"/>
                <a:cs typeface="Times New Roman" pitchFamily="18" charset="0"/>
              </a:rPr>
              <a:t>Golafshar</a:t>
            </a:r>
            <a:r>
              <a:rPr lang="en-IN" sz="2000" dirty="0">
                <a:latin typeface="Times New Roman" pitchFamily="18" charset="0"/>
                <a:cs typeface="Times New Roman" pitchFamily="18" charset="0"/>
              </a:rPr>
              <a:t> MA, </a:t>
            </a:r>
            <a:r>
              <a:rPr lang="en-IN" sz="2000" dirty="0" err="1">
                <a:latin typeface="Times New Roman" pitchFamily="18" charset="0"/>
                <a:cs typeface="Times New Roman" pitchFamily="18" charset="0"/>
              </a:rPr>
              <a:t>Dueck</a:t>
            </a:r>
            <a:r>
              <a:rPr lang="en-IN" sz="2000" dirty="0">
                <a:latin typeface="Times New Roman" pitchFamily="18" charset="0"/>
                <a:cs typeface="Times New Roman" pitchFamily="18" charset="0"/>
              </a:rPr>
              <a:t> AC, Woodruff BK, </a:t>
            </a:r>
            <a:r>
              <a:rPr lang="en-IN" sz="2000" dirty="0" err="1">
                <a:latin typeface="Times New Roman" pitchFamily="18" charset="0"/>
                <a:cs typeface="Times New Roman" pitchFamily="18" charset="0"/>
              </a:rPr>
              <a:t>Stonnington</a:t>
            </a:r>
            <a:r>
              <a:rPr lang="en-IN" sz="2000" dirty="0">
                <a:latin typeface="Times New Roman" pitchFamily="18" charset="0"/>
                <a:cs typeface="Times New Roman" pitchFamily="18" charset="0"/>
              </a:rPr>
              <a:t> CM, </a:t>
            </a:r>
            <a:r>
              <a:rPr lang="en-IN" sz="2000" dirty="0" err="1">
                <a:latin typeface="Times New Roman" pitchFamily="18" charset="0"/>
                <a:cs typeface="Times New Roman" pitchFamily="18" charset="0"/>
              </a:rPr>
              <a:t>Geda</a:t>
            </a:r>
            <a:r>
              <a:rPr lang="en-IN" sz="2000" dirty="0">
                <a:latin typeface="Times New Roman" pitchFamily="18" charset="0"/>
                <a:cs typeface="Times New Roman" pitchFamily="18" charset="0"/>
              </a:rPr>
              <a:t> YE, Locke DEC. Neuropsychological comparison of incident MCI and prevalent MCI. </a:t>
            </a:r>
            <a:r>
              <a:rPr lang="en-IN" sz="2000" dirty="0" err="1">
                <a:latin typeface="Times New Roman" pitchFamily="18" charset="0"/>
                <a:cs typeface="Times New Roman" pitchFamily="18" charset="0"/>
              </a:rPr>
              <a:t>Alzheimers</a:t>
            </a:r>
            <a:r>
              <a:rPr lang="en-IN" sz="2000" dirty="0">
                <a:latin typeface="Times New Roman" pitchFamily="18" charset="0"/>
                <a:cs typeface="Times New Roman" pitchFamily="18" charset="0"/>
              </a:rPr>
              <a:t> Dement (</a:t>
            </a:r>
            <a:r>
              <a:rPr lang="en-IN" sz="2000" dirty="0" err="1">
                <a:latin typeface="Times New Roman" pitchFamily="18" charset="0"/>
                <a:cs typeface="Times New Roman" pitchFamily="18" charset="0"/>
              </a:rPr>
              <a:t>Amst</a:t>
            </a:r>
            <a:r>
              <a:rPr lang="en-IN" sz="2000" dirty="0">
                <a:latin typeface="Times New Roman" pitchFamily="18" charset="0"/>
                <a:cs typeface="Times New Roman" pitchFamily="18" charset="0"/>
              </a:rPr>
              <a:t>). 2018;10:599-603. </a:t>
            </a:r>
          </a:p>
          <a:p>
            <a:pPr algn="just"/>
            <a:r>
              <a:rPr lang="en-IN" sz="2000" dirty="0">
                <a:latin typeface="Times New Roman" pitchFamily="18" charset="0"/>
                <a:cs typeface="Times New Roman" pitchFamily="18" charset="0"/>
              </a:rPr>
              <a:t>13.Chierchia G, </a:t>
            </a:r>
            <a:r>
              <a:rPr lang="en-IN" sz="2000" dirty="0" err="1">
                <a:latin typeface="Times New Roman" pitchFamily="18" charset="0"/>
                <a:cs typeface="Times New Roman" pitchFamily="18" charset="0"/>
              </a:rPr>
              <a:t>Fuhrmann</a:t>
            </a:r>
            <a:r>
              <a:rPr lang="en-IN" sz="2000" dirty="0">
                <a:latin typeface="Times New Roman" pitchFamily="18" charset="0"/>
                <a:cs typeface="Times New Roman" pitchFamily="18" charset="0"/>
              </a:rPr>
              <a:t> D, Knoll LJ, Pi-</a:t>
            </a:r>
            <a:r>
              <a:rPr lang="en-IN" sz="2000" dirty="0" err="1">
                <a:latin typeface="Times New Roman" pitchFamily="18" charset="0"/>
                <a:cs typeface="Times New Roman" pitchFamily="18" charset="0"/>
              </a:rPr>
              <a:t>Sunyer</a:t>
            </a:r>
            <a:r>
              <a:rPr lang="en-IN" sz="2000" dirty="0">
                <a:latin typeface="Times New Roman" pitchFamily="18" charset="0"/>
                <a:cs typeface="Times New Roman" pitchFamily="18" charset="0"/>
              </a:rPr>
              <a:t> BP, </a:t>
            </a:r>
            <a:r>
              <a:rPr lang="en-IN" sz="2000" dirty="0" err="1">
                <a:latin typeface="Times New Roman" pitchFamily="18" charset="0"/>
                <a:cs typeface="Times New Roman" pitchFamily="18" charset="0"/>
              </a:rPr>
              <a:t>Sakhardande</a:t>
            </a:r>
            <a:r>
              <a:rPr lang="en-IN" sz="2000" dirty="0">
                <a:latin typeface="Times New Roman" pitchFamily="18" charset="0"/>
                <a:cs typeface="Times New Roman" pitchFamily="18" charset="0"/>
              </a:rPr>
              <a:t> AL, Blakemore SJ. The matrix reasoning item bank (</a:t>
            </a:r>
            <a:r>
              <a:rPr lang="en-IN" sz="2000" dirty="0" err="1">
                <a:latin typeface="Times New Roman" pitchFamily="18" charset="0"/>
                <a:cs typeface="Times New Roman" pitchFamily="18" charset="0"/>
              </a:rPr>
              <a:t>MaRs</a:t>
            </a:r>
            <a:r>
              <a:rPr lang="en-IN" sz="2000" dirty="0">
                <a:latin typeface="Times New Roman" pitchFamily="18" charset="0"/>
                <a:cs typeface="Times New Roman" pitchFamily="18" charset="0"/>
              </a:rPr>
              <a:t>-IB): novel, open-access abstract reasoning items for adolescents and adults. R </a:t>
            </a:r>
            <a:r>
              <a:rPr lang="en-IN" sz="2000" dirty="0" err="1">
                <a:latin typeface="Times New Roman" pitchFamily="18" charset="0"/>
                <a:cs typeface="Times New Roman" pitchFamily="18" charset="0"/>
              </a:rPr>
              <a:t>Soc</a:t>
            </a:r>
            <a:r>
              <a:rPr lang="en-IN" sz="2000" dirty="0">
                <a:latin typeface="Times New Roman" pitchFamily="18" charset="0"/>
                <a:cs typeface="Times New Roman" pitchFamily="18" charset="0"/>
              </a:rPr>
              <a:t> Open Sci. 2019 Oct;6(10):190232. </a:t>
            </a:r>
          </a:p>
          <a:p>
            <a:pPr algn="just"/>
            <a:endParaRPr lang="en-IN"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5430499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935480"/>
            <a:ext cx="7571184" cy="1565528"/>
          </a:xfrm>
        </p:spPr>
        <p:txBody>
          <a:bodyPr>
            <a:normAutofit/>
          </a:bodyPr>
          <a:lstStyle/>
          <a:p>
            <a:pPr marL="0" indent="0" algn="ctr">
              <a:buNone/>
            </a:pPr>
            <a:r>
              <a:rPr lang="en-IN" sz="8800" b="1" dirty="0" smtClean="0">
                <a:latin typeface="Times New Roman" pitchFamily="18" charset="0"/>
                <a:cs typeface="Times New Roman" pitchFamily="18" charset="0"/>
              </a:rPr>
              <a:t>THANK YOU</a:t>
            </a:r>
            <a:endParaRPr lang="en-IN" sz="88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555436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76672"/>
            <a:ext cx="8219256" cy="5847928"/>
          </a:xfrm>
        </p:spPr>
        <p:txBody>
          <a:bodyPr>
            <a:normAutofit/>
          </a:bodyPr>
          <a:lstStyle/>
          <a:p>
            <a:pPr marL="0" indent="0" algn="just">
              <a:lnSpc>
                <a:spcPct val="150000"/>
              </a:lnSpc>
              <a:buNone/>
            </a:pPr>
            <a:r>
              <a:rPr lang="en-US" sz="2400" dirty="0">
                <a:latin typeface="Times New Roman" pitchFamily="18" charset="0"/>
                <a:cs typeface="Times New Roman" pitchFamily="18" charset="0"/>
              </a:rPr>
              <a:t>Mental status screens are short, efficient, and well-researched modalities designed to evaluate multiple cognitive domains.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cognitive assessment, along with a good history, physical exam, and appropriate labs and imaging, can establish a diagnosis or decide if further evaluation is </a:t>
            </a:r>
            <a:r>
              <a:rPr lang="en-US" sz="2400" dirty="0" smtClean="0">
                <a:latin typeface="Times New Roman" pitchFamily="18" charset="0"/>
                <a:cs typeface="Times New Roman" pitchFamily="18" charset="0"/>
              </a:rPr>
              <a:t>necessary.</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If a screening test is inconclusive or more information is required, a complete neuropsychological evaluation is an option</a:t>
            </a:r>
            <a:r>
              <a:rPr lang="en-US" sz="2400" dirty="0"/>
              <a:t>. </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48981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504" y="476672"/>
            <a:ext cx="8784976" cy="6120680"/>
          </a:xfrm>
        </p:spPr>
        <p:txBody>
          <a:bodyPr>
            <a:normAutofit/>
          </a:bodyPr>
          <a:lstStyle/>
          <a:p>
            <a:pPr marL="0" indent="0" algn="just">
              <a:lnSpc>
                <a:spcPct val="150000"/>
              </a:lnSpc>
              <a:buNone/>
            </a:pPr>
            <a:r>
              <a:rPr lang="en-US" sz="2400" dirty="0">
                <a:latin typeface="Times New Roman" pitchFamily="18" charset="0"/>
                <a:cs typeface="Times New Roman" pitchFamily="18" charset="0"/>
              </a:rPr>
              <a:t>A full neuropsychological evaluation would ideally identify the patient’s specific deficits, differentiate between neurological and psychological etiologies, differentiate between Alzheimer’s dementia and other dementias, localize the deficits, and help formulate a personalized management plan.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exam is noninvasive and involves a battery of assessments performed by a trained professional.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This </a:t>
            </a:r>
            <a:r>
              <a:rPr lang="en-US" sz="2400" dirty="0">
                <a:latin typeface="Times New Roman" pitchFamily="18" charset="0"/>
                <a:cs typeface="Times New Roman" pitchFamily="18" charset="0"/>
              </a:rPr>
              <a:t>comprehensive evaluation can take up to a full day to complete.</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5570807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620688"/>
            <a:ext cx="8219256" cy="5703912"/>
          </a:xfrm>
        </p:spPr>
        <p:txBody>
          <a:bodyPr>
            <a:normAutofit lnSpcReduction="10000"/>
          </a:bodyPr>
          <a:lstStyle/>
          <a:p>
            <a:pPr marL="0" indent="0" algn="just">
              <a:lnSpc>
                <a:spcPct val="150000"/>
              </a:lnSpc>
              <a:buNone/>
            </a:pPr>
            <a:r>
              <a:rPr lang="en-US" sz="2400" dirty="0">
                <a:latin typeface="Times New Roman" pitchFamily="18" charset="0"/>
                <a:cs typeface="Times New Roman" pitchFamily="18" charset="0"/>
              </a:rPr>
              <a:t>While a full neuropsychological evaluation is the most detailed assessment, it is unnecessary for all patients who have a diagnosis or suspicion of cognitive impairment. However, it can serve as a helpful resource if there are questions or concerns about a diagnosis or care</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When performing a cognitive assessment, the clinician must take a good patient history and perform a physical exam; this ensures that the patients receive a thorough evaluation while strengthening the caregiver-patient relationship.</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4091465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631904"/>
          </a:xfrm>
        </p:spPr>
        <p:txBody>
          <a:bodyPr>
            <a:normAutofit/>
          </a:bodyPr>
          <a:lstStyle/>
          <a:p>
            <a:pPr marL="0" indent="0" algn="just">
              <a:lnSpc>
                <a:spcPct val="150000"/>
              </a:lnSpc>
              <a:buNone/>
            </a:pPr>
            <a:r>
              <a:rPr lang="en-US" sz="2400" dirty="0">
                <a:latin typeface="Times New Roman" pitchFamily="18" charset="0"/>
                <a:cs typeface="Times New Roman" pitchFamily="18" charset="0"/>
              </a:rPr>
              <a:t>If the assumption is that the patient has cognitive impairment before considering other diagnoses, the patient may feel that the clinician has dismissed them due to their age, level of education, or other reasons. </a:t>
            </a:r>
            <a:endParaRPr lang="en-US" sz="2400" dirty="0" smtClean="0">
              <a:latin typeface="Times New Roman" pitchFamily="18" charset="0"/>
              <a:cs typeface="Times New Roman" pitchFamily="18" charset="0"/>
            </a:endParaRPr>
          </a:p>
          <a:p>
            <a:pPr marL="0" indent="0" algn="just">
              <a:lnSpc>
                <a:spcPct val="150000"/>
              </a:lnSpc>
              <a:buNone/>
            </a:pPr>
            <a:endParaRPr lang="en-US" sz="2400" dirty="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thorough examination can also help identify any behavior or personality disorders potentially contributing to the patient’s chief complaints, as mild cognitive impairments or dementia often coexist with behavioral and personality disturbances.</a:t>
            </a:r>
            <a:endParaRPr lang="en-IN"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5190048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548680"/>
            <a:ext cx="8435280" cy="6048672"/>
          </a:xfrm>
        </p:spPr>
        <p:txBody>
          <a:bodyPr/>
          <a:lstStyle/>
          <a:p>
            <a:pPr algn="just">
              <a:lnSpc>
                <a:spcPct val="150000"/>
              </a:lnSpc>
            </a:pPr>
            <a:r>
              <a:rPr lang="en-US" sz="2400" dirty="0">
                <a:latin typeface="Times New Roman" pitchFamily="18" charset="0"/>
                <a:cs typeface="Times New Roman" pitchFamily="18" charset="0"/>
              </a:rPr>
              <a:t>Cognitively impaired patients cannot express themselves fully, so it is very beneficial to have someone with a close relationship with the patient present to help establish baseline levels of functioning</a:t>
            </a:r>
            <a:r>
              <a:rPr lang="en-US" sz="2400" dirty="0" smtClean="0">
                <a:latin typeface="Times New Roman" pitchFamily="18" charset="0"/>
                <a:cs typeface="Times New Roman" pitchFamily="18" charset="0"/>
              </a:rPr>
              <a:t>.</a:t>
            </a:r>
          </a:p>
          <a:p>
            <a:pPr marL="0" indent="0" algn="just">
              <a:lnSpc>
                <a:spcPct val="150000"/>
              </a:lnSpc>
              <a:buNone/>
            </a:pPr>
            <a:endParaRPr lang="en-US" sz="2400" dirty="0">
              <a:latin typeface="Times New Roman" pitchFamily="18" charset="0"/>
              <a:cs typeface="Times New Roman" pitchFamily="18" charset="0"/>
            </a:endParaRPr>
          </a:p>
          <a:p>
            <a:pPr algn="just">
              <a:lnSpc>
                <a:spcPct val="150000"/>
              </a:lnSpc>
            </a:pPr>
            <a:r>
              <a:rPr lang="en-US" sz="2400" dirty="0">
                <a:latin typeface="Times New Roman" pitchFamily="18" charset="0"/>
                <a:cs typeface="Times New Roman" pitchFamily="18" charset="0"/>
              </a:rPr>
              <a:t>Before deciding upon a particular testing modality, one should compare all of the available tests to find the test that is best suited for both the administrator and the patient. One should be mindful that some institutions may have a preferred testing modality.</a:t>
            </a:r>
          </a:p>
          <a:p>
            <a:pPr marL="0" indent="0">
              <a:buNone/>
            </a:pPr>
            <a:endParaRPr lang="en-IN" b="1" dirty="0"/>
          </a:p>
        </p:txBody>
      </p:sp>
    </p:spTree>
    <p:extLst>
      <p:ext uri="{BB962C8B-B14F-4D97-AF65-F5344CB8AC3E}">
        <p14:creationId xmlns="" xmlns:p14="http://schemas.microsoft.com/office/powerpoint/2010/main" val="86200019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495</TotalTime>
  <Words>2293</Words>
  <Application>Microsoft Office PowerPoint</Application>
  <PresentationFormat>On-screen Show (4:3)</PresentationFormat>
  <Paragraphs>151</Paragraphs>
  <Slides>42</Slides>
  <Notes>0</Notes>
  <HiddenSlides>0</HiddenSlides>
  <MMClips>0</MMClips>
  <ScaleCrop>false</ScaleCrop>
  <HeadingPairs>
    <vt:vector size="4" baseType="variant">
      <vt:variant>
        <vt:lpstr>Theme</vt:lpstr>
      </vt:variant>
      <vt:variant>
        <vt:i4>1</vt:i4>
      </vt:variant>
      <vt:variant>
        <vt:lpstr>Slide Titles</vt:lpstr>
      </vt:variant>
      <vt:variant>
        <vt:i4>42</vt:i4>
      </vt:variant>
    </vt:vector>
  </HeadingPairs>
  <TitlesOfParts>
    <vt:vector size="43" baseType="lpstr">
      <vt:lpstr>Flow</vt:lpstr>
      <vt:lpstr>COGNITIVE ASSESSMENT SCALES</vt:lpstr>
      <vt:lpstr>Slide 2</vt:lpstr>
      <vt:lpstr>Slide 3</vt:lpstr>
      <vt:lpstr>Slide 4</vt:lpstr>
      <vt:lpstr>Slide 5</vt:lpstr>
      <vt:lpstr>Slide 6</vt:lpstr>
      <vt:lpstr>Slide 7</vt:lpstr>
      <vt:lpstr>Slide 8</vt:lpstr>
      <vt:lpstr>Slide 9</vt:lpstr>
      <vt:lpstr>Slide 10</vt:lpstr>
      <vt:lpstr>Examples of common neuropsychological tests used for assessment of cognitive decline</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COGNITIVE ASSESSMENT</dc:title>
  <dc:creator>Aakanksha Bajpai</dc:creator>
  <cp:lastModifiedBy>Hp</cp:lastModifiedBy>
  <cp:revision>11</cp:revision>
  <dcterms:created xsi:type="dcterms:W3CDTF">2021-12-19T16:29:09Z</dcterms:created>
  <dcterms:modified xsi:type="dcterms:W3CDTF">2021-12-20T06:43:30Z</dcterms:modified>
</cp:coreProperties>
</file>