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376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25" r:id="rId21"/>
    <p:sldId id="326" r:id="rId22"/>
    <p:sldId id="327" r:id="rId23"/>
    <p:sldId id="328" r:id="rId24"/>
    <p:sldId id="329" r:id="rId25"/>
    <p:sldId id="330" r:id="rId26"/>
    <p:sldId id="331" r:id="rId27"/>
    <p:sldId id="332" r:id="rId28"/>
    <p:sldId id="333" r:id="rId29"/>
    <p:sldId id="334" r:id="rId30"/>
    <p:sldId id="335" r:id="rId31"/>
    <p:sldId id="336" r:id="rId32"/>
    <p:sldId id="337" r:id="rId33"/>
    <p:sldId id="338" r:id="rId34"/>
    <p:sldId id="339" r:id="rId35"/>
    <p:sldId id="340" r:id="rId36"/>
    <p:sldId id="341" r:id="rId37"/>
    <p:sldId id="342" r:id="rId38"/>
    <p:sldId id="343" r:id="rId39"/>
    <p:sldId id="344" r:id="rId40"/>
    <p:sldId id="345" r:id="rId41"/>
    <p:sldId id="346" r:id="rId42"/>
    <p:sldId id="347" r:id="rId43"/>
    <p:sldId id="348" r:id="rId44"/>
    <p:sldId id="349" r:id="rId45"/>
    <p:sldId id="350" r:id="rId46"/>
    <p:sldId id="351" r:id="rId47"/>
    <p:sldId id="352" r:id="rId48"/>
    <p:sldId id="353" r:id="rId49"/>
    <p:sldId id="354" r:id="rId50"/>
    <p:sldId id="355" r:id="rId51"/>
    <p:sldId id="356" r:id="rId52"/>
    <p:sldId id="357" r:id="rId53"/>
    <p:sldId id="358" r:id="rId54"/>
    <p:sldId id="359" r:id="rId55"/>
    <p:sldId id="360" r:id="rId56"/>
    <p:sldId id="361" r:id="rId57"/>
    <p:sldId id="362" r:id="rId58"/>
    <p:sldId id="363" r:id="rId59"/>
    <p:sldId id="364" r:id="rId60"/>
    <p:sldId id="365" r:id="rId61"/>
    <p:sldId id="366" r:id="rId62"/>
    <p:sldId id="367" r:id="rId63"/>
    <p:sldId id="368" r:id="rId64"/>
    <p:sldId id="369" r:id="rId65"/>
    <p:sldId id="370" r:id="rId66"/>
    <p:sldId id="371" r:id="rId67"/>
    <p:sldId id="372" r:id="rId68"/>
    <p:sldId id="373" r:id="rId69"/>
    <p:sldId id="374" r:id="rId70"/>
    <p:sldId id="375" r:id="rId71"/>
    <p:sldId id="378" r:id="rId72"/>
  </p:sldIdLst>
  <p:sldSz cx="9144000" cy="5715000" type="screen16x10"/>
  <p:notesSz cx="9144000" cy="571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06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microsoft.com/office/2016/11/relationships/changesInfo" Target="changesInfos/changesInfo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kit Srivastava" userId="0ce0520502bc68d0" providerId="LiveId" clId="{9AD1799A-392A-4882-B798-9011E13708E4}"/>
    <pc:docChg chg="custSel addSld delSld modSld sldOrd">
      <pc:chgData name="Ankit Srivastava" userId="0ce0520502bc68d0" providerId="LiveId" clId="{9AD1799A-392A-4882-B798-9011E13708E4}" dt="2022-05-01T19:28:09.213" v="102" actId="47"/>
      <pc:docMkLst>
        <pc:docMk/>
      </pc:docMkLst>
      <pc:sldChg chg="del">
        <pc:chgData name="Ankit Srivastava" userId="0ce0520502bc68d0" providerId="LiveId" clId="{9AD1799A-392A-4882-B798-9011E13708E4}" dt="2022-05-01T19:25:03.249" v="1" actId="47"/>
        <pc:sldMkLst>
          <pc:docMk/>
          <pc:sldMk cId="0" sldId="257"/>
        </pc:sldMkLst>
      </pc:sldChg>
      <pc:sldChg chg="del">
        <pc:chgData name="Ankit Srivastava" userId="0ce0520502bc68d0" providerId="LiveId" clId="{9AD1799A-392A-4882-B798-9011E13708E4}" dt="2022-05-01T19:25:03.563" v="2" actId="47"/>
        <pc:sldMkLst>
          <pc:docMk/>
          <pc:sldMk cId="0" sldId="258"/>
        </pc:sldMkLst>
      </pc:sldChg>
      <pc:sldChg chg="del">
        <pc:chgData name="Ankit Srivastava" userId="0ce0520502bc68d0" providerId="LiveId" clId="{9AD1799A-392A-4882-B798-9011E13708E4}" dt="2022-05-01T19:25:03.688" v="3" actId="47"/>
        <pc:sldMkLst>
          <pc:docMk/>
          <pc:sldMk cId="0" sldId="259"/>
        </pc:sldMkLst>
      </pc:sldChg>
      <pc:sldChg chg="del">
        <pc:chgData name="Ankit Srivastava" userId="0ce0520502bc68d0" providerId="LiveId" clId="{9AD1799A-392A-4882-B798-9011E13708E4}" dt="2022-05-01T19:25:03.893" v="4" actId="47"/>
        <pc:sldMkLst>
          <pc:docMk/>
          <pc:sldMk cId="0" sldId="260"/>
        </pc:sldMkLst>
      </pc:sldChg>
      <pc:sldChg chg="del">
        <pc:chgData name="Ankit Srivastava" userId="0ce0520502bc68d0" providerId="LiveId" clId="{9AD1799A-392A-4882-B798-9011E13708E4}" dt="2022-05-01T19:25:04.034" v="5" actId="47"/>
        <pc:sldMkLst>
          <pc:docMk/>
          <pc:sldMk cId="0" sldId="261"/>
        </pc:sldMkLst>
      </pc:sldChg>
      <pc:sldChg chg="del">
        <pc:chgData name="Ankit Srivastava" userId="0ce0520502bc68d0" providerId="LiveId" clId="{9AD1799A-392A-4882-B798-9011E13708E4}" dt="2022-05-01T19:25:04.207" v="6" actId="47"/>
        <pc:sldMkLst>
          <pc:docMk/>
          <pc:sldMk cId="0" sldId="262"/>
        </pc:sldMkLst>
      </pc:sldChg>
      <pc:sldChg chg="del">
        <pc:chgData name="Ankit Srivastava" userId="0ce0520502bc68d0" providerId="LiveId" clId="{9AD1799A-392A-4882-B798-9011E13708E4}" dt="2022-05-01T19:25:04.412" v="7" actId="47"/>
        <pc:sldMkLst>
          <pc:docMk/>
          <pc:sldMk cId="0" sldId="263"/>
        </pc:sldMkLst>
      </pc:sldChg>
      <pc:sldChg chg="del">
        <pc:chgData name="Ankit Srivastava" userId="0ce0520502bc68d0" providerId="LiveId" clId="{9AD1799A-392A-4882-B798-9011E13708E4}" dt="2022-05-01T19:25:04.600" v="8" actId="47"/>
        <pc:sldMkLst>
          <pc:docMk/>
          <pc:sldMk cId="0" sldId="264"/>
        </pc:sldMkLst>
      </pc:sldChg>
      <pc:sldChg chg="del">
        <pc:chgData name="Ankit Srivastava" userId="0ce0520502bc68d0" providerId="LiveId" clId="{9AD1799A-392A-4882-B798-9011E13708E4}" dt="2022-05-01T19:25:04.789" v="9" actId="47"/>
        <pc:sldMkLst>
          <pc:docMk/>
          <pc:sldMk cId="0" sldId="265"/>
        </pc:sldMkLst>
      </pc:sldChg>
      <pc:sldChg chg="del">
        <pc:chgData name="Ankit Srivastava" userId="0ce0520502bc68d0" providerId="LiveId" clId="{9AD1799A-392A-4882-B798-9011E13708E4}" dt="2022-05-01T19:25:04.993" v="10" actId="47"/>
        <pc:sldMkLst>
          <pc:docMk/>
          <pc:sldMk cId="0" sldId="266"/>
        </pc:sldMkLst>
      </pc:sldChg>
      <pc:sldChg chg="del">
        <pc:chgData name="Ankit Srivastava" userId="0ce0520502bc68d0" providerId="LiveId" clId="{9AD1799A-392A-4882-B798-9011E13708E4}" dt="2022-05-01T19:25:05.229" v="11" actId="47"/>
        <pc:sldMkLst>
          <pc:docMk/>
          <pc:sldMk cId="0" sldId="267"/>
        </pc:sldMkLst>
      </pc:sldChg>
      <pc:sldChg chg="del">
        <pc:chgData name="Ankit Srivastava" userId="0ce0520502bc68d0" providerId="LiveId" clId="{9AD1799A-392A-4882-B798-9011E13708E4}" dt="2022-05-01T19:25:05.464" v="12" actId="47"/>
        <pc:sldMkLst>
          <pc:docMk/>
          <pc:sldMk cId="0" sldId="268"/>
        </pc:sldMkLst>
      </pc:sldChg>
      <pc:sldChg chg="del">
        <pc:chgData name="Ankit Srivastava" userId="0ce0520502bc68d0" providerId="LiveId" clId="{9AD1799A-392A-4882-B798-9011E13708E4}" dt="2022-05-01T19:25:05.684" v="13" actId="47"/>
        <pc:sldMkLst>
          <pc:docMk/>
          <pc:sldMk cId="0" sldId="269"/>
        </pc:sldMkLst>
      </pc:sldChg>
      <pc:sldChg chg="del">
        <pc:chgData name="Ankit Srivastava" userId="0ce0520502bc68d0" providerId="LiveId" clId="{9AD1799A-392A-4882-B798-9011E13708E4}" dt="2022-05-01T19:25:05.903" v="14" actId="47"/>
        <pc:sldMkLst>
          <pc:docMk/>
          <pc:sldMk cId="0" sldId="270"/>
        </pc:sldMkLst>
      </pc:sldChg>
      <pc:sldChg chg="del">
        <pc:chgData name="Ankit Srivastava" userId="0ce0520502bc68d0" providerId="LiveId" clId="{9AD1799A-392A-4882-B798-9011E13708E4}" dt="2022-05-01T19:25:06.108" v="15" actId="47"/>
        <pc:sldMkLst>
          <pc:docMk/>
          <pc:sldMk cId="0" sldId="271"/>
        </pc:sldMkLst>
      </pc:sldChg>
      <pc:sldChg chg="del">
        <pc:chgData name="Ankit Srivastava" userId="0ce0520502bc68d0" providerId="LiveId" clId="{9AD1799A-392A-4882-B798-9011E13708E4}" dt="2022-05-01T19:25:06.344" v="16" actId="47"/>
        <pc:sldMkLst>
          <pc:docMk/>
          <pc:sldMk cId="0" sldId="272"/>
        </pc:sldMkLst>
      </pc:sldChg>
      <pc:sldChg chg="del">
        <pc:chgData name="Ankit Srivastava" userId="0ce0520502bc68d0" providerId="LiveId" clId="{9AD1799A-392A-4882-B798-9011E13708E4}" dt="2022-05-01T19:25:06.548" v="17" actId="47"/>
        <pc:sldMkLst>
          <pc:docMk/>
          <pc:sldMk cId="0" sldId="273"/>
        </pc:sldMkLst>
      </pc:sldChg>
      <pc:sldChg chg="del">
        <pc:chgData name="Ankit Srivastava" userId="0ce0520502bc68d0" providerId="LiveId" clId="{9AD1799A-392A-4882-B798-9011E13708E4}" dt="2022-05-01T19:25:06.768" v="18" actId="47"/>
        <pc:sldMkLst>
          <pc:docMk/>
          <pc:sldMk cId="0" sldId="274"/>
        </pc:sldMkLst>
      </pc:sldChg>
      <pc:sldChg chg="del">
        <pc:chgData name="Ankit Srivastava" userId="0ce0520502bc68d0" providerId="LiveId" clId="{9AD1799A-392A-4882-B798-9011E13708E4}" dt="2022-05-01T19:25:06.956" v="19" actId="47"/>
        <pc:sldMkLst>
          <pc:docMk/>
          <pc:sldMk cId="0" sldId="275"/>
        </pc:sldMkLst>
      </pc:sldChg>
      <pc:sldChg chg="del">
        <pc:chgData name="Ankit Srivastava" userId="0ce0520502bc68d0" providerId="LiveId" clId="{9AD1799A-392A-4882-B798-9011E13708E4}" dt="2022-05-01T19:25:07.145" v="20" actId="47"/>
        <pc:sldMkLst>
          <pc:docMk/>
          <pc:sldMk cId="0" sldId="276"/>
        </pc:sldMkLst>
      </pc:sldChg>
      <pc:sldChg chg="del">
        <pc:chgData name="Ankit Srivastava" userId="0ce0520502bc68d0" providerId="LiveId" clId="{9AD1799A-392A-4882-B798-9011E13708E4}" dt="2022-05-01T19:25:07.348" v="21" actId="47"/>
        <pc:sldMkLst>
          <pc:docMk/>
          <pc:sldMk cId="0" sldId="277"/>
        </pc:sldMkLst>
      </pc:sldChg>
      <pc:sldChg chg="del">
        <pc:chgData name="Ankit Srivastava" userId="0ce0520502bc68d0" providerId="LiveId" clId="{9AD1799A-392A-4882-B798-9011E13708E4}" dt="2022-05-01T19:25:07.553" v="22" actId="47"/>
        <pc:sldMkLst>
          <pc:docMk/>
          <pc:sldMk cId="0" sldId="278"/>
        </pc:sldMkLst>
      </pc:sldChg>
      <pc:sldChg chg="del">
        <pc:chgData name="Ankit Srivastava" userId="0ce0520502bc68d0" providerId="LiveId" clId="{9AD1799A-392A-4882-B798-9011E13708E4}" dt="2022-05-01T19:25:07.741" v="23" actId="47"/>
        <pc:sldMkLst>
          <pc:docMk/>
          <pc:sldMk cId="0" sldId="279"/>
        </pc:sldMkLst>
      </pc:sldChg>
      <pc:sldChg chg="del">
        <pc:chgData name="Ankit Srivastava" userId="0ce0520502bc68d0" providerId="LiveId" clId="{9AD1799A-392A-4882-B798-9011E13708E4}" dt="2022-05-01T19:25:07.945" v="24" actId="47"/>
        <pc:sldMkLst>
          <pc:docMk/>
          <pc:sldMk cId="0" sldId="280"/>
        </pc:sldMkLst>
      </pc:sldChg>
      <pc:sldChg chg="del">
        <pc:chgData name="Ankit Srivastava" userId="0ce0520502bc68d0" providerId="LiveId" clId="{9AD1799A-392A-4882-B798-9011E13708E4}" dt="2022-05-01T19:25:08.165" v="25" actId="47"/>
        <pc:sldMkLst>
          <pc:docMk/>
          <pc:sldMk cId="0" sldId="281"/>
        </pc:sldMkLst>
      </pc:sldChg>
      <pc:sldChg chg="del">
        <pc:chgData name="Ankit Srivastava" userId="0ce0520502bc68d0" providerId="LiveId" clId="{9AD1799A-392A-4882-B798-9011E13708E4}" dt="2022-05-01T19:25:08.369" v="26" actId="47"/>
        <pc:sldMkLst>
          <pc:docMk/>
          <pc:sldMk cId="0" sldId="282"/>
        </pc:sldMkLst>
      </pc:sldChg>
      <pc:sldChg chg="del">
        <pc:chgData name="Ankit Srivastava" userId="0ce0520502bc68d0" providerId="LiveId" clId="{9AD1799A-392A-4882-B798-9011E13708E4}" dt="2022-05-01T19:25:08.557" v="27" actId="47"/>
        <pc:sldMkLst>
          <pc:docMk/>
          <pc:sldMk cId="0" sldId="283"/>
        </pc:sldMkLst>
      </pc:sldChg>
      <pc:sldChg chg="del">
        <pc:chgData name="Ankit Srivastava" userId="0ce0520502bc68d0" providerId="LiveId" clId="{9AD1799A-392A-4882-B798-9011E13708E4}" dt="2022-05-01T19:25:08.808" v="28" actId="47"/>
        <pc:sldMkLst>
          <pc:docMk/>
          <pc:sldMk cId="0" sldId="284"/>
        </pc:sldMkLst>
      </pc:sldChg>
      <pc:sldChg chg="del">
        <pc:chgData name="Ankit Srivastava" userId="0ce0520502bc68d0" providerId="LiveId" clId="{9AD1799A-392A-4882-B798-9011E13708E4}" dt="2022-05-01T19:25:08.981" v="29" actId="47"/>
        <pc:sldMkLst>
          <pc:docMk/>
          <pc:sldMk cId="0" sldId="285"/>
        </pc:sldMkLst>
      </pc:sldChg>
      <pc:sldChg chg="del">
        <pc:chgData name="Ankit Srivastava" userId="0ce0520502bc68d0" providerId="LiveId" clId="{9AD1799A-392A-4882-B798-9011E13708E4}" dt="2022-05-01T19:25:09.185" v="30" actId="47"/>
        <pc:sldMkLst>
          <pc:docMk/>
          <pc:sldMk cId="0" sldId="286"/>
        </pc:sldMkLst>
      </pc:sldChg>
      <pc:sldChg chg="del">
        <pc:chgData name="Ankit Srivastava" userId="0ce0520502bc68d0" providerId="LiveId" clId="{9AD1799A-392A-4882-B798-9011E13708E4}" dt="2022-05-01T19:25:09.404" v="31" actId="47"/>
        <pc:sldMkLst>
          <pc:docMk/>
          <pc:sldMk cId="0" sldId="287"/>
        </pc:sldMkLst>
      </pc:sldChg>
      <pc:sldChg chg="del">
        <pc:chgData name="Ankit Srivastava" userId="0ce0520502bc68d0" providerId="LiveId" clId="{9AD1799A-392A-4882-B798-9011E13708E4}" dt="2022-05-01T19:25:09.609" v="32" actId="47"/>
        <pc:sldMkLst>
          <pc:docMk/>
          <pc:sldMk cId="0" sldId="288"/>
        </pc:sldMkLst>
      </pc:sldChg>
      <pc:sldChg chg="del">
        <pc:chgData name="Ankit Srivastava" userId="0ce0520502bc68d0" providerId="LiveId" clId="{9AD1799A-392A-4882-B798-9011E13708E4}" dt="2022-05-01T19:25:09.813" v="33" actId="47"/>
        <pc:sldMkLst>
          <pc:docMk/>
          <pc:sldMk cId="0" sldId="289"/>
        </pc:sldMkLst>
      </pc:sldChg>
      <pc:sldChg chg="del">
        <pc:chgData name="Ankit Srivastava" userId="0ce0520502bc68d0" providerId="LiveId" clId="{9AD1799A-392A-4882-B798-9011E13708E4}" dt="2022-05-01T19:25:10.017" v="34" actId="47"/>
        <pc:sldMkLst>
          <pc:docMk/>
          <pc:sldMk cId="0" sldId="290"/>
        </pc:sldMkLst>
      </pc:sldChg>
      <pc:sldChg chg="del">
        <pc:chgData name="Ankit Srivastava" userId="0ce0520502bc68d0" providerId="LiveId" clId="{9AD1799A-392A-4882-B798-9011E13708E4}" dt="2022-05-01T19:25:11.006" v="35" actId="47"/>
        <pc:sldMkLst>
          <pc:docMk/>
          <pc:sldMk cId="0" sldId="291"/>
        </pc:sldMkLst>
      </pc:sldChg>
      <pc:sldChg chg="del">
        <pc:chgData name="Ankit Srivastava" userId="0ce0520502bc68d0" providerId="LiveId" clId="{9AD1799A-392A-4882-B798-9011E13708E4}" dt="2022-05-01T19:25:11.273" v="36" actId="47"/>
        <pc:sldMkLst>
          <pc:docMk/>
          <pc:sldMk cId="0" sldId="292"/>
        </pc:sldMkLst>
      </pc:sldChg>
      <pc:sldChg chg="del">
        <pc:chgData name="Ankit Srivastava" userId="0ce0520502bc68d0" providerId="LiveId" clId="{9AD1799A-392A-4882-B798-9011E13708E4}" dt="2022-05-01T19:25:11.494" v="37" actId="47"/>
        <pc:sldMkLst>
          <pc:docMk/>
          <pc:sldMk cId="0" sldId="293"/>
        </pc:sldMkLst>
      </pc:sldChg>
      <pc:sldChg chg="del">
        <pc:chgData name="Ankit Srivastava" userId="0ce0520502bc68d0" providerId="LiveId" clId="{9AD1799A-392A-4882-B798-9011E13708E4}" dt="2022-05-01T19:25:11.698" v="38" actId="47"/>
        <pc:sldMkLst>
          <pc:docMk/>
          <pc:sldMk cId="0" sldId="294"/>
        </pc:sldMkLst>
      </pc:sldChg>
      <pc:sldChg chg="del">
        <pc:chgData name="Ankit Srivastava" userId="0ce0520502bc68d0" providerId="LiveId" clId="{9AD1799A-392A-4882-B798-9011E13708E4}" dt="2022-05-01T19:25:11.918" v="39" actId="47"/>
        <pc:sldMkLst>
          <pc:docMk/>
          <pc:sldMk cId="0" sldId="295"/>
        </pc:sldMkLst>
      </pc:sldChg>
      <pc:sldChg chg="del">
        <pc:chgData name="Ankit Srivastava" userId="0ce0520502bc68d0" providerId="LiveId" clId="{9AD1799A-392A-4882-B798-9011E13708E4}" dt="2022-05-01T19:25:12.106" v="40" actId="47"/>
        <pc:sldMkLst>
          <pc:docMk/>
          <pc:sldMk cId="0" sldId="296"/>
        </pc:sldMkLst>
      </pc:sldChg>
      <pc:sldChg chg="del">
        <pc:chgData name="Ankit Srivastava" userId="0ce0520502bc68d0" providerId="LiveId" clId="{9AD1799A-392A-4882-B798-9011E13708E4}" dt="2022-05-01T19:25:12.326" v="41" actId="47"/>
        <pc:sldMkLst>
          <pc:docMk/>
          <pc:sldMk cId="0" sldId="297"/>
        </pc:sldMkLst>
      </pc:sldChg>
      <pc:sldChg chg="del">
        <pc:chgData name="Ankit Srivastava" userId="0ce0520502bc68d0" providerId="LiveId" clId="{9AD1799A-392A-4882-B798-9011E13708E4}" dt="2022-05-01T19:25:12.499" v="42" actId="47"/>
        <pc:sldMkLst>
          <pc:docMk/>
          <pc:sldMk cId="0" sldId="298"/>
        </pc:sldMkLst>
      </pc:sldChg>
      <pc:sldChg chg="del">
        <pc:chgData name="Ankit Srivastava" userId="0ce0520502bc68d0" providerId="LiveId" clId="{9AD1799A-392A-4882-B798-9011E13708E4}" dt="2022-05-01T19:25:12.734" v="43" actId="47"/>
        <pc:sldMkLst>
          <pc:docMk/>
          <pc:sldMk cId="0" sldId="299"/>
        </pc:sldMkLst>
      </pc:sldChg>
      <pc:sldChg chg="del">
        <pc:chgData name="Ankit Srivastava" userId="0ce0520502bc68d0" providerId="LiveId" clId="{9AD1799A-392A-4882-B798-9011E13708E4}" dt="2022-05-01T19:25:13.189" v="44" actId="47"/>
        <pc:sldMkLst>
          <pc:docMk/>
          <pc:sldMk cId="0" sldId="300"/>
        </pc:sldMkLst>
      </pc:sldChg>
      <pc:sldChg chg="del">
        <pc:chgData name="Ankit Srivastava" userId="0ce0520502bc68d0" providerId="LiveId" clId="{9AD1799A-392A-4882-B798-9011E13708E4}" dt="2022-05-01T19:25:13.535" v="45" actId="47"/>
        <pc:sldMkLst>
          <pc:docMk/>
          <pc:sldMk cId="0" sldId="301"/>
        </pc:sldMkLst>
      </pc:sldChg>
      <pc:sldChg chg="del">
        <pc:chgData name="Ankit Srivastava" userId="0ce0520502bc68d0" providerId="LiveId" clId="{9AD1799A-392A-4882-B798-9011E13708E4}" dt="2022-05-01T19:25:14.116" v="46" actId="47"/>
        <pc:sldMkLst>
          <pc:docMk/>
          <pc:sldMk cId="0" sldId="302"/>
        </pc:sldMkLst>
      </pc:sldChg>
      <pc:sldChg chg="del">
        <pc:chgData name="Ankit Srivastava" userId="0ce0520502bc68d0" providerId="LiveId" clId="{9AD1799A-392A-4882-B798-9011E13708E4}" dt="2022-05-01T19:25:14.740" v="47" actId="47"/>
        <pc:sldMkLst>
          <pc:docMk/>
          <pc:sldMk cId="0" sldId="303"/>
        </pc:sldMkLst>
      </pc:sldChg>
      <pc:sldChg chg="del">
        <pc:chgData name="Ankit Srivastava" userId="0ce0520502bc68d0" providerId="LiveId" clId="{9AD1799A-392A-4882-B798-9011E13708E4}" dt="2022-05-01T19:25:15.102" v="48" actId="47"/>
        <pc:sldMkLst>
          <pc:docMk/>
          <pc:sldMk cId="0" sldId="304"/>
        </pc:sldMkLst>
      </pc:sldChg>
      <pc:sldChg chg="del">
        <pc:chgData name="Ankit Srivastava" userId="0ce0520502bc68d0" providerId="LiveId" clId="{9AD1799A-392A-4882-B798-9011E13708E4}" dt="2022-05-01T19:25:15.684" v="49" actId="47"/>
        <pc:sldMkLst>
          <pc:docMk/>
          <pc:sldMk cId="0" sldId="305"/>
        </pc:sldMkLst>
      </pc:sldChg>
      <pc:sldChg chg="del">
        <pc:chgData name="Ankit Srivastava" userId="0ce0520502bc68d0" providerId="LiveId" clId="{9AD1799A-392A-4882-B798-9011E13708E4}" dt="2022-05-01T19:25:17.234" v="50" actId="47"/>
        <pc:sldMkLst>
          <pc:docMk/>
          <pc:sldMk cId="0" sldId="306"/>
        </pc:sldMkLst>
      </pc:sldChg>
      <pc:sldChg chg="modSp mod">
        <pc:chgData name="Ankit Srivastava" userId="0ce0520502bc68d0" providerId="LiveId" clId="{9AD1799A-392A-4882-B798-9011E13708E4}" dt="2022-05-01T19:26:19.014" v="95" actId="14100"/>
        <pc:sldMkLst>
          <pc:docMk/>
          <pc:sldMk cId="0" sldId="307"/>
        </pc:sldMkLst>
        <pc:spChg chg="mod">
          <ac:chgData name="Ankit Srivastava" userId="0ce0520502bc68d0" providerId="LiveId" clId="{9AD1799A-392A-4882-B798-9011E13708E4}" dt="2022-05-01T19:26:19.014" v="95" actId="14100"/>
          <ac:spMkLst>
            <pc:docMk/>
            <pc:sldMk cId="0" sldId="307"/>
            <ac:spMk id="4" creationId="{00000000-0000-0000-0000-000000000000}"/>
          </ac:spMkLst>
        </pc:spChg>
      </pc:sldChg>
      <pc:sldChg chg="modSp mod">
        <pc:chgData name="Ankit Srivastava" userId="0ce0520502bc68d0" providerId="LiveId" clId="{9AD1799A-392A-4882-B798-9011E13708E4}" dt="2022-05-01T19:27:20.945" v="98" actId="207"/>
        <pc:sldMkLst>
          <pc:docMk/>
          <pc:sldMk cId="0" sldId="328"/>
        </pc:sldMkLst>
        <pc:graphicFrameChg chg="modGraphic">
          <ac:chgData name="Ankit Srivastava" userId="0ce0520502bc68d0" providerId="LiveId" clId="{9AD1799A-392A-4882-B798-9011E13708E4}" dt="2022-05-01T19:27:20.945" v="98" actId="207"/>
          <ac:graphicFrameMkLst>
            <pc:docMk/>
            <pc:sldMk cId="0" sldId="328"/>
            <ac:graphicFrameMk id="3" creationId="{00000000-0000-0000-0000-000000000000}"/>
          </ac:graphicFrameMkLst>
        </pc:graphicFrameChg>
      </pc:sldChg>
      <pc:sldChg chg="modSp mod">
        <pc:chgData name="Ankit Srivastava" userId="0ce0520502bc68d0" providerId="LiveId" clId="{9AD1799A-392A-4882-B798-9011E13708E4}" dt="2022-05-01T19:27:13.164" v="97" actId="207"/>
        <pc:sldMkLst>
          <pc:docMk/>
          <pc:sldMk cId="0" sldId="329"/>
        </pc:sldMkLst>
        <pc:graphicFrameChg chg="modGraphic">
          <ac:chgData name="Ankit Srivastava" userId="0ce0520502bc68d0" providerId="LiveId" clId="{9AD1799A-392A-4882-B798-9011E13708E4}" dt="2022-05-01T19:27:13.164" v="97" actId="207"/>
          <ac:graphicFrameMkLst>
            <pc:docMk/>
            <pc:sldMk cId="0" sldId="329"/>
            <ac:graphicFrameMk id="2" creationId="{00000000-0000-0000-0000-000000000000}"/>
          </ac:graphicFrameMkLst>
        </pc:graphicFrameChg>
      </pc:sldChg>
      <pc:sldChg chg="modSp mod">
        <pc:chgData name="Ankit Srivastava" userId="0ce0520502bc68d0" providerId="LiveId" clId="{9AD1799A-392A-4882-B798-9011E13708E4}" dt="2022-05-01T19:27:02.958" v="96" actId="207"/>
        <pc:sldMkLst>
          <pc:docMk/>
          <pc:sldMk cId="0" sldId="330"/>
        </pc:sldMkLst>
        <pc:graphicFrameChg chg="modGraphic">
          <ac:chgData name="Ankit Srivastava" userId="0ce0520502bc68d0" providerId="LiveId" clId="{9AD1799A-392A-4882-B798-9011E13708E4}" dt="2022-05-01T19:27:02.958" v="96" actId="207"/>
          <ac:graphicFrameMkLst>
            <pc:docMk/>
            <pc:sldMk cId="0" sldId="330"/>
            <ac:graphicFrameMk id="3" creationId="{00000000-0000-0000-0000-000000000000}"/>
          </ac:graphicFrameMkLst>
        </pc:graphicFrameChg>
      </pc:sldChg>
      <pc:sldChg chg="modSp mod">
        <pc:chgData name="Ankit Srivastava" userId="0ce0520502bc68d0" providerId="LiveId" clId="{9AD1799A-392A-4882-B798-9011E13708E4}" dt="2022-05-01T19:27:44.564" v="99" actId="14100"/>
        <pc:sldMkLst>
          <pc:docMk/>
          <pc:sldMk cId="0" sldId="375"/>
        </pc:sldMkLst>
        <pc:spChg chg="mod">
          <ac:chgData name="Ankit Srivastava" userId="0ce0520502bc68d0" providerId="LiveId" clId="{9AD1799A-392A-4882-B798-9011E13708E4}" dt="2022-05-01T19:27:44.564" v="99" actId="14100"/>
          <ac:spMkLst>
            <pc:docMk/>
            <pc:sldMk cId="0" sldId="375"/>
            <ac:spMk id="3" creationId="{00000000-0000-0000-0000-000000000000}"/>
          </ac:spMkLst>
        </pc:spChg>
      </pc:sldChg>
      <pc:sldChg chg="modSp add del mod ord">
        <pc:chgData name="Ankit Srivastava" userId="0ce0520502bc68d0" providerId="LiveId" clId="{9AD1799A-392A-4882-B798-9011E13708E4}" dt="2022-05-01T19:26:04.059" v="92" actId="404"/>
        <pc:sldMkLst>
          <pc:docMk/>
          <pc:sldMk cId="303089490" sldId="376"/>
        </pc:sldMkLst>
        <pc:spChg chg="mod">
          <ac:chgData name="Ankit Srivastava" userId="0ce0520502bc68d0" providerId="LiveId" clId="{9AD1799A-392A-4882-B798-9011E13708E4}" dt="2022-05-01T19:26:04.059" v="92" actId="404"/>
          <ac:spMkLst>
            <pc:docMk/>
            <pc:sldMk cId="303089490" sldId="376"/>
            <ac:spMk id="2" creationId="{00000000-0000-0000-0000-000000000000}"/>
          </ac:spMkLst>
        </pc:spChg>
      </pc:sldChg>
      <pc:sldChg chg="new del">
        <pc:chgData name="Ankit Srivastava" userId="0ce0520502bc68d0" providerId="LiveId" clId="{9AD1799A-392A-4882-B798-9011E13708E4}" dt="2022-05-01T19:28:09.213" v="102" actId="47"/>
        <pc:sldMkLst>
          <pc:docMk/>
          <pc:sldMk cId="2319676725" sldId="377"/>
        </pc:sldMkLst>
      </pc:sldChg>
      <pc:sldChg chg="add">
        <pc:chgData name="Ankit Srivastava" userId="0ce0520502bc68d0" providerId="LiveId" clId="{9AD1799A-392A-4882-B798-9011E13708E4}" dt="2022-05-01T19:28:07.048" v="101"/>
        <pc:sldMkLst>
          <pc:docMk/>
          <pc:sldMk cId="3635896416" sldId="3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143000"/>
            <a:ext cx="8229600" cy="15240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776415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508000"/>
            <a:ext cx="7086600" cy="15240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089822"/>
            <a:ext cx="7086600" cy="1258093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5347230"/>
            <a:ext cx="762000" cy="304271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542"/>
            <a:ext cx="8229600" cy="9525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625739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279261"/>
            <a:ext cx="4041775" cy="625739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968500"/>
            <a:ext cx="4040188" cy="31366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968500"/>
            <a:ext cx="4041775" cy="31366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270000"/>
            <a:ext cx="3008313" cy="3835136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08000"/>
            <a:ext cx="5486400" cy="435240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526646"/>
            <a:ext cx="5486400" cy="33020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972323"/>
            <a:ext cx="5486400" cy="441960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9243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5347230"/>
            <a:ext cx="2133600" cy="304271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5347230"/>
            <a:ext cx="2895600" cy="304271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5347230"/>
            <a:ext cx="762000" cy="304271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2590800"/>
          </a:xfrm>
        </p:spPr>
        <p:txBody>
          <a:bodyPr>
            <a:normAutofit/>
          </a:bodyPr>
          <a:lstStyle/>
          <a:p>
            <a:r>
              <a:rPr lang="en-US" sz="4000" dirty="0"/>
              <a:t>CEREBRAL PALSY- PT ASSESSMENT &amp;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4152900"/>
            <a:ext cx="5105400" cy="1104900"/>
          </a:xfrm>
        </p:spPr>
        <p:txBody>
          <a:bodyPr>
            <a:normAutofit fontScale="70000" lnSpcReduction="20000"/>
          </a:bodyPr>
          <a:lstStyle/>
          <a:p>
            <a:pPr marL="137160" indent="0">
              <a:buNone/>
            </a:pPr>
            <a:r>
              <a:rPr lang="en-US" sz="2400" dirty="0"/>
              <a:t>-Dr. Adarsh Kumar Srivastav (PT)</a:t>
            </a:r>
          </a:p>
          <a:p>
            <a:pPr marL="137160" indent="0">
              <a:buNone/>
            </a:pPr>
            <a:r>
              <a:rPr lang="en-US" sz="2400" dirty="0"/>
              <a:t>Assistant Professor</a:t>
            </a:r>
          </a:p>
          <a:p>
            <a:pPr marL="137160" indent="0">
              <a:buNone/>
            </a:pPr>
            <a:r>
              <a:rPr lang="en-US" sz="2400" dirty="0"/>
              <a:t>School of Health Sciences</a:t>
            </a:r>
          </a:p>
          <a:p>
            <a:pPr marL="137160" indent="0">
              <a:buNone/>
            </a:pPr>
            <a:r>
              <a:rPr lang="en-US" sz="2400" dirty="0"/>
              <a:t>CSJMJU</a:t>
            </a:r>
          </a:p>
        </p:txBody>
      </p:sp>
    </p:spTree>
    <p:extLst>
      <p:ext uri="{BB962C8B-B14F-4D97-AF65-F5344CB8AC3E}">
        <p14:creationId xmlns:p14="http://schemas.microsoft.com/office/powerpoint/2010/main" val="303089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16938" y="1140719"/>
            <a:ext cx="6807200" cy="3820795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250190" indent="-237490">
              <a:lnSpc>
                <a:spcPct val="100000"/>
              </a:lnSpc>
              <a:spcBef>
                <a:spcPts val="440"/>
              </a:spcBef>
              <a:buClr>
                <a:srgbClr val="3891A7"/>
              </a:buClr>
              <a:buFont typeface="Verdana"/>
              <a:buChar char="◦"/>
              <a:tabLst>
                <a:tab pos="250825" algn="l"/>
              </a:tabLst>
            </a:pP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Position of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the</a:t>
            </a:r>
            <a:r>
              <a:rPr sz="2600" spc="-8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child</a:t>
            </a:r>
            <a:endParaRPr sz="2600">
              <a:latin typeface="Comic Sans MS"/>
              <a:cs typeface="Comic Sans MS"/>
            </a:endParaRPr>
          </a:p>
          <a:p>
            <a:pPr marL="497205" lvl="1" indent="-228600">
              <a:lnSpc>
                <a:spcPct val="100000"/>
              </a:lnSpc>
              <a:spcBef>
                <a:spcPts val="280"/>
              </a:spcBef>
              <a:buClr>
                <a:srgbClr val="FDB809"/>
              </a:buClr>
              <a:buFont typeface="Wingdings 2"/>
              <a:buChar char=""/>
              <a:tabLst>
                <a:tab pos="497205" algn="l"/>
                <a:tab pos="497840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Which position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does the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child prefer to be</a:t>
            </a:r>
            <a:r>
              <a:rPr sz="2200" spc="1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in?</a:t>
            </a:r>
            <a:endParaRPr sz="2200">
              <a:latin typeface="Comic Sans MS"/>
              <a:cs typeface="Comic Sans MS"/>
            </a:endParaRPr>
          </a:p>
          <a:p>
            <a:pPr marL="497205" lvl="1" indent="-228600">
              <a:lnSpc>
                <a:spcPts val="2510"/>
              </a:lnSpc>
              <a:spcBef>
                <a:spcPts val="265"/>
              </a:spcBef>
              <a:buClr>
                <a:srgbClr val="FDB809"/>
              </a:buClr>
              <a:buFont typeface="Wingdings 2"/>
              <a:buChar char=""/>
              <a:tabLst>
                <a:tab pos="497205" algn="l"/>
                <a:tab pos="497840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Can child get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into that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position on his own</a:t>
            </a:r>
            <a:r>
              <a:rPr sz="2200" spc="1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or</a:t>
            </a:r>
            <a:endParaRPr sz="2200">
              <a:latin typeface="Comic Sans MS"/>
              <a:cs typeface="Comic Sans MS"/>
            </a:endParaRPr>
          </a:p>
          <a:p>
            <a:pPr marL="497205">
              <a:lnSpc>
                <a:spcPts val="2510"/>
              </a:lnSpc>
            </a:pP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with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help?</a:t>
            </a:r>
            <a:endParaRPr sz="2200">
              <a:latin typeface="Comic Sans MS"/>
              <a:cs typeface="Comic Sans MS"/>
            </a:endParaRPr>
          </a:p>
          <a:p>
            <a:pPr marL="497205" marR="37465" lvl="1" indent="-228600">
              <a:lnSpc>
                <a:spcPts val="2380"/>
              </a:lnSpc>
              <a:spcBef>
                <a:spcPts val="560"/>
              </a:spcBef>
              <a:buClr>
                <a:srgbClr val="FDB809"/>
              </a:buClr>
              <a:buFont typeface="Wingdings 2"/>
              <a:buChar char=""/>
              <a:tabLst>
                <a:tab pos="497205" algn="l"/>
                <a:tab pos="497840" algn="l"/>
              </a:tabLst>
            </a:pP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With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assistance, child makes any effort to go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in  that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position</a:t>
            </a:r>
            <a:endParaRPr sz="2200">
              <a:latin typeface="Comic Sans MS"/>
              <a:cs typeface="Comic Sans MS"/>
            </a:endParaRPr>
          </a:p>
          <a:p>
            <a:pPr marL="497205" marR="560070" lvl="1" indent="-228600">
              <a:lnSpc>
                <a:spcPts val="2380"/>
              </a:lnSpc>
              <a:spcBef>
                <a:spcPts val="520"/>
              </a:spcBef>
              <a:buClr>
                <a:srgbClr val="FDB809"/>
              </a:buClr>
              <a:buFont typeface="Wingdings 2"/>
              <a:buChar char=""/>
              <a:tabLst>
                <a:tab pos="497205" algn="l"/>
                <a:tab pos="497840" algn="l"/>
              </a:tabLst>
            </a:pP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Symmetry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of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the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child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(actively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or passively  maintained)</a:t>
            </a:r>
            <a:endParaRPr sz="2200">
              <a:latin typeface="Comic Sans MS"/>
              <a:cs typeface="Comic Sans MS"/>
            </a:endParaRPr>
          </a:p>
          <a:p>
            <a:pPr marL="497205" marR="5080" lvl="1" indent="-228600">
              <a:lnSpc>
                <a:spcPct val="90000"/>
              </a:lnSpc>
              <a:spcBef>
                <a:spcPts val="490"/>
              </a:spcBef>
              <a:buClr>
                <a:srgbClr val="FDB809"/>
              </a:buClr>
              <a:buFont typeface="Wingdings 2"/>
              <a:buChar char=""/>
              <a:tabLst>
                <a:tab pos="497205" algn="l"/>
                <a:tab pos="497840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If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involuntary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movements present,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then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in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which 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positions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these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movements are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decreased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or  increased</a:t>
            </a:r>
            <a:endParaRPr sz="2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16938" y="1131946"/>
            <a:ext cx="6931659" cy="383794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250190" indent="-237490">
              <a:lnSpc>
                <a:spcPct val="100000"/>
              </a:lnSpc>
              <a:spcBef>
                <a:spcPts val="800"/>
              </a:spcBef>
              <a:buClr>
                <a:srgbClr val="3891A7"/>
              </a:buClr>
              <a:buFont typeface="Verdana"/>
              <a:buChar char="◦"/>
              <a:tabLst>
                <a:tab pos="25082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Postural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control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&amp;</a:t>
            </a:r>
            <a:r>
              <a:rPr sz="2800" spc="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alignment</a:t>
            </a:r>
            <a:endParaRPr sz="2800">
              <a:latin typeface="Comic Sans MS"/>
              <a:cs typeface="Comic Sans MS"/>
            </a:endParaRPr>
          </a:p>
          <a:p>
            <a:pPr marL="497205" lvl="1" indent="-228600">
              <a:lnSpc>
                <a:spcPct val="100000"/>
              </a:lnSpc>
              <a:spcBef>
                <a:spcPts val="605"/>
              </a:spcBef>
              <a:buClr>
                <a:srgbClr val="FDB809"/>
              </a:buClr>
              <a:buFont typeface="Wingdings 2"/>
              <a:buChar char=""/>
              <a:tabLst>
                <a:tab pos="497840" algn="l"/>
              </a:tabLst>
            </a:pP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How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much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parental </a:t>
            </a:r>
            <a:r>
              <a:rPr sz="2400" spc="-10" dirty="0">
                <a:solidFill>
                  <a:srgbClr val="FFFFFF"/>
                </a:solidFill>
                <a:latin typeface="Comic Sans MS"/>
                <a:cs typeface="Comic Sans MS"/>
              </a:rPr>
              <a:t>support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is</a:t>
            </a:r>
            <a:r>
              <a:rPr sz="2400" spc="-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given</a:t>
            </a:r>
            <a:endParaRPr sz="2400">
              <a:latin typeface="Comic Sans MS"/>
              <a:cs typeface="Comic Sans MS"/>
            </a:endParaRPr>
          </a:p>
          <a:p>
            <a:pPr marL="497205" marR="360045" lvl="1" indent="-228600">
              <a:lnSpc>
                <a:spcPct val="100000"/>
              </a:lnSpc>
              <a:spcBef>
                <a:spcPts val="580"/>
              </a:spcBef>
              <a:buClr>
                <a:srgbClr val="FDB809"/>
              </a:buClr>
              <a:buFont typeface="Wingdings 2"/>
              <a:buChar char=""/>
              <a:tabLst>
                <a:tab pos="497840" algn="l"/>
              </a:tabLst>
            </a:pP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Postural stabilization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and counterpoising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in 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all</a:t>
            </a:r>
            <a:r>
              <a:rPr sz="2400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postures</a:t>
            </a:r>
            <a:endParaRPr sz="2400">
              <a:latin typeface="Comic Sans MS"/>
              <a:cs typeface="Comic Sans MS"/>
            </a:endParaRPr>
          </a:p>
          <a:p>
            <a:pPr marL="497205" lvl="1" indent="-228600">
              <a:lnSpc>
                <a:spcPct val="100000"/>
              </a:lnSpc>
              <a:spcBef>
                <a:spcPts val="575"/>
              </a:spcBef>
              <a:buClr>
                <a:srgbClr val="FDB809"/>
              </a:buClr>
              <a:buFont typeface="Wingdings 2"/>
              <a:buChar char=""/>
              <a:tabLst>
                <a:tab pos="497840" algn="l"/>
              </a:tabLst>
            </a:pP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Proper &amp;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equal weight</a:t>
            </a:r>
            <a:r>
              <a:rPr sz="2400" spc="-7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bearing</a:t>
            </a:r>
            <a:endParaRPr sz="2400">
              <a:latin typeface="Comic Sans MS"/>
              <a:cs typeface="Comic Sans MS"/>
            </a:endParaRPr>
          </a:p>
          <a:p>
            <a:pPr marL="497205" marR="5080" lvl="1" indent="-228600">
              <a:lnSpc>
                <a:spcPct val="100000"/>
              </a:lnSpc>
              <a:spcBef>
                <a:spcPts val="580"/>
              </a:spcBef>
              <a:buClr>
                <a:srgbClr val="FDB809"/>
              </a:buClr>
              <a:buFont typeface="Wingdings 2"/>
              <a:buChar char=""/>
              <a:tabLst>
                <a:tab pos="497840" algn="l"/>
              </a:tabLst>
            </a:pP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If the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child’s center of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gravity appears to</a:t>
            </a:r>
            <a:r>
              <a:rPr sz="2400" spc="-9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be  unusually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high,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resulting in floating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legs and  poor ability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to </a:t>
            </a:r>
            <a:r>
              <a:rPr sz="2400" spc="-10" dirty="0">
                <a:solidFill>
                  <a:srgbClr val="FFFFFF"/>
                </a:solidFill>
                <a:latin typeface="Comic Sans MS"/>
                <a:cs typeface="Comic Sans MS"/>
              </a:rPr>
              <a:t>raise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head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against</a:t>
            </a:r>
            <a:r>
              <a:rPr sz="2400" spc="-6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gravity</a:t>
            </a:r>
            <a:endParaRPr sz="2400">
              <a:latin typeface="Comic Sans MS"/>
              <a:cs typeface="Comic Sans MS"/>
            </a:endParaRPr>
          </a:p>
          <a:p>
            <a:pPr marL="497205" lvl="1" indent="-228600">
              <a:lnSpc>
                <a:spcPct val="100000"/>
              </a:lnSpc>
              <a:spcBef>
                <a:spcPts val="575"/>
              </a:spcBef>
              <a:buClr>
                <a:srgbClr val="FDB809"/>
              </a:buClr>
              <a:buFont typeface="Wingdings 2"/>
              <a:buChar char=""/>
              <a:tabLst>
                <a:tab pos="497840" algn="l"/>
              </a:tabLst>
            </a:pP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Fear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of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fall in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child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due to poor</a:t>
            </a:r>
            <a:r>
              <a:rPr sz="2400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balance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16938" y="1140549"/>
            <a:ext cx="6634480" cy="4326890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250190" indent="-237490">
              <a:lnSpc>
                <a:spcPct val="100000"/>
              </a:lnSpc>
              <a:spcBef>
                <a:spcPts val="755"/>
              </a:spcBef>
              <a:buClr>
                <a:srgbClr val="3891A7"/>
              </a:buClr>
              <a:buFont typeface="Verdana"/>
              <a:buChar char="◦"/>
              <a:tabLst>
                <a:tab pos="250825" algn="l"/>
              </a:tabLst>
            </a:pP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Use of limbs &amp;</a:t>
            </a:r>
            <a:r>
              <a:rPr sz="2600" spc="-9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hands</a:t>
            </a:r>
            <a:endParaRPr sz="2600">
              <a:latin typeface="Comic Sans MS"/>
              <a:cs typeface="Comic Sans MS"/>
            </a:endParaRPr>
          </a:p>
          <a:p>
            <a:pPr marL="497205" marR="5080" lvl="1" indent="-228600">
              <a:lnSpc>
                <a:spcPct val="100000"/>
              </a:lnSpc>
              <a:spcBef>
                <a:spcPts val="545"/>
              </a:spcBef>
              <a:buClr>
                <a:srgbClr val="FDB809"/>
              </a:buClr>
              <a:buFont typeface="Wingdings 2"/>
              <a:buChar char=""/>
              <a:tabLst>
                <a:tab pos="497205" algn="l"/>
                <a:tab pos="497840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Limb patterns in changing or going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into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position  as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well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as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using them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in</a:t>
            </a:r>
            <a:r>
              <a:rPr sz="2200" spc="5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position</a:t>
            </a:r>
            <a:endParaRPr sz="2200">
              <a:latin typeface="Comic Sans MS"/>
              <a:cs typeface="Comic Sans MS"/>
            </a:endParaRPr>
          </a:p>
          <a:p>
            <a:pPr marL="250190" marR="205104" indent="-237490">
              <a:lnSpc>
                <a:spcPct val="100000"/>
              </a:lnSpc>
              <a:spcBef>
                <a:spcPts val="585"/>
              </a:spcBef>
              <a:buClr>
                <a:srgbClr val="3891A7"/>
              </a:buClr>
              <a:buFont typeface="Verdana"/>
              <a:buChar char="◦"/>
              <a:tabLst>
                <a:tab pos="250825" algn="l"/>
              </a:tabLst>
            </a:pP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Attitudes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of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limbs during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playing &amp; in</a:t>
            </a:r>
            <a:r>
              <a:rPr sz="2600" spc="-1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all 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positions</a:t>
            </a:r>
            <a:endParaRPr sz="2600">
              <a:latin typeface="Comic Sans MS"/>
              <a:cs typeface="Comic Sans MS"/>
            </a:endParaRPr>
          </a:p>
          <a:p>
            <a:pPr marL="497205" marR="212725" lvl="1" indent="-228600">
              <a:lnSpc>
                <a:spcPct val="100000"/>
              </a:lnSpc>
              <a:spcBef>
                <a:spcPts val="545"/>
              </a:spcBef>
              <a:buClr>
                <a:srgbClr val="FDB809"/>
              </a:buClr>
              <a:buFont typeface="Wingdings 2"/>
              <a:buChar char=""/>
              <a:tabLst>
                <a:tab pos="497205" algn="l"/>
                <a:tab pos="497840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Whether one or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both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hands are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used, type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of  grasp and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release</a:t>
            </a:r>
            <a:endParaRPr sz="2200">
              <a:latin typeface="Comic Sans MS"/>
              <a:cs typeface="Comic Sans MS"/>
            </a:endParaRPr>
          </a:p>
          <a:p>
            <a:pPr marL="497205" lvl="1" indent="-228600">
              <a:lnSpc>
                <a:spcPct val="100000"/>
              </a:lnSpc>
              <a:spcBef>
                <a:spcPts val="530"/>
              </a:spcBef>
              <a:buClr>
                <a:srgbClr val="FDB809"/>
              </a:buClr>
              <a:buFont typeface="Wingdings 2"/>
              <a:buChar char=""/>
              <a:tabLst>
                <a:tab pos="497205" algn="l"/>
                <a:tab pos="497840" algn="l"/>
              </a:tabLst>
            </a:pP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Accuracy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of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reach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and hand</a:t>
            </a:r>
            <a:r>
              <a:rPr sz="2200" spc="5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actions</a:t>
            </a:r>
            <a:endParaRPr sz="2200">
              <a:latin typeface="Comic Sans MS"/>
              <a:cs typeface="Comic Sans MS"/>
            </a:endParaRPr>
          </a:p>
          <a:p>
            <a:pPr marL="497205" marR="758190" lvl="1" indent="-228600">
              <a:lnSpc>
                <a:spcPct val="100000"/>
              </a:lnSpc>
              <a:spcBef>
                <a:spcPts val="530"/>
              </a:spcBef>
              <a:buClr>
                <a:srgbClr val="FDB809"/>
              </a:buClr>
              <a:buFont typeface="Wingdings 2"/>
              <a:buChar char=""/>
              <a:tabLst>
                <a:tab pos="497205" algn="l"/>
                <a:tab pos="497840" algn="l"/>
              </a:tabLst>
            </a:pP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Any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involuntary movements,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tremors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or  spasms,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which interfere with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actions, are  present</a:t>
            </a:r>
            <a:endParaRPr sz="2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16938" y="1140719"/>
            <a:ext cx="6570980" cy="4018915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250190" indent="-237490">
              <a:lnSpc>
                <a:spcPct val="100000"/>
              </a:lnSpc>
              <a:spcBef>
                <a:spcPts val="440"/>
              </a:spcBef>
              <a:buClr>
                <a:srgbClr val="3891A7"/>
              </a:buClr>
              <a:buFont typeface="Verdana"/>
              <a:buChar char="◦"/>
              <a:tabLst>
                <a:tab pos="250825" algn="l"/>
              </a:tabLst>
            </a:pP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Sensory</a:t>
            </a:r>
            <a:r>
              <a:rPr sz="2600" spc="-6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aspects</a:t>
            </a:r>
            <a:endParaRPr sz="2600">
              <a:latin typeface="Comic Sans MS"/>
              <a:cs typeface="Comic Sans MS"/>
            </a:endParaRPr>
          </a:p>
          <a:p>
            <a:pPr marL="497205" marR="5080" lvl="1" indent="-228600">
              <a:lnSpc>
                <a:spcPts val="2380"/>
              </a:lnSpc>
              <a:spcBef>
                <a:spcPts val="575"/>
              </a:spcBef>
              <a:buClr>
                <a:srgbClr val="FDB809"/>
              </a:buClr>
              <a:buFont typeface="Wingdings 2"/>
              <a:buChar char=""/>
              <a:tabLst>
                <a:tab pos="497205" algn="l"/>
                <a:tab pos="497840" algn="l"/>
              </a:tabLst>
            </a:pP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Observe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child’s use of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vision,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hearing, of 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touch,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smell and temperature in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relevant</a:t>
            </a:r>
            <a:r>
              <a:rPr sz="2200" spc="1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tasks</a:t>
            </a:r>
            <a:endParaRPr sz="2200">
              <a:latin typeface="Comic Sans MS"/>
              <a:cs typeface="Comic Sans MS"/>
            </a:endParaRPr>
          </a:p>
          <a:p>
            <a:pPr marL="497205" lvl="1" indent="-228600">
              <a:lnSpc>
                <a:spcPct val="100000"/>
              </a:lnSpc>
              <a:spcBef>
                <a:spcPts val="225"/>
              </a:spcBef>
              <a:buClr>
                <a:srgbClr val="FDB809"/>
              </a:buClr>
              <a:buFont typeface="Wingdings 2"/>
              <a:buChar char=""/>
              <a:tabLst>
                <a:tab pos="497205" algn="l"/>
                <a:tab pos="497840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Does child enjoys particular</a:t>
            </a:r>
            <a:r>
              <a:rPr sz="2200" spc="6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sensations</a:t>
            </a:r>
            <a:endParaRPr sz="2200">
              <a:latin typeface="Comic Sans MS"/>
              <a:cs typeface="Comic Sans MS"/>
            </a:endParaRPr>
          </a:p>
          <a:p>
            <a:pPr marL="497205" marR="310515" lvl="1" indent="-228600">
              <a:lnSpc>
                <a:spcPts val="2380"/>
              </a:lnSpc>
              <a:spcBef>
                <a:spcPts val="560"/>
              </a:spcBef>
              <a:buClr>
                <a:srgbClr val="FDB809"/>
              </a:buClr>
              <a:buFont typeface="Wingdings 2"/>
              <a:buChar char=""/>
              <a:tabLst>
                <a:tab pos="497205" algn="l"/>
                <a:tab pos="497840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Whether child enjoys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being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moved or having  position</a:t>
            </a:r>
            <a:r>
              <a:rPr sz="2200" spc="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changed</a:t>
            </a:r>
            <a:endParaRPr sz="2200">
              <a:latin typeface="Comic Sans MS"/>
              <a:cs typeface="Comic Sans MS"/>
            </a:endParaRPr>
          </a:p>
          <a:p>
            <a:pPr marL="250190" indent="-237490">
              <a:lnSpc>
                <a:spcPct val="100000"/>
              </a:lnSpc>
              <a:spcBef>
                <a:spcPts val="235"/>
              </a:spcBef>
              <a:buClr>
                <a:srgbClr val="3891A7"/>
              </a:buClr>
              <a:buFont typeface="Verdana"/>
              <a:buChar char="◦"/>
              <a:tabLst>
                <a:tab pos="250825" algn="l"/>
              </a:tabLst>
            </a:pP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Form of</a:t>
            </a:r>
            <a:r>
              <a:rPr sz="2600" spc="-9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Locomotion</a:t>
            </a:r>
            <a:endParaRPr sz="2600">
              <a:latin typeface="Comic Sans MS"/>
              <a:cs typeface="Comic Sans MS"/>
            </a:endParaRPr>
          </a:p>
          <a:p>
            <a:pPr marL="497205" lvl="1" indent="-228600">
              <a:lnSpc>
                <a:spcPct val="100000"/>
              </a:lnSpc>
              <a:spcBef>
                <a:spcPts val="280"/>
              </a:spcBef>
              <a:buClr>
                <a:srgbClr val="FDB809"/>
              </a:buClr>
              <a:buFont typeface="Wingdings 2"/>
              <a:buChar char=""/>
              <a:tabLst>
                <a:tab pos="497205" algn="l"/>
                <a:tab pos="497840" algn="l"/>
              </a:tabLst>
            </a:pP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How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child is</a:t>
            </a:r>
            <a:r>
              <a:rPr sz="2200" spc="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carried</a:t>
            </a:r>
            <a:endParaRPr sz="2200">
              <a:latin typeface="Comic Sans MS"/>
              <a:cs typeface="Comic Sans MS"/>
            </a:endParaRPr>
          </a:p>
          <a:p>
            <a:pPr marL="497205" lvl="1" indent="-228600">
              <a:lnSpc>
                <a:spcPct val="100000"/>
              </a:lnSpc>
              <a:spcBef>
                <a:spcPts val="265"/>
              </a:spcBef>
              <a:buClr>
                <a:srgbClr val="FDB809"/>
              </a:buClr>
              <a:buFont typeface="Wingdings 2"/>
              <a:buChar char=""/>
              <a:tabLst>
                <a:tab pos="497205" algn="l"/>
                <a:tab pos="497840" algn="l"/>
              </a:tabLst>
            </a:pP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Any use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of wheelchair or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walking</a:t>
            </a:r>
            <a:r>
              <a:rPr sz="2200" spc="7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aids</a:t>
            </a:r>
            <a:endParaRPr sz="2200">
              <a:latin typeface="Comic Sans MS"/>
              <a:cs typeface="Comic Sans MS"/>
            </a:endParaRPr>
          </a:p>
          <a:p>
            <a:pPr marL="497205" lvl="1" indent="-228600">
              <a:lnSpc>
                <a:spcPts val="2510"/>
              </a:lnSpc>
              <a:spcBef>
                <a:spcPts val="270"/>
              </a:spcBef>
              <a:buClr>
                <a:srgbClr val="FDB809"/>
              </a:buClr>
              <a:buFont typeface="Wingdings 2"/>
              <a:buChar char=""/>
              <a:tabLst>
                <a:tab pos="497205" algn="l"/>
                <a:tab pos="497840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Which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daily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activities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motivates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child</a:t>
            </a:r>
            <a:r>
              <a:rPr sz="2200" spc="7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to</a:t>
            </a:r>
            <a:endParaRPr sz="2200">
              <a:latin typeface="Comic Sans MS"/>
              <a:cs typeface="Comic Sans MS"/>
            </a:endParaRPr>
          </a:p>
          <a:p>
            <a:pPr marL="497205">
              <a:lnSpc>
                <a:spcPts val="2510"/>
              </a:lnSpc>
            </a:pP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roll,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creep, crawl, bottom shuffle or</a:t>
            </a:r>
            <a:r>
              <a:rPr sz="2200" spc="9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walk</a:t>
            </a:r>
            <a:endParaRPr sz="2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90980" y="1154379"/>
            <a:ext cx="7723505" cy="4375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0190" indent="-237490">
              <a:lnSpc>
                <a:spcPct val="100000"/>
              </a:lnSpc>
              <a:spcBef>
                <a:spcPts val="100"/>
              </a:spcBef>
              <a:buClr>
                <a:srgbClr val="3891A7"/>
              </a:buClr>
              <a:buFont typeface="Verdana"/>
              <a:buChar char="◦"/>
              <a:tabLst>
                <a:tab pos="250825" algn="l"/>
              </a:tabLst>
            </a:pPr>
            <a:r>
              <a:rPr sz="2400" b="1" spc="-5" dirty="0">
                <a:solidFill>
                  <a:srgbClr val="FFFFFF"/>
                </a:solidFill>
                <a:latin typeface="Comic Sans MS"/>
                <a:cs typeface="Comic Sans MS"/>
              </a:rPr>
              <a:t>Deformities</a:t>
            </a:r>
            <a:endParaRPr sz="2400">
              <a:latin typeface="Comic Sans MS"/>
              <a:cs typeface="Comic Sans MS"/>
            </a:endParaRPr>
          </a:p>
          <a:p>
            <a:pPr marL="497205" marR="254635" lvl="1" indent="-228600">
              <a:lnSpc>
                <a:spcPct val="80000"/>
              </a:lnSpc>
              <a:spcBef>
                <a:spcPts val="495"/>
              </a:spcBef>
              <a:buClr>
                <a:srgbClr val="FDB809"/>
              </a:buClr>
              <a:buFont typeface="Wingdings 2"/>
              <a:buChar char=""/>
              <a:tabLst>
                <a:tab pos="497205" algn="l"/>
                <a:tab pos="497840" algn="l"/>
              </a:tabLst>
            </a:pP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Any part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of body,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which remains in particular position in all  postures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&amp;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in the</a:t>
            </a:r>
            <a:r>
              <a:rPr sz="2000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movements</a:t>
            </a:r>
            <a:endParaRPr sz="2000">
              <a:latin typeface="Comic Sans MS"/>
              <a:cs typeface="Comic Sans MS"/>
            </a:endParaRPr>
          </a:p>
          <a:p>
            <a:pPr marL="497205" lvl="1" indent="-228600">
              <a:lnSpc>
                <a:spcPts val="2160"/>
              </a:lnSpc>
              <a:buClr>
                <a:srgbClr val="FDB809"/>
              </a:buClr>
              <a:buFont typeface="Wingdings 2"/>
              <a:buChar char=""/>
              <a:tabLst>
                <a:tab pos="497205" algn="l"/>
                <a:tab pos="497840" algn="l"/>
              </a:tabLst>
            </a:pP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The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positional preferences typically seen in spastic</a:t>
            </a:r>
            <a:r>
              <a:rPr sz="2000" spc="5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cerebral</a:t>
            </a:r>
            <a:endParaRPr sz="2000">
              <a:latin typeface="Comic Sans MS"/>
              <a:cs typeface="Comic Sans MS"/>
            </a:endParaRPr>
          </a:p>
          <a:p>
            <a:pPr marL="497205">
              <a:lnSpc>
                <a:spcPts val="2160"/>
              </a:lnSpc>
            </a:pP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palsies are for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mid positions of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body</a:t>
            </a:r>
            <a:r>
              <a:rPr sz="2000" spc="-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–</a:t>
            </a:r>
            <a:endParaRPr sz="2000">
              <a:latin typeface="Comic Sans MS"/>
              <a:cs typeface="Comic Sans MS"/>
            </a:endParaRPr>
          </a:p>
          <a:p>
            <a:pPr marL="571500" lvl="1" indent="-302895">
              <a:lnSpc>
                <a:spcPct val="100000"/>
              </a:lnSpc>
              <a:buClr>
                <a:srgbClr val="FDB809"/>
              </a:buClr>
              <a:buFont typeface="Wingdings 2"/>
              <a:buChar char=""/>
              <a:tabLst>
                <a:tab pos="571500" algn="l"/>
                <a:tab pos="572135" algn="l"/>
              </a:tabLst>
            </a:pP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In the</a:t>
            </a:r>
            <a:r>
              <a:rPr sz="2000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UL</a:t>
            </a:r>
            <a:endParaRPr sz="2000">
              <a:latin typeface="Comic Sans MS"/>
              <a:cs typeface="Comic Sans MS"/>
            </a:endParaRPr>
          </a:p>
          <a:p>
            <a:pPr marL="707390" marR="188595" lvl="2" indent="-173990">
              <a:lnSpc>
                <a:spcPts val="1630"/>
              </a:lnSpc>
              <a:spcBef>
                <a:spcPts val="409"/>
              </a:spcBef>
              <a:buClr>
                <a:srgbClr val="C32C2D"/>
              </a:buClr>
              <a:buFont typeface="Wingdings 2"/>
              <a:buChar char=""/>
              <a:tabLst>
                <a:tab pos="708025" algn="l"/>
              </a:tabLst>
            </a:pPr>
            <a:r>
              <a:rPr sz="1700" dirty="0">
                <a:solidFill>
                  <a:srgbClr val="FFFFFF"/>
                </a:solidFill>
                <a:latin typeface="Comic Sans MS"/>
                <a:cs typeface="Comic Sans MS"/>
              </a:rPr>
              <a:t>Shoulder protraction or </a:t>
            </a:r>
            <a:r>
              <a:rPr sz="1700" spc="-5" dirty="0">
                <a:solidFill>
                  <a:srgbClr val="FFFFFF"/>
                </a:solidFill>
                <a:latin typeface="Comic Sans MS"/>
                <a:cs typeface="Comic Sans MS"/>
              </a:rPr>
              <a:t>retraction, </a:t>
            </a:r>
            <a:r>
              <a:rPr sz="1700" dirty="0">
                <a:solidFill>
                  <a:srgbClr val="FFFFFF"/>
                </a:solidFill>
                <a:latin typeface="Comic Sans MS"/>
                <a:cs typeface="Comic Sans MS"/>
              </a:rPr>
              <a:t>adduction and </a:t>
            </a:r>
            <a:r>
              <a:rPr sz="1700" spc="-5" dirty="0">
                <a:solidFill>
                  <a:srgbClr val="FFFFFF"/>
                </a:solidFill>
                <a:latin typeface="Comic Sans MS"/>
                <a:cs typeface="Comic Sans MS"/>
              </a:rPr>
              <a:t>internal rotation,  </a:t>
            </a:r>
            <a:r>
              <a:rPr sz="1700" dirty="0">
                <a:solidFill>
                  <a:srgbClr val="FFFFFF"/>
                </a:solidFill>
                <a:latin typeface="Comic Sans MS"/>
                <a:cs typeface="Comic Sans MS"/>
              </a:rPr>
              <a:t>Elbow </a:t>
            </a:r>
            <a:r>
              <a:rPr sz="1700" spc="-5" dirty="0">
                <a:solidFill>
                  <a:srgbClr val="FFFFFF"/>
                </a:solidFill>
                <a:latin typeface="Comic Sans MS"/>
                <a:cs typeface="Comic Sans MS"/>
              </a:rPr>
              <a:t>flexion, </a:t>
            </a:r>
            <a:r>
              <a:rPr sz="1700" dirty="0">
                <a:solidFill>
                  <a:srgbClr val="FFFFFF"/>
                </a:solidFill>
                <a:latin typeface="Comic Sans MS"/>
                <a:cs typeface="Comic Sans MS"/>
              </a:rPr>
              <a:t>Forearm pronation, Wrist &amp; Fingers</a:t>
            </a:r>
            <a:r>
              <a:rPr sz="1700" spc="-6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Comic Sans MS"/>
                <a:cs typeface="Comic Sans MS"/>
              </a:rPr>
              <a:t>flexion</a:t>
            </a:r>
            <a:endParaRPr sz="1700">
              <a:latin typeface="Comic Sans MS"/>
              <a:cs typeface="Comic Sans MS"/>
            </a:endParaRPr>
          </a:p>
          <a:p>
            <a:pPr marL="497205" lvl="1" indent="-228600">
              <a:lnSpc>
                <a:spcPct val="100000"/>
              </a:lnSpc>
              <a:spcBef>
                <a:spcPts val="5"/>
              </a:spcBef>
              <a:buClr>
                <a:srgbClr val="FDB809"/>
              </a:buClr>
              <a:buFont typeface="Wingdings 2"/>
              <a:buChar char=""/>
              <a:tabLst>
                <a:tab pos="497205" algn="l"/>
                <a:tab pos="497840" algn="l"/>
              </a:tabLst>
            </a:pP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In the</a:t>
            </a:r>
            <a:r>
              <a:rPr sz="2000" spc="-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LL</a:t>
            </a:r>
            <a:endParaRPr sz="2000">
              <a:latin typeface="Comic Sans MS"/>
              <a:cs typeface="Comic Sans MS"/>
            </a:endParaRPr>
          </a:p>
          <a:p>
            <a:pPr marL="707390" marR="130175" lvl="2" indent="-173990">
              <a:lnSpc>
                <a:spcPct val="80000"/>
              </a:lnSpc>
              <a:spcBef>
                <a:spcPts val="420"/>
              </a:spcBef>
              <a:buClr>
                <a:srgbClr val="C32C2D"/>
              </a:buClr>
              <a:buFont typeface="Wingdings 2"/>
              <a:buChar char=""/>
              <a:tabLst>
                <a:tab pos="708025" algn="l"/>
              </a:tabLst>
            </a:pPr>
            <a:r>
              <a:rPr sz="1700" spc="-5" dirty="0">
                <a:solidFill>
                  <a:srgbClr val="FFFFFF"/>
                </a:solidFill>
                <a:latin typeface="Comic Sans MS"/>
                <a:cs typeface="Comic Sans MS"/>
              </a:rPr>
              <a:t>Hip semi-flexion, internal rotation </a:t>
            </a:r>
            <a:r>
              <a:rPr sz="1700" dirty="0">
                <a:solidFill>
                  <a:srgbClr val="FFFFFF"/>
                </a:solidFill>
                <a:latin typeface="Comic Sans MS"/>
                <a:cs typeface="Comic Sans MS"/>
              </a:rPr>
              <a:t>and adduction, Knee </a:t>
            </a:r>
            <a:r>
              <a:rPr sz="1700" spc="-5" dirty="0">
                <a:solidFill>
                  <a:srgbClr val="FFFFFF"/>
                </a:solidFill>
                <a:latin typeface="Comic Sans MS"/>
                <a:cs typeface="Comic Sans MS"/>
              </a:rPr>
              <a:t>semi-flexion,  Ankle </a:t>
            </a:r>
            <a:r>
              <a:rPr sz="1700" dirty="0">
                <a:solidFill>
                  <a:srgbClr val="FFFFFF"/>
                </a:solidFill>
                <a:latin typeface="Comic Sans MS"/>
                <a:cs typeface="Comic Sans MS"/>
              </a:rPr>
              <a:t>plantar </a:t>
            </a:r>
            <a:r>
              <a:rPr sz="1700" spc="-5" dirty="0">
                <a:solidFill>
                  <a:srgbClr val="FFFFFF"/>
                </a:solidFill>
                <a:latin typeface="Comic Sans MS"/>
                <a:cs typeface="Comic Sans MS"/>
              </a:rPr>
              <a:t>flexion, </a:t>
            </a:r>
            <a:r>
              <a:rPr sz="1700" dirty="0">
                <a:solidFill>
                  <a:srgbClr val="FFFFFF"/>
                </a:solidFill>
                <a:latin typeface="Comic Sans MS"/>
                <a:cs typeface="Comic Sans MS"/>
              </a:rPr>
              <a:t>Foot pronation or </a:t>
            </a:r>
            <a:r>
              <a:rPr sz="1700" spc="-5" dirty="0">
                <a:solidFill>
                  <a:srgbClr val="FFFFFF"/>
                </a:solidFill>
                <a:latin typeface="Comic Sans MS"/>
                <a:cs typeface="Comic Sans MS"/>
              </a:rPr>
              <a:t>supination, </a:t>
            </a:r>
            <a:r>
              <a:rPr sz="1700" dirty="0">
                <a:solidFill>
                  <a:srgbClr val="FFFFFF"/>
                </a:solidFill>
                <a:latin typeface="Comic Sans MS"/>
                <a:cs typeface="Comic Sans MS"/>
              </a:rPr>
              <a:t>Toes</a:t>
            </a:r>
            <a:r>
              <a:rPr sz="1700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700" spc="-5" dirty="0">
                <a:solidFill>
                  <a:srgbClr val="FFFFFF"/>
                </a:solidFill>
                <a:latin typeface="Comic Sans MS"/>
                <a:cs typeface="Comic Sans MS"/>
              </a:rPr>
              <a:t>flexion</a:t>
            </a:r>
            <a:endParaRPr sz="1700">
              <a:latin typeface="Comic Sans MS"/>
              <a:cs typeface="Comic Sans MS"/>
            </a:endParaRPr>
          </a:p>
          <a:p>
            <a:pPr marL="497205" lvl="1" indent="-228600">
              <a:lnSpc>
                <a:spcPts val="2150"/>
              </a:lnSpc>
              <a:buClr>
                <a:srgbClr val="FDB809"/>
              </a:buClr>
              <a:buFont typeface="Wingdings 2"/>
              <a:buChar char=""/>
              <a:tabLst>
                <a:tab pos="497205" algn="l"/>
                <a:tab pos="497840" algn="l"/>
              </a:tabLst>
            </a:pP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Athetoid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or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dystonic posturing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usually</a:t>
            </a:r>
            <a:r>
              <a:rPr sz="2000" spc="-8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incorporates</a:t>
            </a:r>
            <a:endParaRPr sz="2000">
              <a:latin typeface="Comic Sans MS"/>
              <a:cs typeface="Comic Sans MS"/>
            </a:endParaRPr>
          </a:p>
          <a:p>
            <a:pPr marL="497205">
              <a:lnSpc>
                <a:spcPts val="2160"/>
              </a:lnSpc>
            </a:pP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extremes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of movement such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as total flexion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or</a:t>
            </a:r>
            <a:r>
              <a:rPr sz="2000" spc="-7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extension</a:t>
            </a:r>
            <a:endParaRPr sz="2000">
              <a:latin typeface="Comic Sans MS"/>
              <a:cs typeface="Comic Sans MS"/>
            </a:endParaRPr>
          </a:p>
          <a:p>
            <a:pPr marL="497205" marR="5080" lvl="1" indent="-228600">
              <a:lnSpc>
                <a:spcPct val="80000"/>
              </a:lnSpc>
              <a:spcBef>
                <a:spcPts val="484"/>
              </a:spcBef>
              <a:buClr>
                <a:srgbClr val="FDB809"/>
              </a:buClr>
              <a:buFont typeface="Wingdings 2"/>
              <a:buChar char=""/>
              <a:tabLst>
                <a:tab pos="497205" algn="l"/>
                <a:tab pos="497840" algn="l"/>
              </a:tabLst>
            </a:pP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Windswept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Deformity of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hip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–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One hip flexed, abducted and  externally rotated; other hip flexed, adducted and internally  rotated and in danger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of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posterior</a:t>
            </a:r>
            <a:r>
              <a:rPr sz="2000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dislocation</a:t>
            </a:r>
            <a:endParaRPr sz="2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6897" y="1128443"/>
            <a:ext cx="6877050" cy="3703954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43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b="1" spc="-5" dirty="0">
                <a:solidFill>
                  <a:srgbClr val="FFFFFF"/>
                </a:solidFill>
                <a:latin typeface="Comic Sans MS"/>
                <a:cs typeface="Comic Sans MS"/>
              </a:rPr>
              <a:t>Higher </a:t>
            </a:r>
            <a:r>
              <a:rPr sz="3200" b="1" dirty="0">
                <a:solidFill>
                  <a:srgbClr val="FFFFFF"/>
                </a:solidFill>
                <a:latin typeface="Comic Sans MS"/>
                <a:cs typeface="Comic Sans MS"/>
              </a:rPr>
              <a:t>cognitive</a:t>
            </a:r>
            <a:r>
              <a:rPr sz="3200" b="1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Comic Sans MS"/>
                <a:cs typeface="Comic Sans MS"/>
              </a:rPr>
              <a:t>function</a:t>
            </a:r>
            <a:endParaRPr sz="32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28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Drowsy &amp;</a:t>
            </a:r>
            <a:r>
              <a:rPr sz="2800" spc="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lethargic</a:t>
            </a:r>
            <a:endParaRPr sz="28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26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Decrease in intellectual</a:t>
            </a:r>
            <a:r>
              <a:rPr sz="2800" spc="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function</a:t>
            </a:r>
            <a:endParaRPr sz="28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26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Mental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retardation (mild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to</a:t>
            </a:r>
            <a:r>
              <a:rPr sz="2800" spc="9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profound)</a:t>
            </a:r>
            <a:endParaRPr sz="28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26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Attention deficit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&amp; easily</a:t>
            </a:r>
            <a:r>
              <a:rPr sz="2800" spc="1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distractible</a:t>
            </a:r>
            <a:endParaRPr sz="28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26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Poor memory</a:t>
            </a:r>
            <a:endParaRPr sz="2800">
              <a:latin typeface="Comic Sans MS"/>
              <a:cs typeface="Comic Sans MS"/>
            </a:endParaRPr>
          </a:p>
          <a:p>
            <a:pPr marL="570230" marR="965200" lvl="1" indent="-237490">
              <a:lnSpc>
                <a:spcPts val="3030"/>
              </a:lnSpc>
              <a:spcBef>
                <a:spcPts val="64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Poor comprehension of speech &amp;  language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6897" y="1128276"/>
            <a:ext cx="6750684" cy="3472179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81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b="1" spc="-5" dirty="0">
                <a:solidFill>
                  <a:srgbClr val="FFFFFF"/>
                </a:solidFill>
                <a:latin typeface="Comic Sans MS"/>
                <a:cs typeface="Comic Sans MS"/>
              </a:rPr>
              <a:t>Cranial nerve</a:t>
            </a:r>
            <a:r>
              <a:rPr sz="3200" b="1" spc="-5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Comic Sans MS"/>
                <a:cs typeface="Comic Sans MS"/>
              </a:rPr>
              <a:t>integrity</a:t>
            </a:r>
            <a:endParaRPr sz="3200">
              <a:latin typeface="Comic Sans MS"/>
              <a:cs typeface="Comic Sans MS"/>
            </a:endParaRPr>
          </a:p>
          <a:p>
            <a:pPr marL="570230" marR="274955" lvl="1" indent="-237490">
              <a:lnSpc>
                <a:spcPct val="100000"/>
              </a:lnSpc>
              <a:spcBef>
                <a:spcPts val="61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Strabismus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or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squint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(Occulo motor 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nerve)</a:t>
            </a:r>
            <a:endParaRPr sz="28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Visual defects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(optic</a:t>
            </a:r>
            <a:r>
              <a:rPr sz="2800" spc="5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nerve)</a:t>
            </a:r>
            <a:endParaRPr sz="28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Auditory defects (auditory</a:t>
            </a:r>
            <a:r>
              <a:rPr sz="2800" spc="1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nerve)</a:t>
            </a:r>
            <a:endParaRPr sz="2800">
              <a:latin typeface="Comic Sans MS"/>
              <a:cs typeface="Comic Sans MS"/>
            </a:endParaRPr>
          </a:p>
          <a:p>
            <a:pPr marL="570230" marR="5080" lvl="1" indent="-237490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Feeding &amp; swallowing problems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(lower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cranial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nerves)</a:t>
            </a:r>
            <a:r>
              <a:rPr sz="2800" spc="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etc.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6897" y="1128276"/>
            <a:ext cx="6911975" cy="2038985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81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Special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senses</a:t>
            </a:r>
            <a:endParaRPr sz="32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61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Visual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&amp; auditory</a:t>
            </a:r>
            <a:r>
              <a:rPr sz="2800" spc="5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defects</a:t>
            </a:r>
            <a:endParaRPr sz="2800">
              <a:latin typeface="Comic Sans MS"/>
              <a:cs typeface="Comic Sans MS"/>
            </a:endParaRPr>
          </a:p>
          <a:p>
            <a:pPr marL="570230" marR="5080" lvl="1" indent="-23749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Tactile &amp;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vestibular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hyposensitivity or  hypersensitivity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1288" y="199644"/>
            <a:ext cx="5266944" cy="894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343661"/>
            <a:ext cx="442087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>
                <a:solidFill>
                  <a:srgbClr val="EBDFC4"/>
                </a:solidFill>
              </a:rPr>
              <a:t>On</a:t>
            </a:r>
            <a:r>
              <a:rPr sz="4300" spc="-85" dirty="0">
                <a:solidFill>
                  <a:srgbClr val="EBDFC4"/>
                </a:solidFill>
              </a:rPr>
              <a:t> </a:t>
            </a:r>
            <a:r>
              <a:rPr sz="4300" spc="-5" dirty="0">
                <a:solidFill>
                  <a:srgbClr val="EBDFC4"/>
                </a:solidFill>
              </a:rPr>
              <a:t>examination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304289" y="1128276"/>
            <a:ext cx="7423784" cy="3319779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81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b="1" spc="-5" dirty="0">
                <a:solidFill>
                  <a:srgbClr val="FFFFFF"/>
                </a:solidFill>
                <a:latin typeface="Comic Sans MS"/>
                <a:cs typeface="Comic Sans MS"/>
              </a:rPr>
              <a:t>Sensory</a:t>
            </a:r>
            <a:r>
              <a:rPr sz="3200" b="1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Comic Sans MS"/>
                <a:cs typeface="Comic Sans MS"/>
              </a:rPr>
              <a:t>Assessment</a:t>
            </a:r>
            <a:endParaRPr sz="3200">
              <a:latin typeface="Comic Sans MS"/>
              <a:cs typeface="Comic Sans MS"/>
            </a:endParaRPr>
          </a:p>
          <a:p>
            <a:pPr marL="570230" marR="565785" lvl="1" indent="-237490">
              <a:lnSpc>
                <a:spcPct val="100000"/>
              </a:lnSpc>
              <a:spcBef>
                <a:spcPts val="61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It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is difficult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to assess sensation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in  babies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and young children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with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severe  multiple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impairments.</a:t>
            </a:r>
            <a:endParaRPr sz="2800">
              <a:latin typeface="Comic Sans MS"/>
              <a:cs typeface="Comic Sans MS"/>
            </a:endParaRPr>
          </a:p>
          <a:p>
            <a:pPr marL="570230" marR="5080" lvl="1" indent="-23749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If any hearing or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visual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or psychological  abnormalities are present then  assessment done by specialist is</a:t>
            </a:r>
            <a:r>
              <a:rPr sz="2800" spc="6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required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6897" y="1128276"/>
            <a:ext cx="6131560" cy="3057525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81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Motor</a:t>
            </a:r>
            <a:r>
              <a:rPr sz="3200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integrity</a:t>
            </a:r>
            <a:endParaRPr sz="32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61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Abnormalities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of</a:t>
            </a:r>
            <a:r>
              <a:rPr sz="2800" spc="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tone</a:t>
            </a:r>
            <a:endParaRPr sz="2800">
              <a:latin typeface="Comic Sans MS"/>
              <a:cs typeface="Comic Sans MS"/>
            </a:endParaRPr>
          </a:p>
          <a:p>
            <a:pPr marL="817244" lvl="2" indent="-228600">
              <a:lnSpc>
                <a:spcPct val="100000"/>
              </a:lnSpc>
              <a:spcBef>
                <a:spcPts val="605"/>
              </a:spcBef>
              <a:buClr>
                <a:srgbClr val="FDB809"/>
              </a:buClr>
              <a:buFont typeface="Wingdings 2"/>
              <a:buChar char=""/>
              <a:tabLst>
                <a:tab pos="817880" algn="l"/>
              </a:tabLst>
            </a:pP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Spasticity, hypotonicity, dystonia</a:t>
            </a:r>
            <a:r>
              <a:rPr sz="2400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etc</a:t>
            </a:r>
            <a:endParaRPr sz="24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57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Muscular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weakness</a:t>
            </a:r>
            <a:endParaRPr sz="28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Loss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of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voluntary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control</a:t>
            </a:r>
            <a:endParaRPr sz="28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Decreased co</a:t>
            </a:r>
            <a:r>
              <a:rPr sz="2800" spc="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ordination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1288" y="199644"/>
            <a:ext cx="1370076" cy="894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933955" y="199644"/>
            <a:ext cx="4218432" cy="8945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14602" y="347070"/>
            <a:ext cx="6257798" cy="67390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>
                <a:solidFill>
                  <a:srgbClr val="EBDFC4"/>
                </a:solidFill>
              </a:rPr>
              <a:t>P</a:t>
            </a:r>
            <a:r>
              <a:rPr lang="en-IN" sz="4300" spc="-5" dirty="0">
                <a:solidFill>
                  <a:srgbClr val="EBDFC4"/>
                </a:solidFill>
              </a:rPr>
              <a:t>T</a:t>
            </a:r>
            <a:r>
              <a:rPr sz="4300" spc="-85" dirty="0">
                <a:solidFill>
                  <a:srgbClr val="EBDFC4"/>
                </a:solidFill>
              </a:rPr>
              <a:t> </a:t>
            </a:r>
            <a:r>
              <a:rPr sz="4300" spc="-5" dirty="0">
                <a:solidFill>
                  <a:srgbClr val="EBDFC4"/>
                </a:solidFill>
              </a:rPr>
              <a:t>assessment</a:t>
            </a:r>
            <a:endParaRPr sz="4300" dirty="0"/>
          </a:p>
        </p:txBody>
      </p:sp>
      <p:sp>
        <p:nvSpPr>
          <p:cNvPr id="5" name="object 5"/>
          <p:cNvSpPr txBox="1"/>
          <p:nvPr/>
        </p:nvSpPr>
        <p:spPr>
          <a:xfrm>
            <a:off x="1596897" y="1133043"/>
            <a:ext cx="7033259" cy="3591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910" indent="-283210">
              <a:lnSpc>
                <a:spcPts val="3595"/>
              </a:lnSpc>
              <a:spcBef>
                <a:spcPts val="10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b="1" spc="-5" dirty="0">
                <a:solidFill>
                  <a:srgbClr val="FFFFFF"/>
                </a:solidFill>
                <a:latin typeface="Comic Sans MS"/>
                <a:cs typeface="Comic Sans MS"/>
              </a:rPr>
              <a:t>Subjective</a:t>
            </a:r>
            <a:r>
              <a:rPr sz="3000" b="1" spc="-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b="1" spc="-5" dirty="0">
                <a:solidFill>
                  <a:srgbClr val="FFFFFF"/>
                </a:solidFill>
                <a:latin typeface="Comic Sans MS"/>
                <a:cs typeface="Comic Sans MS"/>
              </a:rPr>
              <a:t>Examination:</a:t>
            </a:r>
            <a:endParaRPr sz="3000">
              <a:latin typeface="Comic Sans MS"/>
              <a:cs typeface="Comic Sans MS"/>
            </a:endParaRPr>
          </a:p>
          <a:p>
            <a:pPr marL="570230" marR="5080" lvl="1" indent="-237490">
              <a:lnSpc>
                <a:spcPct val="80000"/>
              </a:lnSpc>
              <a:spcBef>
                <a:spcPts val="62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Obtained from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parents especially mother  or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from relatives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and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through</a:t>
            </a:r>
            <a:r>
              <a:rPr sz="2600" spc="-9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case-sheet.</a:t>
            </a:r>
            <a:endParaRPr sz="2600">
              <a:latin typeface="Comic Sans MS"/>
              <a:cs typeface="Comic Sans MS"/>
            </a:endParaRPr>
          </a:p>
          <a:p>
            <a:pPr marL="570230" lvl="1" indent="-237490">
              <a:lnSpc>
                <a:spcPts val="3100"/>
              </a:lnSpc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General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details</a:t>
            </a:r>
            <a:r>
              <a:rPr sz="2600" spc="-7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includes</a:t>
            </a:r>
            <a:endParaRPr sz="2600">
              <a:latin typeface="Comic Sans MS"/>
              <a:cs typeface="Comic Sans MS"/>
            </a:endParaRPr>
          </a:p>
          <a:p>
            <a:pPr marL="817244" lvl="2" indent="-228600">
              <a:lnSpc>
                <a:spcPct val="100000"/>
              </a:lnSpc>
              <a:spcBef>
                <a:spcPts val="15"/>
              </a:spcBef>
              <a:buClr>
                <a:srgbClr val="FDB809"/>
              </a:buClr>
              <a:buFont typeface="Wingdings 2"/>
              <a:buChar char=""/>
              <a:tabLst>
                <a:tab pos="817244" algn="l"/>
                <a:tab pos="817880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Name</a:t>
            </a:r>
            <a:endParaRPr sz="2200">
              <a:latin typeface="Comic Sans MS"/>
              <a:cs typeface="Comic Sans MS"/>
            </a:endParaRPr>
          </a:p>
          <a:p>
            <a:pPr marL="817244" lvl="2" indent="-228600">
              <a:lnSpc>
                <a:spcPct val="100000"/>
              </a:lnSpc>
              <a:buClr>
                <a:srgbClr val="FDB809"/>
              </a:buClr>
              <a:buFont typeface="Wingdings 2"/>
              <a:buChar char=""/>
              <a:tabLst>
                <a:tab pos="817244" algn="l"/>
                <a:tab pos="817880" algn="l"/>
              </a:tabLst>
            </a:pP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Age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&amp;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 Sex</a:t>
            </a:r>
            <a:endParaRPr sz="2200">
              <a:latin typeface="Comic Sans MS"/>
              <a:cs typeface="Comic Sans MS"/>
            </a:endParaRPr>
          </a:p>
          <a:p>
            <a:pPr marL="817244" lvl="2" indent="-228600">
              <a:lnSpc>
                <a:spcPct val="100000"/>
              </a:lnSpc>
              <a:spcBef>
                <a:spcPts val="5"/>
              </a:spcBef>
              <a:buClr>
                <a:srgbClr val="FDB809"/>
              </a:buClr>
              <a:buFont typeface="Wingdings 2"/>
              <a:buChar char=""/>
              <a:tabLst>
                <a:tab pos="817244" algn="l"/>
                <a:tab pos="817880" algn="l"/>
              </a:tabLst>
            </a:pP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Address</a:t>
            </a:r>
            <a:endParaRPr sz="2200">
              <a:latin typeface="Comic Sans MS"/>
              <a:cs typeface="Comic Sans MS"/>
            </a:endParaRPr>
          </a:p>
          <a:p>
            <a:pPr marL="817244" marR="1128395" lvl="2" indent="-228600">
              <a:lnSpc>
                <a:spcPct val="80000"/>
              </a:lnSpc>
              <a:spcBef>
                <a:spcPts val="530"/>
              </a:spcBef>
              <a:buClr>
                <a:srgbClr val="FDB809"/>
              </a:buClr>
              <a:buFont typeface="Wingdings 2"/>
              <a:buChar char=""/>
              <a:tabLst>
                <a:tab pos="817244" algn="l"/>
                <a:tab pos="817880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When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did the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mother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first noticed the 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dysfunctions</a:t>
            </a:r>
            <a:endParaRPr sz="2200">
              <a:latin typeface="Comic Sans MS"/>
              <a:cs typeface="Comic Sans MS"/>
            </a:endParaRPr>
          </a:p>
          <a:p>
            <a:pPr marL="570230" lvl="1" indent="-237490">
              <a:lnSpc>
                <a:spcPts val="3080"/>
              </a:lnSpc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Siblings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having same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type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of</a:t>
            </a:r>
            <a:r>
              <a:rPr sz="2600" spc="-1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symptoms</a:t>
            </a:r>
            <a:endParaRPr sz="26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6897" y="1128276"/>
            <a:ext cx="6833870" cy="2985135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81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Reflex</a:t>
            </a:r>
            <a:r>
              <a:rPr sz="3200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integrity</a:t>
            </a:r>
            <a:endParaRPr sz="32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61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Abnormal</a:t>
            </a:r>
            <a:r>
              <a:rPr sz="2800" spc="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DTR</a:t>
            </a:r>
            <a:endParaRPr sz="28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Abnormal Superficial</a:t>
            </a:r>
            <a:r>
              <a:rPr sz="2800" spc="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reflexes</a:t>
            </a:r>
            <a:endParaRPr sz="2800">
              <a:latin typeface="Comic Sans MS"/>
              <a:cs typeface="Comic Sans MS"/>
            </a:endParaRPr>
          </a:p>
          <a:p>
            <a:pPr marL="570230" marR="320040" lvl="1" indent="-23749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Abnormal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primitive reflexes may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be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persistent</a:t>
            </a:r>
            <a:endParaRPr sz="2800">
              <a:latin typeface="Comic Sans MS"/>
              <a:cs typeface="Comic Sans MS"/>
            </a:endParaRPr>
          </a:p>
          <a:p>
            <a:pPr marL="817244" lvl="2" indent="-228600">
              <a:lnSpc>
                <a:spcPct val="100000"/>
              </a:lnSpc>
              <a:spcBef>
                <a:spcPts val="610"/>
              </a:spcBef>
              <a:buClr>
                <a:srgbClr val="FDB809"/>
              </a:buClr>
              <a:buFont typeface="Wingdings 2"/>
              <a:buChar char=""/>
              <a:tabLst>
                <a:tab pos="817880" algn="l"/>
              </a:tabLst>
            </a:pP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ATNR, Extensor thrust, gallant reflex</a:t>
            </a:r>
            <a:r>
              <a:rPr sz="2400" spc="-6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etc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6897" y="1128276"/>
            <a:ext cx="6910070" cy="2893060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81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ROM &amp;</a:t>
            </a:r>
            <a:r>
              <a:rPr sz="3200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flexibility</a:t>
            </a:r>
            <a:endParaRPr sz="3200">
              <a:latin typeface="Comic Sans MS"/>
              <a:cs typeface="Comic Sans MS"/>
            </a:endParaRPr>
          </a:p>
          <a:p>
            <a:pPr marL="570230" marR="5080" lvl="1" indent="-237490">
              <a:lnSpc>
                <a:spcPct val="100000"/>
              </a:lnSpc>
              <a:spcBef>
                <a:spcPts val="61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Decreased in the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ROM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of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the involved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limbs</a:t>
            </a:r>
            <a:endParaRPr sz="2800">
              <a:latin typeface="Comic Sans MS"/>
              <a:cs typeface="Comic Sans MS"/>
            </a:endParaRPr>
          </a:p>
          <a:p>
            <a:pPr marL="570230" marR="302895" lvl="1" indent="-23749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Tightness &amp; contracture in hip  adductors, hamstrings, calf are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very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common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28140" y="1128276"/>
            <a:ext cx="7552690" cy="3395979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81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Anthropometric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measurement</a:t>
            </a:r>
            <a:endParaRPr sz="3200">
              <a:latin typeface="Comic Sans MS"/>
              <a:cs typeface="Comic Sans MS"/>
            </a:endParaRPr>
          </a:p>
          <a:p>
            <a:pPr marL="570230" marR="1019810" lvl="1" indent="-238125">
              <a:lnSpc>
                <a:spcPct val="100000"/>
              </a:lnSpc>
              <a:spcBef>
                <a:spcPts val="61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Height or length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decreased (growth  retardation)</a:t>
            </a:r>
            <a:endParaRPr sz="2800">
              <a:latin typeface="Comic Sans MS"/>
              <a:cs typeface="Comic Sans MS"/>
            </a:endParaRPr>
          </a:p>
          <a:p>
            <a:pPr marL="570230" lvl="1" indent="-23812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Weight –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decreased (thin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&amp; lean) or</a:t>
            </a:r>
            <a:r>
              <a:rPr sz="2800" spc="1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obese</a:t>
            </a:r>
            <a:endParaRPr sz="2800">
              <a:latin typeface="Comic Sans MS"/>
              <a:cs typeface="Comic Sans MS"/>
            </a:endParaRPr>
          </a:p>
          <a:p>
            <a:pPr marL="570230" marR="126364" lvl="1" indent="-23812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Head circumference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–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decreased (growth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retardation or microcephaly),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increased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(hydrocephalus)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16938" y="1131946"/>
            <a:ext cx="6917690" cy="208153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250190" indent="-237490">
              <a:lnSpc>
                <a:spcPct val="100000"/>
              </a:lnSpc>
              <a:spcBef>
                <a:spcPts val="800"/>
              </a:spcBef>
              <a:buClr>
                <a:srgbClr val="3891A7"/>
              </a:buClr>
              <a:buFont typeface="Verdana"/>
              <a:buChar char="◦"/>
              <a:tabLst>
                <a:tab pos="25082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Growth</a:t>
            </a:r>
            <a:r>
              <a:rPr sz="2800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Parameters</a:t>
            </a:r>
            <a:endParaRPr sz="2800">
              <a:latin typeface="Comic Sans MS"/>
              <a:cs typeface="Comic Sans MS"/>
            </a:endParaRPr>
          </a:p>
          <a:p>
            <a:pPr marL="497205" lvl="1" indent="-228600">
              <a:lnSpc>
                <a:spcPct val="100000"/>
              </a:lnSpc>
              <a:spcBef>
                <a:spcPts val="605"/>
              </a:spcBef>
              <a:buClr>
                <a:srgbClr val="FDB809"/>
              </a:buClr>
              <a:buFont typeface="Wingdings 2"/>
              <a:buChar char=""/>
              <a:tabLst>
                <a:tab pos="497840" algn="l"/>
              </a:tabLst>
            </a:pP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Height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- Until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24 </a:t>
            </a:r>
            <a:r>
              <a:rPr sz="2400" spc="-10" dirty="0">
                <a:solidFill>
                  <a:srgbClr val="FFFFFF"/>
                </a:solidFill>
                <a:latin typeface="Comic Sans MS"/>
                <a:cs typeface="Comic Sans MS"/>
              </a:rPr>
              <a:t>to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36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months</a:t>
            </a:r>
            <a:r>
              <a:rPr sz="2400" spc="-7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of</a:t>
            </a:r>
            <a:endParaRPr sz="2400">
              <a:latin typeface="Comic Sans MS"/>
              <a:cs typeface="Comic Sans MS"/>
            </a:endParaRPr>
          </a:p>
          <a:p>
            <a:pPr marL="497205" marR="5080">
              <a:lnSpc>
                <a:spcPct val="100000"/>
              </a:lnSpc>
            </a:pP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age, length in recumbency is measured using 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an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infantometer. After the age of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2 years 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standing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height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is recorded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by a</a:t>
            </a:r>
            <a:r>
              <a:rPr sz="2400" spc="-7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stadiometer</a:t>
            </a:r>
            <a:endParaRPr sz="2400">
              <a:latin typeface="Comic Sans MS"/>
              <a:cs typeface="Comic Sans MS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042803"/>
              </p:ext>
            </p:extLst>
          </p:nvPr>
        </p:nvGraphicFramePr>
        <p:xfrm>
          <a:off x="2279650" y="3613150"/>
          <a:ext cx="5561965" cy="13715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2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6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2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1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Weight</a:t>
                      </a:r>
                      <a:endParaRPr sz="1200">
                        <a:solidFill>
                          <a:schemeClr val="bg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891A7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kg</a:t>
                      </a:r>
                      <a:endParaRPr sz="1200">
                        <a:solidFill>
                          <a:schemeClr val="bg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891A7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Pounds</a:t>
                      </a:r>
                      <a:endParaRPr sz="1200">
                        <a:solidFill>
                          <a:schemeClr val="bg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891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b="1" spc="-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At</a:t>
                      </a:r>
                      <a:r>
                        <a:rPr sz="1200" b="1" spc="-20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b="1" spc="-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birth</a:t>
                      </a:r>
                      <a:endParaRPr sz="1200" dirty="0">
                        <a:solidFill>
                          <a:schemeClr val="bg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891A7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spc="-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3.25</a:t>
                      </a:r>
                      <a:endParaRPr sz="1200">
                        <a:solidFill>
                          <a:schemeClr val="bg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CE0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7</a:t>
                      </a:r>
                      <a:endParaRPr sz="1200">
                        <a:solidFill>
                          <a:schemeClr val="bg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C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1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b="1" spc="-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3-6</a:t>
                      </a:r>
                      <a:r>
                        <a:rPr sz="1200" b="1" spc="-10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b="1" spc="-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months</a:t>
                      </a:r>
                      <a:endParaRPr sz="1200">
                        <a:solidFill>
                          <a:schemeClr val="bg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891A7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Age </a:t>
                      </a:r>
                      <a:r>
                        <a:rPr sz="1200" spc="-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in months</a:t>
                      </a:r>
                      <a:r>
                        <a:rPr sz="1200" spc="-50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spc="-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+9/2</a:t>
                      </a:r>
                      <a:endParaRPr sz="1200">
                        <a:solidFill>
                          <a:schemeClr val="bg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Age </a:t>
                      </a:r>
                      <a:r>
                        <a:rPr sz="1200" spc="-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in months </a:t>
                      </a:r>
                      <a:r>
                        <a:rPr sz="1200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+</a:t>
                      </a:r>
                      <a:r>
                        <a:rPr sz="1200" spc="-3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spc="-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11</a:t>
                      </a:r>
                      <a:endParaRPr sz="1200">
                        <a:solidFill>
                          <a:schemeClr val="bg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b="1" spc="-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1-6 yrs</a:t>
                      </a:r>
                      <a:endParaRPr sz="1200">
                        <a:solidFill>
                          <a:schemeClr val="bg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891A7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Age </a:t>
                      </a:r>
                      <a:r>
                        <a:rPr sz="1200" spc="-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in </a:t>
                      </a:r>
                      <a:r>
                        <a:rPr sz="1200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years x 2 +</a:t>
                      </a:r>
                      <a:r>
                        <a:rPr sz="1200" spc="-3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8</a:t>
                      </a:r>
                      <a:endParaRPr sz="1200">
                        <a:solidFill>
                          <a:schemeClr val="bg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CE0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(Age </a:t>
                      </a:r>
                      <a:r>
                        <a:rPr sz="1200" spc="-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in </a:t>
                      </a:r>
                      <a:r>
                        <a:rPr sz="1200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yrs x</a:t>
                      </a:r>
                      <a:r>
                        <a:rPr sz="1200" spc="-40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spc="-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5)+17</a:t>
                      </a:r>
                      <a:endParaRPr sz="1200">
                        <a:solidFill>
                          <a:schemeClr val="bg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C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1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b="1" spc="-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7-12</a:t>
                      </a:r>
                      <a:r>
                        <a:rPr sz="1200" b="1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b="1" spc="-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yrs</a:t>
                      </a:r>
                      <a:endParaRPr sz="1200">
                        <a:solidFill>
                          <a:schemeClr val="bg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891A7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spc="-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[(age in </a:t>
                      </a:r>
                      <a:r>
                        <a:rPr sz="1200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yrs x </a:t>
                      </a:r>
                      <a:r>
                        <a:rPr sz="1200" spc="-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7) </a:t>
                      </a:r>
                      <a:r>
                        <a:rPr sz="1200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+ </a:t>
                      </a:r>
                      <a:r>
                        <a:rPr sz="1200" spc="-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5]</a:t>
                      </a:r>
                      <a:r>
                        <a:rPr sz="1200" spc="330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/2</a:t>
                      </a:r>
                      <a:endParaRPr sz="1200">
                        <a:solidFill>
                          <a:schemeClr val="bg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Age </a:t>
                      </a:r>
                      <a:r>
                        <a:rPr sz="1200" spc="-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in </a:t>
                      </a:r>
                      <a:r>
                        <a:rPr sz="1200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years x 7 +</a:t>
                      </a:r>
                      <a:r>
                        <a:rPr sz="1200" spc="-3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56674"/>
              </p:ext>
            </p:extLst>
          </p:nvPr>
        </p:nvGraphicFramePr>
        <p:xfrm>
          <a:off x="1974850" y="1860550"/>
          <a:ext cx="4544060" cy="19811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1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0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25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3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b="1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Weight</a:t>
                      </a:r>
                      <a:endParaRPr sz="1200" dirty="0">
                        <a:solidFill>
                          <a:schemeClr val="bg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891A7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b="1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kg</a:t>
                      </a:r>
                      <a:endParaRPr sz="1200">
                        <a:solidFill>
                          <a:schemeClr val="bg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891A7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b="1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Pounds</a:t>
                      </a:r>
                      <a:endParaRPr sz="1200">
                        <a:solidFill>
                          <a:schemeClr val="bg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891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b="1" spc="-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At</a:t>
                      </a:r>
                      <a:r>
                        <a:rPr sz="1200" b="1" spc="-2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b="1" spc="-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birth</a:t>
                      </a:r>
                      <a:endParaRPr sz="1200">
                        <a:solidFill>
                          <a:schemeClr val="bg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891A7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3.25</a:t>
                      </a:r>
                      <a:endParaRPr sz="1200">
                        <a:solidFill>
                          <a:schemeClr val="bg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CE0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7</a:t>
                      </a:r>
                      <a:endParaRPr sz="1200">
                        <a:solidFill>
                          <a:schemeClr val="bg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C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3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b="1" spc="-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3-6</a:t>
                      </a:r>
                      <a:r>
                        <a:rPr sz="1200" b="1" spc="-30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b="1" spc="-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months</a:t>
                      </a:r>
                      <a:endParaRPr sz="1200">
                        <a:solidFill>
                          <a:schemeClr val="bg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891A7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Age </a:t>
                      </a:r>
                      <a:r>
                        <a:rPr sz="1200" spc="-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in months</a:t>
                      </a:r>
                      <a:r>
                        <a:rPr sz="1200" spc="-5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spc="-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+9/2</a:t>
                      </a:r>
                      <a:endParaRPr sz="1200">
                        <a:solidFill>
                          <a:schemeClr val="bg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Age </a:t>
                      </a:r>
                      <a:r>
                        <a:rPr sz="1200" spc="-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in months </a:t>
                      </a:r>
                      <a:r>
                        <a:rPr sz="1200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+</a:t>
                      </a:r>
                      <a:r>
                        <a:rPr sz="1200" spc="-5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spc="-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11</a:t>
                      </a:r>
                      <a:endParaRPr sz="1200">
                        <a:solidFill>
                          <a:schemeClr val="bg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b="1" spc="-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1-6</a:t>
                      </a:r>
                      <a:r>
                        <a:rPr sz="1200" b="1" spc="-10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b="1" spc="-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yrs</a:t>
                      </a:r>
                      <a:endParaRPr sz="1200">
                        <a:solidFill>
                          <a:schemeClr val="bg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891A7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Age </a:t>
                      </a:r>
                      <a:r>
                        <a:rPr sz="1200" spc="-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in </a:t>
                      </a:r>
                      <a:r>
                        <a:rPr sz="1200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years x 2 +</a:t>
                      </a:r>
                      <a:r>
                        <a:rPr sz="1200" spc="-4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8</a:t>
                      </a:r>
                      <a:endParaRPr sz="1200">
                        <a:solidFill>
                          <a:schemeClr val="bg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CE0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(Age </a:t>
                      </a:r>
                      <a:r>
                        <a:rPr sz="1200" spc="-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in </a:t>
                      </a:r>
                      <a:r>
                        <a:rPr sz="1200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yrs x</a:t>
                      </a:r>
                      <a:r>
                        <a:rPr sz="1200" spc="-60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spc="-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5)+17</a:t>
                      </a:r>
                      <a:endParaRPr sz="1200">
                        <a:solidFill>
                          <a:schemeClr val="bg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C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3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b="1" spc="-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7-12 yrs</a:t>
                      </a:r>
                      <a:endParaRPr sz="1200">
                        <a:solidFill>
                          <a:schemeClr val="bg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891A7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spc="-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[(age in </a:t>
                      </a:r>
                      <a:r>
                        <a:rPr sz="1200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yrs x </a:t>
                      </a:r>
                      <a:r>
                        <a:rPr sz="1200" spc="-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7) </a:t>
                      </a:r>
                      <a:r>
                        <a:rPr sz="1200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+ </a:t>
                      </a:r>
                      <a:r>
                        <a:rPr sz="1200" spc="-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5]</a:t>
                      </a:r>
                      <a:r>
                        <a:rPr sz="1200" spc="31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/2</a:t>
                      </a:r>
                      <a:endParaRPr sz="1200">
                        <a:solidFill>
                          <a:schemeClr val="bg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Age </a:t>
                      </a:r>
                      <a:r>
                        <a:rPr sz="1200" spc="-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in </a:t>
                      </a:r>
                      <a:r>
                        <a:rPr sz="1200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years x 7 +</a:t>
                      </a:r>
                      <a:r>
                        <a:rPr sz="1200" spc="-6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1596897" y="1218387"/>
            <a:ext cx="171513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Weight</a:t>
            </a:r>
            <a:endParaRPr sz="3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6897" y="1128276"/>
            <a:ext cx="7193915" cy="2389505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81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Head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circumference of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the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child</a:t>
            </a:r>
            <a:r>
              <a:rPr sz="3200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-</a:t>
            </a:r>
            <a:endParaRPr sz="3200">
              <a:latin typeface="Comic Sans MS"/>
              <a:cs typeface="Comic Sans MS"/>
            </a:endParaRPr>
          </a:p>
          <a:p>
            <a:pPr marL="570230" marR="5080" lvl="1" indent="-237490">
              <a:lnSpc>
                <a:spcPct val="100000"/>
              </a:lnSpc>
              <a:spcBef>
                <a:spcPts val="61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The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tape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is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used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to measure  occipitofrontal head circumference 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from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external occipital protuberance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to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glabella</a:t>
            </a:r>
            <a:endParaRPr sz="2800">
              <a:latin typeface="Comic Sans MS"/>
              <a:cs typeface="Comic Sans MS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823383"/>
              </p:ext>
            </p:extLst>
          </p:nvPr>
        </p:nvGraphicFramePr>
        <p:xfrm>
          <a:off x="2719451" y="3875278"/>
          <a:ext cx="3217545" cy="17190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5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6512">
                <a:tc>
                  <a:txBody>
                    <a:bodyPr/>
                    <a:lstStyle/>
                    <a:p>
                      <a:pPr marL="15430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b="1" spc="-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Head</a:t>
                      </a:r>
                      <a:r>
                        <a:rPr sz="1200" b="1" spc="-2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b="1" spc="-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cicumference</a:t>
                      </a:r>
                      <a:endParaRPr sz="1200" dirty="0">
                        <a:solidFill>
                          <a:schemeClr val="bg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891A7"/>
                    </a:solidFill>
                  </a:tcPr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Cm</a:t>
                      </a:r>
                      <a:endParaRPr sz="1200" dirty="0">
                        <a:solidFill>
                          <a:schemeClr val="bg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891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512">
                <a:tc>
                  <a:txBody>
                    <a:bodyPr/>
                    <a:lstStyle/>
                    <a:p>
                      <a:pPr marL="15430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b="1" spc="-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At</a:t>
                      </a:r>
                      <a:r>
                        <a:rPr sz="1200" b="1" spc="-20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b="1" spc="-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birth</a:t>
                      </a:r>
                      <a:endParaRPr sz="1200">
                        <a:solidFill>
                          <a:schemeClr val="bg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891A7"/>
                    </a:solidFill>
                  </a:tcPr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spc="-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35</a:t>
                      </a:r>
                      <a:endParaRPr sz="1200">
                        <a:solidFill>
                          <a:schemeClr val="bg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C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511">
                <a:tc>
                  <a:txBody>
                    <a:bodyPr/>
                    <a:lstStyle/>
                    <a:p>
                      <a:pPr marL="15430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3</a:t>
                      </a:r>
                      <a:r>
                        <a:rPr sz="1200" b="1" spc="-20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b="1" spc="-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months</a:t>
                      </a:r>
                      <a:endParaRPr sz="1200">
                        <a:solidFill>
                          <a:schemeClr val="bg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891A7"/>
                    </a:solidFill>
                  </a:tcPr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spc="-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40</a:t>
                      </a:r>
                      <a:endParaRPr sz="1200">
                        <a:solidFill>
                          <a:schemeClr val="bg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512">
                <a:tc>
                  <a:txBody>
                    <a:bodyPr/>
                    <a:lstStyle/>
                    <a:p>
                      <a:pPr marL="15430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b="1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1</a:t>
                      </a:r>
                      <a:r>
                        <a:rPr sz="1200" b="1" spc="-1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b="1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yr</a:t>
                      </a:r>
                      <a:endParaRPr sz="1200">
                        <a:solidFill>
                          <a:schemeClr val="bg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891A7"/>
                    </a:solidFill>
                  </a:tcPr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spc="-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45</a:t>
                      </a:r>
                      <a:endParaRPr sz="1200">
                        <a:solidFill>
                          <a:schemeClr val="bg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C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511">
                <a:tc>
                  <a:txBody>
                    <a:bodyPr/>
                    <a:lstStyle/>
                    <a:p>
                      <a:pPr marL="15430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200" b="1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2</a:t>
                      </a:r>
                      <a:r>
                        <a:rPr sz="1200" b="1" spc="-1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b="1" spc="-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yrs</a:t>
                      </a:r>
                      <a:endParaRPr sz="1200">
                        <a:solidFill>
                          <a:schemeClr val="bg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3891A7"/>
                    </a:solidFill>
                  </a:tcPr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200" spc="-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48</a:t>
                      </a:r>
                      <a:endParaRPr sz="1200">
                        <a:solidFill>
                          <a:schemeClr val="bg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512">
                <a:tc>
                  <a:txBody>
                    <a:bodyPr/>
                    <a:lstStyle/>
                    <a:p>
                      <a:pPr marL="15430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200" b="1" spc="-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12</a:t>
                      </a:r>
                      <a:r>
                        <a:rPr sz="1200" b="1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b="1" spc="-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yrs</a:t>
                      </a:r>
                      <a:endParaRPr sz="1200">
                        <a:solidFill>
                          <a:schemeClr val="bg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3891A7"/>
                    </a:solidFill>
                  </a:tcPr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200" spc="-5" dirty="0">
                          <a:solidFill>
                            <a:schemeClr val="bg1"/>
                          </a:solidFill>
                          <a:latin typeface="Comic Sans MS"/>
                          <a:cs typeface="Comic Sans MS"/>
                        </a:rPr>
                        <a:t>52</a:t>
                      </a:r>
                      <a:endParaRPr sz="1200" dirty="0">
                        <a:solidFill>
                          <a:schemeClr val="bg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C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9236" y="1161999"/>
            <a:ext cx="343344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solidFill>
                  <a:srgbClr val="FFFF00"/>
                </a:solidFill>
                <a:latin typeface="Comic Sans MS"/>
                <a:cs typeface="Comic Sans MS"/>
              </a:rPr>
              <a:t>Developmental</a:t>
            </a:r>
            <a:r>
              <a:rPr sz="2200" b="1" spc="10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200" b="1" spc="-10" dirty="0">
                <a:solidFill>
                  <a:srgbClr val="FFFF00"/>
                </a:solidFill>
                <a:latin typeface="Comic Sans MS"/>
                <a:cs typeface="Comic Sans MS"/>
              </a:rPr>
              <a:t>milestones</a:t>
            </a:r>
            <a:endParaRPr sz="22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9236" y="1506728"/>
            <a:ext cx="81343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95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Age</a:t>
            </a:r>
            <a:endParaRPr sz="22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9236" y="1851151"/>
            <a:ext cx="196215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95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4 to 6</a:t>
            </a:r>
            <a:r>
              <a:rPr sz="2200" spc="-6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weeks</a:t>
            </a:r>
            <a:endParaRPr sz="22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9236" y="2195525"/>
            <a:ext cx="150114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95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3</a:t>
            </a:r>
            <a:r>
              <a:rPr sz="2200" spc="-8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months</a:t>
            </a:r>
            <a:endParaRPr sz="220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9236" y="2540253"/>
            <a:ext cx="150114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95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6</a:t>
            </a:r>
            <a:r>
              <a:rPr sz="2200" spc="-7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months</a:t>
            </a:r>
            <a:endParaRPr sz="2200">
              <a:latin typeface="Comic Sans MS"/>
              <a:cs typeface="Comic Sans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9236" y="2884677"/>
            <a:ext cx="150114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95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7</a:t>
            </a:r>
            <a:r>
              <a:rPr sz="2200" spc="-7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months</a:t>
            </a:r>
            <a:endParaRPr sz="220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9236" y="3229101"/>
            <a:ext cx="211772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95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5 to 6</a:t>
            </a:r>
            <a:r>
              <a:rPr sz="2200" spc="-7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months</a:t>
            </a:r>
            <a:endParaRPr sz="2200">
              <a:latin typeface="Comic Sans MS"/>
              <a:cs typeface="Comic Sans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9236" y="3573907"/>
            <a:ext cx="211772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95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6 to 7</a:t>
            </a:r>
            <a:r>
              <a:rPr sz="2200" spc="-7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months</a:t>
            </a:r>
            <a:endParaRPr sz="2200">
              <a:latin typeface="Comic Sans MS"/>
              <a:cs typeface="Comic Sans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9236" y="3918330"/>
            <a:ext cx="211772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95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6 to 7</a:t>
            </a:r>
            <a:r>
              <a:rPr sz="2200" spc="-7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months</a:t>
            </a:r>
            <a:endParaRPr sz="2200">
              <a:latin typeface="Comic Sans MS"/>
              <a:cs typeface="Comic Sans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99236" y="4262729"/>
            <a:ext cx="224282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95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8 to 10</a:t>
            </a:r>
            <a:r>
              <a:rPr sz="2200" spc="-8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months</a:t>
            </a:r>
            <a:endParaRPr sz="2200">
              <a:latin typeface="Comic Sans MS"/>
              <a:cs typeface="Comic Sans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60775" y="1506728"/>
            <a:ext cx="5407025" cy="311658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2018664">
              <a:lnSpc>
                <a:spcPct val="102699"/>
              </a:lnSpc>
              <a:spcBef>
                <a:spcPts val="25"/>
              </a:spcBef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Developmental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Milestones 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Social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smile</a:t>
            </a:r>
            <a:endParaRPr sz="22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Head</a:t>
            </a:r>
            <a:r>
              <a:rPr sz="2200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holding</a:t>
            </a:r>
            <a:endParaRPr sz="2200">
              <a:latin typeface="Comic Sans MS"/>
              <a:cs typeface="Comic Sans MS"/>
            </a:endParaRPr>
          </a:p>
          <a:p>
            <a:pPr marL="12700" marR="2697480">
              <a:lnSpc>
                <a:spcPct val="102699"/>
              </a:lnSpc>
              <a:spcBef>
                <a:spcPts val="5"/>
              </a:spcBef>
            </a:pP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Sits with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support 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Sits without</a:t>
            </a:r>
            <a:r>
              <a:rPr sz="2200" spc="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support</a:t>
            </a:r>
            <a:endParaRPr sz="22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Reaches out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for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bright object &amp; gets</a:t>
            </a:r>
            <a:r>
              <a:rPr sz="2200" spc="6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it</a:t>
            </a:r>
            <a:endParaRPr sz="2200">
              <a:latin typeface="Comic Sans MS"/>
              <a:cs typeface="Comic Sans MS"/>
            </a:endParaRPr>
          </a:p>
          <a:p>
            <a:pPr marL="12700" marR="5080">
              <a:lnSpc>
                <a:spcPct val="102699"/>
              </a:lnSpc>
              <a:spcBef>
                <a:spcPts val="5"/>
              </a:spcBef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Transfers object from one hand to other  Starts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imitating</a:t>
            </a:r>
            <a:r>
              <a:rPr sz="2200" spc="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cough</a:t>
            </a:r>
            <a:endParaRPr sz="22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Crawls</a:t>
            </a:r>
            <a:endParaRPr sz="2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6897" y="1161999"/>
            <a:ext cx="2366010" cy="27724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95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10 to 11</a:t>
            </a:r>
            <a:r>
              <a:rPr sz="2200" spc="-6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months</a:t>
            </a:r>
            <a:endParaRPr sz="22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75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9</a:t>
            </a:r>
            <a:r>
              <a:rPr sz="2200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months</a:t>
            </a:r>
            <a:endParaRPr sz="22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70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12</a:t>
            </a:r>
            <a:r>
              <a:rPr sz="2200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months</a:t>
            </a:r>
            <a:endParaRPr sz="22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75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10 to 11</a:t>
            </a:r>
            <a:r>
              <a:rPr sz="2200" spc="-6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months</a:t>
            </a:r>
            <a:endParaRPr sz="22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70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13</a:t>
            </a:r>
            <a:r>
              <a:rPr sz="2200" spc="-1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months</a:t>
            </a:r>
            <a:endParaRPr sz="22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75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12</a:t>
            </a:r>
            <a:r>
              <a:rPr sz="2200" spc="-1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months</a:t>
            </a:r>
            <a:endParaRPr sz="22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70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13</a:t>
            </a:r>
            <a:r>
              <a:rPr sz="2200" spc="-1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months</a:t>
            </a:r>
            <a:endParaRPr sz="22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75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15 to 18</a:t>
            </a:r>
            <a:r>
              <a:rPr sz="2200" spc="-8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months</a:t>
            </a:r>
            <a:endParaRPr sz="22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58183" y="1161999"/>
            <a:ext cx="4411980" cy="27724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Creeps</a:t>
            </a:r>
            <a:endParaRPr sz="2200">
              <a:latin typeface="Comic Sans MS"/>
              <a:cs typeface="Comic Sans MS"/>
            </a:endParaRPr>
          </a:p>
          <a:p>
            <a:pPr marL="12700" marR="946785">
              <a:lnSpc>
                <a:spcPct val="102699"/>
              </a:lnSpc>
              <a:spcBef>
                <a:spcPts val="5"/>
              </a:spcBef>
            </a:pP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Standing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holding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furniture 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Walks holding</a:t>
            </a:r>
            <a:r>
              <a:rPr sz="22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furniture</a:t>
            </a:r>
            <a:endParaRPr sz="22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Stands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without</a:t>
            </a:r>
            <a:r>
              <a:rPr sz="2200" spc="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support</a:t>
            </a:r>
            <a:endParaRPr sz="2200">
              <a:latin typeface="Comic Sans MS"/>
              <a:cs typeface="Comic Sans MS"/>
            </a:endParaRPr>
          </a:p>
          <a:p>
            <a:pPr marL="12700" marR="94615">
              <a:lnSpc>
                <a:spcPct val="102699"/>
              </a:lnSpc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Walks without much of a support 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Says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one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word with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meaning 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Says three words with</a:t>
            </a:r>
            <a:r>
              <a:rPr sz="2200" spc="7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meaning</a:t>
            </a:r>
            <a:endParaRPr sz="22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Joints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2 or 3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words into</a:t>
            </a:r>
            <a:r>
              <a:rPr sz="2200" spc="9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sentence</a:t>
            </a:r>
            <a:endParaRPr sz="2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6897" y="1161999"/>
            <a:ext cx="2366010" cy="34613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95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13</a:t>
            </a:r>
            <a:r>
              <a:rPr sz="2200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months</a:t>
            </a:r>
            <a:endParaRPr sz="22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75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15 to 18</a:t>
            </a:r>
            <a:r>
              <a:rPr sz="2200" spc="-9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months</a:t>
            </a:r>
            <a:endParaRPr sz="22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70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15 to 18</a:t>
            </a:r>
            <a:r>
              <a:rPr sz="2200" spc="-9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months</a:t>
            </a:r>
            <a:endParaRPr sz="22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75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24</a:t>
            </a:r>
            <a:r>
              <a:rPr sz="2200" spc="-9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months</a:t>
            </a:r>
            <a:endParaRPr sz="22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70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24</a:t>
            </a:r>
            <a:r>
              <a:rPr sz="2200" spc="-1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months</a:t>
            </a:r>
            <a:endParaRPr sz="22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75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3 to 4</a:t>
            </a:r>
            <a:r>
              <a:rPr sz="2200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years</a:t>
            </a:r>
            <a:endParaRPr sz="22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70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2</a:t>
            </a:r>
            <a:r>
              <a:rPr sz="2200" spc="-1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years</a:t>
            </a:r>
            <a:endParaRPr sz="22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75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3</a:t>
            </a:r>
            <a:r>
              <a:rPr sz="2200" spc="-1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years</a:t>
            </a:r>
            <a:endParaRPr sz="22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75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3</a:t>
            </a:r>
            <a:r>
              <a:rPr sz="2200" spc="-1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years</a:t>
            </a:r>
            <a:endParaRPr sz="22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70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3</a:t>
            </a:r>
            <a:r>
              <a:rPr sz="2200" spc="-1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years</a:t>
            </a:r>
            <a:endParaRPr sz="22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72836" y="1161999"/>
            <a:ext cx="3465829" cy="34613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Feeds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self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with</a:t>
            </a:r>
            <a:r>
              <a:rPr sz="2200" spc="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spoon</a:t>
            </a:r>
            <a:endParaRPr sz="22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Climbs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stair</a:t>
            </a:r>
            <a:endParaRPr sz="22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Takes shoes and socks</a:t>
            </a:r>
            <a:r>
              <a:rPr sz="2200" spc="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off</a:t>
            </a:r>
            <a:endParaRPr sz="2200">
              <a:latin typeface="Comic Sans MS"/>
              <a:cs typeface="Comic Sans MS"/>
            </a:endParaRPr>
          </a:p>
          <a:p>
            <a:pPr marL="12700" marR="355600" algn="just">
              <a:lnSpc>
                <a:spcPct val="102699"/>
              </a:lnSpc>
              <a:spcBef>
                <a:spcPts val="5"/>
              </a:spcBef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Puts shoes and socks on  Takes some clothes off  Dresses self</a:t>
            </a:r>
            <a:r>
              <a:rPr sz="2200" spc="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fully</a:t>
            </a:r>
            <a:endParaRPr sz="2200">
              <a:latin typeface="Comic Sans MS"/>
              <a:cs typeface="Comic Sans MS"/>
            </a:endParaRPr>
          </a:p>
          <a:p>
            <a:pPr marL="12700" marR="1821180">
              <a:lnSpc>
                <a:spcPts val="2710"/>
              </a:lnSpc>
              <a:spcBef>
                <a:spcPts val="105"/>
              </a:spcBef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Dry by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day 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Dry by</a:t>
            </a:r>
            <a:r>
              <a:rPr sz="2200" spc="-8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night</a:t>
            </a:r>
            <a:endParaRPr sz="2200">
              <a:latin typeface="Comic Sans MS"/>
              <a:cs typeface="Comic Sans MS"/>
            </a:endParaRPr>
          </a:p>
          <a:p>
            <a:pPr marL="12700" marR="314325">
              <a:lnSpc>
                <a:spcPts val="2710"/>
              </a:lnSpc>
              <a:spcBef>
                <a:spcPts val="5"/>
              </a:spcBef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Knows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full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name and sex 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Rides</a:t>
            </a:r>
            <a:r>
              <a:rPr sz="22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tricycle</a:t>
            </a:r>
            <a:endParaRPr sz="2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28140" y="791717"/>
            <a:ext cx="7559675" cy="4253230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355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400" b="1" spc="-5" dirty="0">
                <a:solidFill>
                  <a:srgbClr val="FFFF00"/>
                </a:solidFill>
                <a:latin typeface="Comic Sans MS"/>
                <a:cs typeface="Comic Sans MS"/>
              </a:rPr>
              <a:t>Joint Range </a:t>
            </a:r>
            <a:r>
              <a:rPr sz="2400" b="1" dirty="0">
                <a:solidFill>
                  <a:srgbClr val="FFFF00"/>
                </a:solidFill>
                <a:latin typeface="Comic Sans MS"/>
                <a:cs typeface="Comic Sans MS"/>
              </a:rPr>
              <a:t>of Motion </a:t>
            </a:r>
            <a:r>
              <a:rPr sz="2400" b="1" spc="-5" dirty="0">
                <a:solidFill>
                  <a:srgbClr val="FFFF00"/>
                </a:solidFill>
                <a:latin typeface="Comic Sans MS"/>
                <a:cs typeface="Comic Sans MS"/>
              </a:rPr>
              <a:t>(active </a:t>
            </a:r>
            <a:r>
              <a:rPr sz="2400" b="1" dirty="0">
                <a:solidFill>
                  <a:srgbClr val="FFFF00"/>
                </a:solidFill>
                <a:latin typeface="Comic Sans MS"/>
                <a:cs typeface="Comic Sans MS"/>
              </a:rPr>
              <a:t>&amp;</a:t>
            </a:r>
            <a:r>
              <a:rPr sz="2400" b="1" spc="-3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Comic Sans MS"/>
                <a:cs typeface="Comic Sans MS"/>
              </a:rPr>
              <a:t>passive)</a:t>
            </a:r>
            <a:endParaRPr sz="2400">
              <a:latin typeface="Comic Sans MS"/>
              <a:cs typeface="Comic Sans MS"/>
            </a:endParaRPr>
          </a:p>
          <a:p>
            <a:pPr marL="570230" lvl="1" indent="-238125">
              <a:lnSpc>
                <a:spcPts val="1945"/>
              </a:lnSpc>
              <a:spcBef>
                <a:spcPts val="190"/>
              </a:spcBef>
              <a:buClr>
                <a:srgbClr val="3891A7"/>
              </a:buClr>
              <a:buFont typeface="Verdana"/>
              <a:buChar char="◦"/>
              <a:tabLst>
                <a:tab pos="570230" algn="l"/>
                <a:tab pos="570865" algn="l"/>
              </a:tabLst>
            </a:pP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Active </a:t>
            </a:r>
            <a:r>
              <a:rPr sz="1800" dirty="0">
                <a:solidFill>
                  <a:srgbClr val="FFFFFF"/>
                </a:solidFill>
                <a:latin typeface="Comic Sans MS"/>
                <a:cs typeface="Comic Sans MS"/>
              </a:rPr>
              <a:t>head and </a:t>
            </a: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trunk flexion, </a:t>
            </a:r>
            <a:r>
              <a:rPr sz="1800" dirty="0">
                <a:solidFill>
                  <a:srgbClr val="FFFFFF"/>
                </a:solidFill>
                <a:latin typeface="Comic Sans MS"/>
                <a:cs typeface="Comic Sans MS"/>
              </a:rPr>
              <a:t>extension, </a:t>
            </a: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rotation</a:t>
            </a:r>
            <a:r>
              <a:rPr sz="1800" spc="-1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FFFFFF"/>
                </a:solidFill>
                <a:latin typeface="Comic Sans MS"/>
                <a:cs typeface="Comic Sans MS"/>
              </a:rPr>
              <a:t>observed</a:t>
            </a:r>
            <a:endParaRPr sz="1800">
              <a:latin typeface="Comic Sans MS"/>
              <a:cs typeface="Comic Sans MS"/>
            </a:endParaRPr>
          </a:p>
          <a:p>
            <a:pPr marL="570230">
              <a:lnSpc>
                <a:spcPts val="1730"/>
              </a:lnSpc>
            </a:pP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during </a:t>
            </a:r>
            <a:r>
              <a:rPr sz="1800" dirty="0">
                <a:solidFill>
                  <a:srgbClr val="FFFFFF"/>
                </a:solidFill>
                <a:latin typeface="Comic Sans MS"/>
                <a:cs typeface="Comic Sans MS"/>
              </a:rPr>
              <a:t>head </a:t>
            </a: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raise in </a:t>
            </a:r>
            <a:r>
              <a:rPr sz="1800" dirty="0">
                <a:solidFill>
                  <a:srgbClr val="FFFFFF"/>
                </a:solidFill>
                <a:latin typeface="Comic Sans MS"/>
                <a:cs typeface="Comic Sans MS"/>
              </a:rPr>
              <a:t>prone, </a:t>
            </a: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supine, </a:t>
            </a:r>
            <a:r>
              <a:rPr sz="1800" dirty="0">
                <a:solidFill>
                  <a:srgbClr val="FFFFFF"/>
                </a:solidFill>
                <a:latin typeface="Comic Sans MS"/>
                <a:cs typeface="Comic Sans MS"/>
              </a:rPr>
              <a:t>sitting, </a:t>
            </a: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standing</a:t>
            </a:r>
            <a:r>
              <a:rPr sz="1800" spc="-7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developmental</a:t>
            </a:r>
            <a:endParaRPr sz="1800">
              <a:latin typeface="Comic Sans MS"/>
              <a:cs typeface="Comic Sans MS"/>
            </a:endParaRPr>
          </a:p>
          <a:p>
            <a:pPr marL="570230">
              <a:lnSpc>
                <a:spcPts val="1945"/>
              </a:lnSpc>
            </a:pPr>
            <a:r>
              <a:rPr sz="1800" dirty="0">
                <a:solidFill>
                  <a:srgbClr val="FFFFFF"/>
                </a:solidFill>
                <a:latin typeface="Comic Sans MS"/>
                <a:cs typeface="Comic Sans MS"/>
              </a:rPr>
              <a:t>channels</a:t>
            </a:r>
            <a:endParaRPr sz="1800">
              <a:latin typeface="Comic Sans MS"/>
              <a:cs typeface="Comic Sans MS"/>
            </a:endParaRPr>
          </a:p>
          <a:p>
            <a:pPr marL="636905" lvl="1" indent="-304800">
              <a:lnSpc>
                <a:spcPts val="1945"/>
              </a:lnSpc>
              <a:spcBef>
                <a:spcPts val="170"/>
              </a:spcBef>
              <a:buClr>
                <a:srgbClr val="3891A7"/>
              </a:buClr>
              <a:buFont typeface="Verdana"/>
              <a:buChar char="◦"/>
              <a:tabLst>
                <a:tab pos="636905" algn="l"/>
                <a:tab pos="637540" algn="l"/>
              </a:tabLst>
            </a:pP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Active </a:t>
            </a:r>
            <a:r>
              <a:rPr sz="1800" dirty="0">
                <a:solidFill>
                  <a:srgbClr val="FFFFFF"/>
                </a:solidFill>
                <a:latin typeface="Comic Sans MS"/>
                <a:cs typeface="Comic Sans MS"/>
              </a:rPr>
              <a:t>shoulder elevation, </a:t>
            </a: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abduction, rotation, flexion</a:t>
            </a:r>
            <a:r>
              <a:rPr sz="1800" spc="-7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FFFFFF"/>
                </a:solidFill>
                <a:latin typeface="Comic Sans MS"/>
                <a:cs typeface="Comic Sans MS"/>
              </a:rPr>
              <a:t>and</a:t>
            </a:r>
            <a:endParaRPr sz="1800">
              <a:latin typeface="Comic Sans MS"/>
              <a:cs typeface="Comic Sans MS"/>
            </a:endParaRPr>
          </a:p>
          <a:p>
            <a:pPr marL="570230" marR="45720">
              <a:lnSpc>
                <a:spcPts val="1730"/>
              </a:lnSpc>
              <a:spcBef>
                <a:spcPts val="200"/>
              </a:spcBef>
            </a:pPr>
            <a:r>
              <a:rPr sz="1800" dirty="0">
                <a:solidFill>
                  <a:srgbClr val="FFFFFF"/>
                </a:solidFill>
                <a:latin typeface="Comic Sans MS"/>
                <a:cs typeface="Comic Sans MS"/>
              </a:rPr>
              <a:t>extension </a:t>
            </a: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movements </a:t>
            </a:r>
            <a:r>
              <a:rPr sz="1800" dirty="0">
                <a:solidFill>
                  <a:srgbClr val="FFFFFF"/>
                </a:solidFill>
                <a:latin typeface="Comic Sans MS"/>
                <a:cs typeface="Comic Sans MS"/>
              </a:rPr>
              <a:t>are observed </a:t>
            </a: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during functional </a:t>
            </a:r>
            <a:r>
              <a:rPr sz="1800" dirty="0">
                <a:solidFill>
                  <a:srgbClr val="FFFFFF"/>
                </a:solidFill>
                <a:latin typeface="Comic Sans MS"/>
                <a:cs typeface="Comic Sans MS"/>
              </a:rPr>
              <a:t>examination  of creeping, </a:t>
            </a: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reaching </a:t>
            </a:r>
            <a:r>
              <a:rPr sz="1800" dirty="0">
                <a:solidFill>
                  <a:srgbClr val="FFFFFF"/>
                </a:solidFill>
                <a:latin typeface="Comic Sans MS"/>
                <a:cs typeface="Comic Sans MS"/>
              </a:rPr>
              <a:t>and other </a:t>
            </a: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arm</a:t>
            </a:r>
            <a:r>
              <a:rPr sz="1800" spc="-8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movements</a:t>
            </a:r>
            <a:endParaRPr sz="1800">
              <a:latin typeface="Comic Sans MS"/>
              <a:cs typeface="Comic Sans MS"/>
            </a:endParaRPr>
          </a:p>
          <a:p>
            <a:pPr marL="636905" lvl="1" indent="-304800">
              <a:lnSpc>
                <a:spcPts val="1945"/>
              </a:lnSpc>
              <a:spcBef>
                <a:spcPts val="180"/>
              </a:spcBef>
              <a:buClr>
                <a:srgbClr val="3891A7"/>
              </a:buClr>
              <a:buFont typeface="Verdana"/>
              <a:buChar char="◦"/>
              <a:tabLst>
                <a:tab pos="636905" algn="l"/>
                <a:tab pos="637540" algn="l"/>
              </a:tabLst>
            </a:pP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Active elbow flexion </a:t>
            </a:r>
            <a:r>
              <a:rPr sz="1800" dirty="0">
                <a:solidFill>
                  <a:srgbClr val="FFFFFF"/>
                </a:solidFill>
                <a:latin typeface="Comic Sans MS"/>
                <a:cs typeface="Comic Sans MS"/>
              </a:rPr>
              <a:t>and extension </a:t>
            </a: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observed during </a:t>
            </a:r>
            <a:r>
              <a:rPr sz="1800" dirty="0">
                <a:solidFill>
                  <a:srgbClr val="FFFFFF"/>
                </a:solidFill>
                <a:latin typeface="Comic Sans MS"/>
                <a:cs typeface="Comic Sans MS"/>
              </a:rPr>
              <a:t>child’s</a:t>
            </a:r>
            <a:r>
              <a:rPr sz="1800" spc="-7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reach</a:t>
            </a:r>
            <a:endParaRPr sz="1800">
              <a:latin typeface="Comic Sans MS"/>
              <a:cs typeface="Comic Sans MS"/>
            </a:endParaRPr>
          </a:p>
          <a:p>
            <a:pPr marL="570230">
              <a:lnSpc>
                <a:spcPts val="1945"/>
              </a:lnSpc>
            </a:pP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to </a:t>
            </a:r>
            <a:r>
              <a:rPr sz="1800" dirty="0">
                <a:solidFill>
                  <a:srgbClr val="FFFFFF"/>
                </a:solidFill>
                <a:latin typeface="Comic Sans MS"/>
                <a:cs typeface="Comic Sans MS"/>
              </a:rPr>
              <a:t>parts of </a:t>
            </a: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body </a:t>
            </a:r>
            <a:r>
              <a:rPr sz="1800" dirty="0">
                <a:solidFill>
                  <a:srgbClr val="FFFFFF"/>
                </a:solidFill>
                <a:latin typeface="Comic Sans MS"/>
                <a:cs typeface="Comic Sans MS"/>
              </a:rPr>
              <a:t>or</a:t>
            </a:r>
            <a:r>
              <a:rPr sz="1800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FFFFFF"/>
                </a:solidFill>
                <a:latin typeface="Comic Sans MS"/>
                <a:cs typeface="Comic Sans MS"/>
              </a:rPr>
              <a:t>toys</a:t>
            </a:r>
            <a:endParaRPr sz="1800">
              <a:latin typeface="Comic Sans MS"/>
              <a:cs typeface="Comic Sans MS"/>
            </a:endParaRPr>
          </a:p>
          <a:p>
            <a:pPr marL="570230" marR="831850" lvl="1" indent="-238125">
              <a:lnSpc>
                <a:spcPct val="8000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636905" algn="l"/>
                <a:tab pos="637540" algn="l"/>
              </a:tabLst>
            </a:pPr>
            <a:r>
              <a:rPr dirty="0"/>
              <a:t>	</a:t>
            </a: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Active wrist </a:t>
            </a:r>
            <a:r>
              <a:rPr sz="1800" dirty="0">
                <a:solidFill>
                  <a:srgbClr val="FFFFFF"/>
                </a:solidFill>
                <a:latin typeface="Comic Sans MS"/>
                <a:cs typeface="Comic Sans MS"/>
              </a:rPr>
              <a:t>and hand </a:t>
            </a: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movements will be </a:t>
            </a:r>
            <a:r>
              <a:rPr sz="1800" dirty="0">
                <a:solidFill>
                  <a:srgbClr val="FFFFFF"/>
                </a:solidFill>
                <a:latin typeface="Comic Sans MS"/>
                <a:cs typeface="Comic Sans MS"/>
              </a:rPr>
              <a:t>observed </a:t>
            </a: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during  function</a:t>
            </a:r>
            <a:r>
              <a:rPr sz="1800" spc="-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development</a:t>
            </a:r>
            <a:endParaRPr sz="1800">
              <a:latin typeface="Comic Sans MS"/>
              <a:cs typeface="Comic Sans MS"/>
            </a:endParaRPr>
          </a:p>
          <a:p>
            <a:pPr marL="570230" lvl="1" indent="-238125">
              <a:lnSpc>
                <a:spcPts val="1945"/>
              </a:lnSpc>
              <a:spcBef>
                <a:spcPts val="175"/>
              </a:spcBef>
              <a:buClr>
                <a:srgbClr val="3891A7"/>
              </a:buClr>
              <a:buFont typeface="Verdana"/>
              <a:buChar char="◦"/>
              <a:tabLst>
                <a:tab pos="570230" algn="l"/>
                <a:tab pos="570865" algn="l"/>
              </a:tabLst>
            </a:pP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Active </a:t>
            </a:r>
            <a:r>
              <a:rPr sz="1800" dirty="0">
                <a:solidFill>
                  <a:srgbClr val="FFFFFF"/>
                </a:solidFill>
                <a:latin typeface="Comic Sans MS"/>
                <a:cs typeface="Comic Sans MS"/>
              </a:rPr>
              <a:t>hip </a:t>
            </a: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flexion </a:t>
            </a:r>
            <a:r>
              <a:rPr sz="1800" dirty="0">
                <a:solidFill>
                  <a:srgbClr val="FFFFFF"/>
                </a:solidFill>
                <a:latin typeface="Comic Sans MS"/>
                <a:cs typeface="Comic Sans MS"/>
              </a:rPr>
              <a:t>and extension </a:t>
            </a: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will be observed during</a:t>
            </a:r>
            <a:r>
              <a:rPr sz="1800" spc="-9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FFFFFF"/>
                </a:solidFill>
                <a:latin typeface="Comic Sans MS"/>
                <a:cs typeface="Comic Sans MS"/>
              </a:rPr>
              <a:t>all</a:t>
            </a:r>
            <a:endParaRPr sz="1800">
              <a:latin typeface="Comic Sans MS"/>
              <a:cs typeface="Comic Sans MS"/>
            </a:endParaRPr>
          </a:p>
          <a:p>
            <a:pPr marL="570230">
              <a:lnSpc>
                <a:spcPts val="1945"/>
              </a:lnSpc>
            </a:pP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functions</a:t>
            </a:r>
            <a:endParaRPr sz="1800">
              <a:latin typeface="Comic Sans MS"/>
              <a:cs typeface="Comic Sans MS"/>
            </a:endParaRPr>
          </a:p>
          <a:p>
            <a:pPr marL="570230" marR="400050" lvl="1" indent="-238125">
              <a:lnSpc>
                <a:spcPct val="80000"/>
              </a:lnSpc>
              <a:spcBef>
                <a:spcPts val="595"/>
              </a:spcBef>
              <a:buClr>
                <a:srgbClr val="3891A7"/>
              </a:buClr>
              <a:buFont typeface="Verdana"/>
              <a:buChar char="◦"/>
              <a:tabLst>
                <a:tab pos="570230" algn="l"/>
                <a:tab pos="570865" algn="l"/>
              </a:tabLst>
            </a:pP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Active </a:t>
            </a:r>
            <a:r>
              <a:rPr sz="1800" dirty="0">
                <a:solidFill>
                  <a:srgbClr val="FFFFFF"/>
                </a:solidFill>
                <a:latin typeface="Comic Sans MS"/>
                <a:cs typeface="Comic Sans MS"/>
              </a:rPr>
              <a:t>knee </a:t>
            </a: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flexion </a:t>
            </a:r>
            <a:r>
              <a:rPr sz="1800" dirty="0">
                <a:solidFill>
                  <a:srgbClr val="FFFFFF"/>
                </a:solidFill>
                <a:latin typeface="Comic Sans MS"/>
                <a:cs typeface="Comic Sans MS"/>
              </a:rPr>
              <a:t>and extension </a:t>
            </a: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seen with active </a:t>
            </a:r>
            <a:r>
              <a:rPr sz="1800" dirty="0">
                <a:solidFill>
                  <a:srgbClr val="FFFFFF"/>
                </a:solidFill>
                <a:latin typeface="Comic Sans MS"/>
                <a:cs typeface="Comic Sans MS"/>
              </a:rPr>
              <a:t>hip </a:t>
            </a: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flexion  </a:t>
            </a:r>
            <a:r>
              <a:rPr sz="1800" dirty="0">
                <a:solidFill>
                  <a:srgbClr val="FFFFFF"/>
                </a:solidFill>
                <a:latin typeface="Comic Sans MS"/>
                <a:cs typeface="Comic Sans MS"/>
              </a:rPr>
              <a:t>extension</a:t>
            </a:r>
            <a:endParaRPr sz="1800">
              <a:latin typeface="Comic Sans MS"/>
              <a:cs typeface="Comic Sans MS"/>
            </a:endParaRPr>
          </a:p>
          <a:p>
            <a:pPr marL="570230" lvl="1" indent="-238125">
              <a:lnSpc>
                <a:spcPct val="100000"/>
              </a:lnSpc>
              <a:spcBef>
                <a:spcPts val="170"/>
              </a:spcBef>
              <a:buClr>
                <a:srgbClr val="3891A7"/>
              </a:buClr>
              <a:buFont typeface="Verdana"/>
              <a:buChar char="◦"/>
              <a:tabLst>
                <a:tab pos="570230" algn="l"/>
                <a:tab pos="570865" algn="l"/>
              </a:tabLst>
            </a:pPr>
            <a:r>
              <a:rPr sz="1800" dirty="0">
                <a:solidFill>
                  <a:srgbClr val="FFFFFF"/>
                </a:solidFill>
                <a:latin typeface="Comic Sans MS"/>
                <a:cs typeface="Comic Sans MS"/>
              </a:rPr>
              <a:t>Foot </a:t>
            </a: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movements </a:t>
            </a:r>
            <a:r>
              <a:rPr sz="1800" dirty="0">
                <a:solidFill>
                  <a:srgbClr val="FFFFFF"/>
                </a:solidFill>
                <a:latin typeface="Comic Sans MS"/>
                <a:cs typeface="Comic Sans MS"/>
              </a:rPr>
              <a:t>are also check </a:t>
            </a: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during functional</a:t>
            </a:r>
            <a:r>
              <a:rPr sz="1800" spc="-5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development</a:t>
            </a:r>
            <a:endParaRPr sz="1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1288" y="199644"/>
            <a:ext cx="4991100" cy="894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343661"/>
            <a:ext cx="414464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>
                <a:solidFill>
                  <a:srgbClr val="EBDFC4"/>
                </a:solidFill>
              </a:rPr>
              <a:t>PT</a:t>
            </a:r>
            <a:r>
              <a:rPr sz="4300" spc="-90" dirty="0">
                <a:solidFill>
                  <a:srgbClr val="EBDFC4"/>
                </a:solidFill>
              </a:rPr>
              <a:t> </a:t>
            </a:r>
            <a:r>
              <a:rPr sz="4300" spc="-5" dirty="0">
                <a:solidFill>
                  <a:srgbClr val="EBDFC4"/>
                </a:solidFill>
              </a:rPr>
              <a:t>assessment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596897" y="1128276"/>
            <a:ext cx="7089140" cy="3319779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81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b="1" spc="-5" dirty="0">
                <a:solidFill>
                  <a:srgbClr val="FFFFFF"/>
                </a:solidFill>
                <a:latin typeface="Comic Sans MS"/>
                <a:cs typeface="Comic Sans MS"/>
              </a:rPr>
              <a:t>History</a:t>
            </a:r>
            <a:endParaRPr sz="3200">
              <a:latin typeface="Comic Sans MS"/>
              <a:cs typeface="Comic Sans MS"/>
            </a:endParaRPr>
          </a:p>
          <a:p>
            <a:pPr marL="570230" marR="5080" lvl="1" indent="-237490">
              <a:lnSpc>
                <a:spcPct val="100000"/>
              </a:lnSpc>
              <a:spcBef>
                <a:spcPts val="61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Review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of complications of pregnancy &amp; 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delivery,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birth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weight,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gestation, any 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neonatal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&amp; perinatal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difficulties,  feeding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problems, and other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health- 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related</a:t>
            </a:r>
            <a:r>
              <a:rPr sz="2800" spc="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problems</a:t>
            </a:r>
            <a:endParaRPr sz="28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Developmental</a:t>
            </a:r>
            <a:r>
              <a:rPr sz="2800" spc="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milestones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6897" y="1128276"/>
            <a:ext cx="6778625" cy="2465705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81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Posture</a:t>
            </a:r>
            <a:endParaRPr sz="32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61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Poor posture in all types of</a:t>
            </a:r>
            <a:r>
              <a:rPr sz="2800" spc="5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CP</a:t>
            </a:r>
            <a:endParaRPr sz="2800">
              <a:latin typeface="Comic Sans MS"/>
              <a:cs typeface="Comic Sans MS"/>
            </a:endParaRPr>
          </a:p>
          <a:p>
            <a:pPr marL="570230" marR="5080" lvl="1" indent="-23749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Kypho-Scoliosis, knock knee &amp;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flexion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deformity &amp;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inverted flat foot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are  commonly</a:t>
            </a:r>
            <a:r>
              <a:rPr sz="2800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seen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6897" y="1128443"/>
            <a:ext cx="7177405" cy="384492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43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Balance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&amp;</a:t>
            </a:r>
            <a:r>
              <a:rPr sz="3200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gait</a:t>
            </a:r>
            <a:endParaRPr sz="32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28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Compromised static &amp;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dynamic</a:t>
            </a:r>
            <a:r>
              <a:rPr sz="2800" spc="9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balance</a:t>
            </a:r>
            <a:endParaRPr sz="2800">
              <a:latin typeface="Comic Sans MS"/>
              <a:cs typeface="Comic Sans MS"/>
            </a:endParaRPr>
          </a:p>
          <a:p>
            <a:pPr marL="570230" marR="5080" lvl="1" indent="-237490">
              <a:lnSpc>
                <a:spcPts val="3020"/>
              </a:lnSpc>
              <a:spcBef>
                <a:spcPts val="65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Balance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severely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affected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in athetoid &amp;  ataxic</a:t>
            </a:r>
            <a:r>
              <a:rPr sz="2800" spc="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CP</a:t>
            </a:r>
            <a:endParaRPr sz="2800">
              <a:latin typeface="Comic Sans MS"/>
              <a:cs typeface="Comic Sans MS"/>
            </a:endParaRPr>
          </a:p>
          <a:p>
            <a:pPr marL="570230" marR="160020" lvl="1" indent="-237490">
              <a:lnSpc>
                <a:spcPts val="303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Independent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walking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is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rarely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achieved  by spastic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quadriplegic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&amp; athetoid</a:t>
            </a:r>
            <a:r>
              <a:rPr sz="2800" spc="10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CP,</a:t>
            </a:r>
            <a:endParaRPr sz="2800">
              <a:latin typeface="Comic Sans MS"/>
              <a:cs typeface="Comic Sans MS"/>
            </a:endParaRPr>
          </a:p>
          <a:p>
            <a:pPr marL="817244" lvl="2" indent="-228600">
              <a:lnSpc>
                <a:spcPct val="100000"/>
              </a:lnSpc>
              <a:spcBef>
                <a:spcPts val="265"/>
              </a:spcBef>
              <a:buClr>
                <a:srgbClr val="FDB809"/>
              </a:buClr>
              <a:buFont typeface="Wingdings 2"/>
              <a:buChar char=""/>
              <a:tabLst>
                <a:tab pos="817880" algn="l"/>
              </a:tabLst>
            </a:pP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few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diplegic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CP can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walk with</a:t>
            </a:r>
            <a:r>
              <a:rPr sz="2400" spc="-5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aids,</a:t>
            </a:r>
            <a:endParaRPr sz="2400">
              <a:latin typeface="Comic Sans MS"/>
              <a:cs typeface="Comic Sans MS"/>
            </a:endParaRPr>
          </a:p>
          <a:p>
            <a:pPr marL="817244" marR="902969" lvl="2" indent="-228600">
              <a:lnSpc>
                <a:spcPts val="2590"/>
              </a:lnSpc>
              <a:spcBef>
                <a:spcPts val="615"/>
              </a:spcBef>
              <a:buClr>
                <a:srgbClr val="FDB809"/>
              </a:buClr>
              <a:buFont typeface="Wingdings 2"/>
              <a:buChar char=""/>
              <a:tabLst>
                <a:tab pos="817880" algn="l"/>
              </a:tabLst>
            </a:pP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hemiplegic CP can achieve</a:t>
            </a:r>
            <a:r>
              <a:rPr sz="2400" spc="-1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independent  walking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6897" y="1128276"/>
            <a:ext cx="7055484" cy="2465705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81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Bowel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&amp;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bladder</a:t>
            </a:r>
            <a:r>
              <a:rPr sz="3200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involvement</a:t>
            </a:r>
            <a:endParaRPr sz="3200">
              <a:latin typeface="Comic Sans MS"/>
              <a:cs typeface="Comic Sans MS"/>
            </a:endParaRPr>
          </a:p>
          <a:p>
            <a:pPr marL="570230" marR="330835" lvl="1" indent="-237490">
              <a:lnSpc>
                <a:spcPct val="100000"/>
              </a:lnSpc>
              <a:spcBef>
                <a:spcPts val="61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If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the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child is able to communicate &amp; 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understand, training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can be</a:t>
            </a:r>
            <a:r>
              <a:rPr sz="2800" spc="8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helpful</a:t>
            </a:r>
            <a:endParaRPr sz="2800">
              <a:latin typeface="Comic Sans MS"/>
              <a:cs typeface="Comic Sans MS"/>
            </a:endParaRPr>
          </a:p>
          <a:p>
            <a:pPr marL="570230" marR="5080" lvl="1" indent="-23749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In profound MR and those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unable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to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communicate have dependent</a:t>
            </a:r>
            <a:r>
              <a:rPr sz="2800" spc="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functions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6897" y="1128276"/>
            <a:ext cx="6663690" cy="1536065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81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Functional</a:t>
            </a:r>
            <a:r>
              <a:rPr sz="3200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capacity</a:t>
            </a:r>
            <a:endParaRPr sz="3200">
              <a:latin typeface="Comic Sans MS"/>
              <a:cs typeface="Comic Sans MS"/>
            </a:endParaRPr>
          </a:p>
          <a:p>
            <a:pPr marL="570230" marR="5080" lvl="1" indent="-237490">
              <a:lnSpc>
                <a:spcPct val="100000"/>
              </a:lnSpc>
              <a:spcBef>
                <a:spcPts val="61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Varies from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complete dependence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to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complete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 independent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28672" y="2007107"/>
            <a:ext cx="4920996" cy="8351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57601" y="2142566"/>
            <a:ext cx="41408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EBDFC4"/>
                </a:solidFill>
                <a:latin typeface="Algerian"/>
                <a:cs typeface="Algerian"/>
              </a:rPr>
              <a:t>PT</a:t>
            </a:r>
            <a:r>
              <a:rPr sz="4000" b="1" spc="-75" dirty="0">
                <a:solidFill>
                  <a:srgbClr val="EBDFC4"/>
                </a:solidFill>
                <a:latin typeface="Algerian"/>
                <a:cs typeface="Algerian"/>
              </a:rPr>
              <a:t> </a:t>
            </a:r>
            <a:r>
              <a:rPr sz="4000" b="1" spc="-5" dirty="0">
                <a:solidFill>
                  <a:srgbClr val="EBDFC4"/>
                </a:solidFill>
                <a:latin typeface="Algerian"/>
                <a:cs typeface="Algerian"/>
              </a:rPr>
              <a:t>MANAGEMENT</a:t>
            </a:r>
            <a:endParaRPr sz="4000">
              <a:latin typeface="Algerian"/>
              <a:cs typeface="Algeri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28672" y="2007107"/>
            <a:ext cx="2738628" cy="8351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328672" y="2578607"/>
            <a:ext cx="4117848" cy="8351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763767" y="2578607"/>
            <a:ext cx="944880" cy="8351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152388" y="2578607"/>
            <a:ext cx="2967227" cy="8351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328672" y="3150107"/>
            <a:ext cx="3095244" cy="83515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657601" y="2142566"/>
            <a:ext cx="6007100" cy="1778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4650"/>
              </a:lnSpc>
              <a:spcBef>
                <a:spcPts val="95"/>
              </a:spcBef>
            </a:pPr>
            <a:r>
              <a:rPr sz="4000" b="1" dirty="0">
                <a:solidFill>
                  <a:srgbClr val="EBDFC4"/>
                </a:solidFill>
                <a:latin typeface="Algerian"/>
                <a:cs typeface="Algerian"/>
              </a:rPr>
              <a:t>INFANCY</a:t>
            </a:r>
            <a:endParaRPr sz="4000">
              <a:latin typeface="Algerian"/>
              <a:cs typeface="Algerian"/>
            </a:endParaRPr>
          </a:p>
          <a:p>
            <a:pPr marL="12700" marR="5080">
              <a:lnSpc>
                <a:spcPts val="4500"/>
              </a:lnSpc>
              <a:spcBef>
                <a:spcPts val="250"/>
              </a:spcBef>
            </a:pPr>
            <a:r>
              <a:rPr sz="4000" b="1" spc="-5" dirty="0">
                <a:solidFill>
                  <a:srgbClr val="EBDFC4"/>
                </a:solidFill>
                <a:latin typeface="Algerian"/>
                <a:cs typeface="Algerian"/>
              </a:rPr>
              <a:t>(FIRST </a:t>
            </a:r>
            <a:r>
              <a:rPr sz="4000" b="1" dirty="0">
                <a:solidFill>
                  <a:srgbClr val="EBDFC4"/>
                </a:solidFill>
                <a:latin typeface="Algerian"/>
                <a:cs typeface="Algerian"/>
              </a:rPr>
              <a:t>STAGE </a:t>
            </a:r>
            <a:r>
              <a:rPr sz="4000" b="1" spc="-5" dirty="0">
                <a:solidFill>
                  <a:srgbClr val="EBDFC4"/>
                </a:solidFill>
                <a:latin typeface="Algerian"/>
                <a:cs typeface="Algerian"/>
              </a:rPr>
              <a:t>– </a:t>
            </a:r>
            <a:r>
              <a:rPr sz="4000" b="1" dirty="0">
                <a:solidFill>
                  <a:srgbClr val="EBDFC4"/>
                </a:solidFill>
                <a:latin typeface="Algerian"/>
                <a:cs typeface="Algerian"/>
              </a:rPr>
              <a:t>BIRTH</a:t>
            </a:r>
            <a:r>
              <a:rPr sz="4000" b="1" spc="-140" dirty="0">
                <a:solidFill>
                  <a:srgbClr val="EBDFC4"/>
                </a:solidFill>
                <a:latin typeface="Algerian"/>
                <a:cs typeface="Algerian"/>
              </a:rPr>
              <a:t> </a:t>
            </a:r>
            <a:r>
              <a:rPr sz="4000" b="1" dirty="0">
                <a:solidFill>
                  <a:srgbClr val="EBDFC4"/>
                </a:solidFill>
                <a:latin typeface="Algerian"/>
                <a:cs typeface="Algerian"/>
              </a:rPr>
              <a:t>TO  </a:t>
            </a:r>
            <a:r>
              <a:rPr sz="4000" b="1" spc="-5" dirty="0">
                <a:solidFill>
                  <a:srgbClr val="EBDFC4"/>
                </a:solidFill>
                <a:latin typeface="Algerian"/>
                <a:cs typeface="Algerian"/>
              </a:rPr>
              <a:t>3</a:t>
            </a:r>
            <a:r>
              <a:rPr sz="4000" b="1" spc="-30" dirty="0">
                <a:solidFill>
                  <a:srgbClr val="EBDFC4"/>
                </a:solidFill>
                <a:latin typeface="Algerian"/>
                <a:cs typeface="Algerian"/>
              </a:rPr>
              <a:t> </a:t>
            </a:r>
            <a:r>
              <a:rPr sz="4000" b="1" dirty="0">
                <a:solidFill>
                  <a:srgbClr val="EBDFC4"/>
                </a:solidFill>
                <a:latin typeface="Algerian"/>
                <a:cs typeface="Algerian"/>
              </a:rPr>
              <a:t>YEARS)</a:t>
            </a:r>
            <a:endParaRPr sz="4000">
              <a:latin typeface="Algerian"/>
              <a:cs typeface="Algeri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1288" y="199644"/>
            <a:ext cx="2924556" cy="894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343661"/>
            <a:ext cx="207962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>
                <a:solidFill>
                  <a:srgbClr val="EBDFC4"/>
                </a:solidFill>
              </a:rPr>
              <a:t>PT</a:t>
            </a:r>
            <a:r>
              <a:rPr sz="4300" spc="-110" dirty="0">
                <a:solidFill>
                  <a:srgbClr val="EBDFC4"/>
                </a:solidFill>
              </a:rPr>
              <a:t> </a:t>
            </a:r>
            <a:r>
              <a:rPr sz="4300" spc="-5" dirty="0">
                <a:solidFill>
                  <a:srgbClr val="EBDFC4"/>
                </a:solidFill>
              </a:rPr>
              <a:t>aims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596897" y="1143748"/>
            <a:ext cx="6850380" cy="385191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34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Family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education</a:t>
            </a:r>
            <a:endParaRPr sz="30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24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Handling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&amp;</a:t>
            </a:r>
            <a:r>
              <a:rPr sz="3000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care</a:t>
            </a:r>
            <a:endParaRPr sz="30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244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Promote infant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&amp; parent</a:t>
            </a:r>
            <a:r>
              <a:rPr sz="3000" spc="-7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interaction</a:t>
            </a:r>
            <a:endParaRPr sz="3000">
              <a:latin typeface="Comic Sans MS"/>
              <a:cs typeface="Comic Sans MS"/>
            </a:endParaRPr>
          </a:p>
          <a:p>
            <a:pPr marL="295910" marR="5080" indent="-283210">
              <a:lnSpc>
                <a:spcPts val="3240"/>
              </a:lnSpc>
              <a:spcBef>
                <a:spcPts val="64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Encourage development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of </a:t>
            </a:r>
            <a:r>
              <a:rPr sz="3000" spc="-10" dirty="0">
                <a:solidFill>
                  <a:srgbClr val="FFFFFF"/>
                </a:solidFill>
                <a:latin typeface="Comic Sans MS"/>
                <a:cs typeface="Comic Sans MS"/>
              </a:rPr>
              <a:t>functional 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skills &amp;</a:t>
            </a:r>
            <a:r>
              <a:rPr sz="3000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play</a:t>
            </a:r>
            <a:endParaRPr sz="30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19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Promote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sensory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motor</a:t>
            </a:r>
            <a:r>
              <a:rPr sz="3000" spc="-7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development</a:t>
            </a:r>
            <a:endParaRPr sz="30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24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Establish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head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&amp;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neck</a:t>
            </a:r>
            <a:r>
              <a:rPr sz="3000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control</a:t>
            </a:r>
            <a:endParaRPr sz="30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244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Attain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&amp; maintain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upright</a:t>
            </a:r>
            <a:r>
              <a:rPr sz="3000" spc="-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position</a:t>
            </a:r>
            <a:endParaRPr sz="3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1288" y="199644"/>
            <a:ext cx="5818632" cy="894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343661"/>
            <a:ext cx="496951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10" dirty="0">
                <a:solidFill>
                  <a:srgbClr val="F88530"/>
                </a:solidFill>
              </a:rPr>
              <a:t>Family</a:t>
            </a:r>
            <a:r>
              <a:rPr sz="4300" spc="-40" dirty="0">
                <a:solidFill>
                  <a:srgbClr val="F88530"/>
                </a:solidFill>
              </a:rPr>
              <a:t> </a:t>
            </a:r>
            <a:r>
              <a:rPr sz="4300" spc="-10" dirty="0">
                <a:solidFill>
                  <a:srgbClr val="F88530"/>
                </a:solidFill>
              </a:rPr>
              <a:t>education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151940" y="1146788"/>
            <a:ext cx="7617459" cy="381698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375"/>
              </a:spcBef>
              <a:buClr>
                <a:srgbClr val="3891A7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Educate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families about</a:t>
            </a:r>
            <a:r>
              <a:rPr sz="2700" spc="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CP</a:t>
            </a:r>
            <a:endParaRPr sz="27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280"/>
              </a:spcBef>
              <a:buClr>
                <a:srgbClr val="3891A7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Provide support in their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acceptance of</a:t>
            </a:r>
            <a:r>
              <a:rPr sz="2700" spc="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child</a:t>
            </a:r>
            <a:endParaRPr sz="2700">
              <a:latin typeface="Comic Sans MS"/>
              <a:cs typeface="Comic Sans MS"/>
            </a:endParaRPr>
          </a:p>
          <a:p>
            <a:pPr marL="295910" marR="447040" indent="-283210">
              <a:lnSpc>
                <a:spcPts val="2920"/>
              </a:lnSpc>
              <a:spcBef>
                <a:spcPts val="640"/>
              </a:spcBef>
              <a:buClr>
                <a:srgbClr val="3891A7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Goal setting &amp;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programming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should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be done  with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family</a:t>
            </a:r>
            <a:endParaRPr sz="2700">
              <a:latin typeface="Comic Sans MS"/>
              <a:cs typeface="Comic Sans MS"/>
            </a:endParaRPr>
          </a:p>
          <a:p>
            <a:pPr marL="295910" marR="5080" indent="-283210">
              <a:lnSpc>
                <a:spcPts val="2920"/>
              </a:lnSpc>
              <a:spcBef>
                <a:spcPts val="590"/>
              </a:spcBef>
              <a:buClr>
                <a:srgbClr val="3891A7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Be realistic about the prognosis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&amp; efficacy of  PT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while remaining hopeful</a:t>
            </a:r>
            <a:endParaRPr sz="27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234"/>
              </a:spcBef>
              <a:buClr>
                <a:srgbClr val="3891A7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Honesty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&amp; commitment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towards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 child</a:t>
            </a:r>
            <a:endParaRPr sz="2700">
              <a:latin typeface="Comic Sans MS"/>
              <a:cs typeface="Comic Sans MS"/>
            </a:endParaRPr>
          </a:p>
          <a:p>
            <a:pPr marL="295910" marR="254635" indent="-283210">
              <a:lnSpc>
                <a:spcPts val="2920"/>
              </a:lnSpc>
              <a:spcBef>
                <a:spcPts val="635"/>
              </a:spcBef>
              <a:buClr>
                <a:srgbClr val="3891A7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Listening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to parental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concerns &amp;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recognizing  personal values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&amp;</a:t>
            </a:r>
            <a:r>
              <a:rPr sz="2700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strength</a:t>
            </a:r>
            <a:endParaRPr sz="27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1288" y="199644"/>
            <a:ext cx="5574792" cy="894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276947" y="527304"/>
            <a:ext cx="365125" cy="3746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14602" y="343661"/>
            <a:ext cx="473075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01365" algn="l"/>
              </a:tabLst>
            </a:pPr>
            <a:r>
              <a:rPr sz="4300" spc="-5" dirty="0">
                <a:solidFill>
                  <a:srgbClr val="F88530"/>
                </a:solidFill>
              </a:rPr>
              <a:t>Handling	</a:t>
            </a:r>
            <a:r>
              <a:rPr sz="4300" spc="-10" dirty="0">
                <a:solidFill>
                  <a:srgbClr val="F88530"/>
                </a:solidFill>
              </a:rPr>
              <a:t>care</a:t>
            </a:r>
            <a:endParaRPr sz="4300"/>
          </a:p>
        </p:txBody>
      </p:sp>
      <p:sp>
        <p:nvSpPr>
          <p:cNvPr id="5" name="object 5"/>
          <p:cNvSpPr txBox="1"/>
          <p:nvPr/>
        </p:nvSpPr>
        <p:spPr>
          <a:xfrm>
            <a:off x="1151940" y="1151331"/>
            <a:ext cx="7663815" cy="414083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95910" marR="1021080" indent="-283210">
              <a:lnSpc>
                <a:spcPts val="2400"/>
              </a:lnSpc>
              <a:spcBef>
                <a:spcPts val="67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Promote </a:t>
            </a:r>
            <a:r>
              <a:rPr sz="2500" spc="-10" dirty="0">
                <a:solidFill>
                  <a:srgbClr val="FFFFFF"/>
                </a:solidFill>
                <a:latin typeface="Comic Sans MS"/>
                <a:cs typeface="Comic Sans MS"/>
              </a:rPr>
              <a:t>parents </a:t>
            </a: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ease, skill &amp; confidence </a:t>
            </a:r>
            <a:r>
              <a:rPr sz="2500" spc="-10" dirty="0">
                <a:solidFill>
                  <a:srgbClr val="FFFFFF"/>
                </a:solidFill>
                <a:latin typeface="Comic Sans MS"/>
                <a:cs typeface="Comic Sans MS"/>
              </a:rPr>
              <a:t>in  handling</a:t>
            </a:r>
            <a:r>
              <a:rPr sz="2500" spc="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child</a:t>
            </a:r>
            <a:endParaRPr sz="2500">
              <a:latin typeface="Comic Sans MS"/>
              <a:cs typeface="Comic Sans MS"/>
            </a:endParaRPr>
          </a:p>
          <a:p>
            <a:pPr marL="295910" marR="153670" indent="-283210">
              <a:lnSpc>
                <a:spcPts val="24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Positioning, </a:t>
            </a:r>
            <a:r>
              <a:rPr sz="2500" spc="-10" dirty="0">
                <a:solidFill>
                  <a:srgbClr val="FFFFFF"/>
                </a:solidFill>
                <a:latin typeface="Comic Sans MS"/>
                <a:cs typeface="Comic Sans MS"/>
              </a:rPr>
              <a:t>feeding </a:t>
            </a: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&amp; carrying </a:t>
            </a:r>
            <a:r>
              <a:rPr sz="2500" spc="-10" dirty="0">
                <a:solidFill>
                  <a:srgbClr val="FFFFFF"/>
                </a:solidFill>
                <a:latin typeface="Comic Sans MS"/>
                <a:cs typeface="Comic Sans MS"/>
              </a:rPr>
              <a:t>techniques should  </a:t>
            </a: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be</a:t>
            </a:r>
            <a:r>
              <a:rPr sz="2500" spc="-10" dirty="0">
                <a:solidFill>
                  <a:srgbClr val="FFFFFF"/>
                </a:solidFill>
                <a:latin typeface="Comic Sans MS"/>
                <a:cs typeface="Comic Sans MS"/>
              </a:rPr>
              <a:t> taught</a:t>
            </a:r>
            <a:endParaRPr sz="2500">
              <a:latin typeface="Comic Sans MS"/>
              <a:cs typeface="Comic Sans MS"/>
            </a:endParaRPr>
          </a:p>
          <a:p>
            <a:pPr marL="295910" marR="543560" indent="-283210">
              <a:lnSpc>
                <a:spcPts val="2400"/>
              </a:lnSpc>
              <a:spcBef>
                <a:spcPts val="60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Promote symmetry, limit </a:t>
            </a:r>
            <a:r>
              <a:rPr sz="2500" spc="-10" dirty="0">
                <a:solidFill>
                  <a:srgbClr val="FFFFFF"/>
                </a:solidFill>
                <a:latin typeface="Comic Sans MS"/>
                <a:cs typeface="Comic Sans MS"/>
              </a:rPr>
              <a:t>abnormal </a:t>
            </a: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posturing &amp;  </a:t>
            </a:r>
            <a:r>
              <a:rPr sz="2500" spc="-10" dirty="0">
                <a:solidFill>
                  <a:srgbClr val="FFFFFF"/>
                </a:solidFill>
                <a:latin typeface="Comic Sans MS"/>
                <a:cs typeface="Comic Sans MS"/>
              </a:rPr>
              <a:t>facilitate functional </a:t>
            </a: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motor</a:t>
            </a:r>
            <a:r>
              <a:rPr sz="2500" spc="6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activity</a:t>
            </a:r>
            <a:endParaRPr sz="2500">
              <a:latin typeface="Comic Sans MS"/>
              <a:cs typeface="Comic Sans MS"/>
            </a:endParaRPr>
          </a:p>
          <a:p>
            <a:pPr marL="295910" marR="398145" indent="-283210">
              <a:lnSpc>
                <a:spcPts val="24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Use </a:t>
            </a:r>
            <a:r>
              <a:rPr sz="2500" spc="-10" dirty="0">
                <a:solidFill>
                  <a:srgbClr val="FFFFFF"/>
                </a:solidFill>
                <a:latin typeface="Comic Sans MS"/>
                <a:cs typeface="Comic Sans MS"/>
              </a:rPr>
              <a:t>variety </a:t>
            </a: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of movement &amp; posture to promote  sensory</a:t>
            </a:r>
            <a:r>
              <a:rPr sz="2500" spc="-10" dirty="0">
                <a:solidFill>
                  <a:srgbClr val="FFFFFF"/>
                </a:solidFill>
                <a:latin typeface="Comic Sans MS"/>
                <a:cs typeface="Comic Sans MS"/>
              </a:rPr>
              <a:t> function</a:t>
            </a:r>
            <a:endParaRPr sz="2500">
              <a:latin typeface="Comic Sans MS"/>
              <a:cs typeface="Comic Sans MS"/>
            </a:endParaRPr>
          </a:p>
          <a:p>
            <a:pPr marL="295910" marR="5080" indent="-283210">
              <a:lnSpc>
                <a:spcPct val="80000"/>
              </a:lnSpc>
              <a:spcBef>
                <a:spcPts val="62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Include position to allow lengthening of spastic or  hypoextensive</a:t>
            </a:r>
            <a:r>
              <a:rPr sz="2500" spc="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muscles</a:t>
            </a:r>
            <a:endParaRPr sz="2500">
              <a:latin typeface="Comic Sans MS"/>
              <a:cs typeface="Comic Sans MS"/>
            </a:endParaRPr>
          </a:p>
          <a:p>
            <a:pPr marL="295910" marR="708660" indent="-283210">
              <a:lnSpc>
                <a:spcPts val="2400"/>
              </a:lnSpc>
              <a:spcBef>
                <a:spcPts val="58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Use </a:t>
            </a:r>
            <a:r>
              <a:rPr sz="2500" spc="-10" dirty="0">
                <a:solidFill>
                  <a:srgbClr val="FFFFFF"/>
                </a:solidFill>
                <a:latin typeface="Comic Sans MS"/>
                <a:cs typeface="Comic Sans MS"/>
              </a:rPr>
              <a:t>positions </a:t>
            </a: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to </a:t>
            </a:r>
            <a:r>
              <a:rPr sz="2500" spc="-10" dirty="0">
                <a:solidFill>
                  <a:srgbClr val="FFFFFF"/>
                </a:solidFill>
                <a:latin typeface="Comic Sans MS"/>
                <a:cs typeface="Comic Sans MS"/>
              </a:rPr>
              <a:t>improve functional </a:t>
            </a: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voluntary  movement of</a:t>
            </a:r>
            <a:r>
              <a:rPr sz="2500" spc="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limbs</a:t>
            </a:r>
            <a:endParaRPr sz="25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3291" y="0"/>
            <a:ext cx="4648200" cy="7635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93291" y="544068"/>
            <a:ext cx="4131564" cy="8138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71705" y="246761"/>
            <a:ext cx="330200" cy="3397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14602" y="78485"/>
            <a:ext cx="3877945" cy="1214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546350" algn="l"/>
              </a:tabLst>
            </a:pPr>
            <a:r>
              <a:rPr spc="-5" dirty="0">
                <a:solidFill>
                  <a:srgbClr val="F88530"/>
                </a:solidFill>
              </a:rPr>
              <a:t>Mothe</a:t>
            </a:r>
            <a:r>
              <a:rPr dirty="0">
                <a:solidFill>
                  <a:srgbClr val="F88530"/>
                </a:solidFill>
              </a:rPr>
              <a:t>r	</a:t>
            </a:r>
            <a:r>
              <a:rPr spc="-5" dirty="0">
                <a:solidFill>
                  <a:srgbClr val="F88530"/>
                </a:solidFill>
              </a:rPr>
              <a:t>ch</a:t>
            </a:r>
            <a:r>
              <a:rPr spc="-15" dirty="0">
                <a:solidFill>
                  <a:srgbClr val="F88530"/>
                </a:solidFill>
              </a:rPr>
              <a:t>i</a:t>
            </a:r>
            <a:r>
              <a:rPr spc="-5" dirty="0">
                <a:solidFill>
                  <a:srgbClr val="F88530"/>
                </a:solidFill>
              </a:rPr>
              <a:t>ld  relationship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228140" y="1174191"/>
            <a:ext cx="7788909" cy="385254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295910" marR="71120" indent="-283210">
              <a:lnSpc>
                <a:spcPct val="90000"/>
              </a:lnSpc>
              <a:spcBef>
                <a:spcPts val="459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Activities should be done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on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mother's 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lap,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close to body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&amp;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face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so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that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her  </a:t>
            </a:r>
            <a:r>
              <a:rPr sz="3000" spc="-10" dirty="0">
                <a:solidFill>
                  <a:srgbClr val="FFFFFF"/>
                </a:solidFill>
                <a:latin typeface="Comic Sans MS"/>
                <a:cs typeface="Comic Sans MS"/>
              </a:rPr>
              <a:t>touch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&amp; stroking &amp;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talking to baby not  only help motor development but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also 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body image,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movement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enjoyment by baby 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&amp;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demonstrate love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&amp;</a:t>
            </a:r>
            <a:r>
              <a:rPr sz="3000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security</a:t>
            </a:r>
            <a:endParaRPr sz="3000">
              <a:latin typeface="Comic Sans MS"/>
              <a:cs typeface="Comic Sans MS"/>
            </a:endParaRPr>
          </a:p>
          <a:p>
            <a:pPr marL="295910" marR="5080" indent="-283210">
              <a:lnSpc>
                <a:spcPct val="9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Weaning of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child to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a PT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should be  carefully done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after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mother-child bonding 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&amp;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confidence is</a:t>
            </a:r>
            <a:r>
              <a:rPr sz="3000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established</a:t>
            </a:r>
            <a:endParaRPr sz="3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6897" y="1151331"/>
            <a:ext cx="6962775" cy="37769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9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500" b="1" spc="-5" dirty="0">
                <a:solidFill>
                  <a:srgbClr val="FFFFFF"/>
                </a:solidFill>
                <a:latin typeface="Comic Sans MS"/>
                <a:cs typeface="Comic Sans MS"/>
              </a:rPr>
              <a:t>Prenatal</a:t>
            </a:r>
            <a:r>
              <a:rPr sz="2500" b="1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500" b="1" spc="-5" dirty="0">
                <a:solidFill>
                  <a:srgbClr val="FFFFFF"/>
                </a:solidFill>
                <a:latin typeface="Comic Sans MS"/>
                <a:cs typeface="Comic Sans MS"/>
              </a:rPr>
              <a:t>History</a:t>
            </a:r>
            <a:endParaRPr sz="25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8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Age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of</a:t>
            </a:r>
            <a:r>
              <a:rPr sz="22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mother</a:t>
            </a:r>
            <a:endParaRPr sz="22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7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Consanguity</a:t>
            </a:r>
            <a:r>
              <a:rPr sz="2200" spc="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marriage</a:t>
            </a:r>
            <a:endParaRPr sz="22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7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Any drugs taken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during</a:t>
            </a:r>
            <a:r>
              <a:rPr sz="2200" spc="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pregnancy</a:t>
            </a:r>
            <a:endParaRPr sz="22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7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Any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trauma &amp;</a:t>
            </a:r>
            <a:r>
              <a:rPr sz="2200" spc="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stress</a:t>
            </a:r>
            <a:endParaRPr sz="22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7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Any addiction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–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smoking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or</a:t>
            </a:r>
            <a:r>
              <a:rPr sz="2200" spc="114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alcoholism</a:t>
            </a:r>
            <a:endParaRPr sz="22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7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History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of TORCH</a:t>
            </a:r>
            <a:r>
              <a:rPr sz="2200" spc="8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infection</a:t>
            </a:r>
            <a:endParaRPr sz="2200">
              <a:latin typeface="Comic Sans MS"/>
              <a:cs typeface="Comic Sans MS"/>
            </a:endParaRPr>
          </a:p>
          <a:p>
            <a:pPr marL="570230" marR="5080" lvl="1" indent="-237490">
              <a:lnSpc>
                <a:spcPts val="2110"/>
              </a:lnSpc>
              <a:spcBef>
                <a:spcPts val="58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History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of previous abortions, still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born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or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death 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after birth</a:t>
            </a:r>
            <a:endParaRPr sz="22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9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Multiple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pregnancies</a:t>
            </a:r>
            <a:endParaRPr sz="22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7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Status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&amp; cast of the</a:t>
            </a:r>
            <a:r>
              <a:rPr sz="2200" spc="5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mother</a:t>
            </a:r>
            <a:endParaRPr sz="2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4289" y="1218387"/>
            <a:ext cx="7351395" cy="30295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210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Introducing more than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one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therapist 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or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developmental worker may </a:t>
            </a:r>
            <a:r>
              <a:rPr sz="3200" spc="-10" dirty="0">
                <a:solidFill>
                  <a:srgbClr val="FFFFFF"/>
                </a:solidFill>
                <a:latin typeface="Comic Sans MS"/>
                <a:cs typeface="Comic Sans MS"/>
              </a:rPr>
              <a:t>be 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disconcerting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to child &amp; even</a:t>
            </a:r>
            <a:r>
              <a:rPr sz="3200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parents</a:t>
            </a:r>
            <a:endParaRPr sz="3200">
              <a:latin typeface="Comic Sans MS"/>
              <a:cs typeface="Comic Sans MS"/>
            </a:endParaRPr>
          </a:p>
          <a:p>
            <a:pPr marL="295910" marR="299720" indent="-283210" algn="just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Not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to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overload with exercises, </a:t>
            </a:r>
            <a:r>
              <a:rPr sz="3200" spc="-10" dirty="0">
                <a:solidFill>
                  <a:srgbClr val="FFFFFF"/>
                </a:solidFill>
                <a:latin typeface="Comic Sans MS"/>
                <a:cs typeface="Comic Sans MS"/>
              </a:rPr>
              <a:t>but 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rather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use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corrective movements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&amp;  postures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within ADL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of</a:t>
            </a:r>
            <a:r>
              <a:rPr sz="3200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child</a:t>
            </a:r>
            <a:endParaRPr sz="3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1288" y="199644"/>
            <a:ext cx="7147559" cy="894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343661"/>
            <a:ext cx="219837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10" dirty="0">
                <a:solidFill>
                  <a:srgbClr val="F88530"/>
                </a:solidFill>
              </a:rPr>
              <a:t>Feeding</a:t>
            </a:r>
            <a:endParaRPr sz="4300"/>
          </a:p>
        </p:txBody>
      </p:sp>
      <p:sp>
        <p:nvSpPr>
          <p:cNvPr id="4" name="object 4"/>
          <p:cNvSpPr/>
          <p:nvPr/>
        </p:nvSpPr>
        <p:spPr>
          <a:xfrm>
            <a:off x="3871474" y="527304"/>
            <a:ext cx="365125" cy="3746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399036" y="343661"/>
            <a:ext cx="340995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10" dirty="0">
                <a:solidFill>
                  <a:srgbClr val="F88530"/>
                </a:solidFill>
                <a:latin typeface="Algerian"/>
                <a:cs typeface="Algerian"/>
              </a:rPr>
              <a:t>respiration</a:t>
            </a:r>
            <a:endParaRPr sz="4300">
              <a:latin typeface="Algerian"/>
              <a:cs typeface="Algeri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51940" y="1133043"/>
            <a:ext cx="7893684" cy="4004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910" indent="-283210">
              <a:lnSpc>
                <a:spcPts val="3540"/>
              </a:lnSpc>
              <a:spcBef>
                <a:spcPts val="10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Position in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a propped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up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sitting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for</a:t>
            </a:r>
            <a:r>
              <a:rPr sz="3000" spc="-6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feeding</a:t>
            </a:r>
            <a:endParaRPr sz="3000">
              <a:latin typeface="Comic Sans MS"/>
              <a:cs typeface="Comic Sans MS"/>
            </a:endParaRPr>
          </a:p>
          <a:p>
            <a:pPr marL="295910" indent="-283210">
              <a:lnSpc>
                <a:spcPts val="3180"/>
              </a:lnSpc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For greater hip stability &amp;</a:t>
            </a:r>
            <a:r>
              <a:rPr sz="3000" spc="-6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symmetry</a:t>
            </a:r>
            <a:endParaRPr sz="3000">
              <a:latin typeface="Comic Sans MS"/>
              <a:cs typeface="Comic Sans MS"/>
            </a:endParaRPr>
          </a:p>
          <a:p>
            <a:pPr marL="295910" marR="37465">
              <a:lnSpc>
                <a:spcPts val="2880"/>
              </a:lnSpc>
              <a:spcBef>
                <a:spcPts val="335"/>
              </a:spcBef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during feeding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position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in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a high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chair with  adaptation</a:t>
            </a:r>
            <a:endParaRPr sz="3000">
              <a:latin typeface="Comic Sans MS"/>
              <a:cs typeface="Comic Sans MS"/>
            </a:endParaRPr>
          </a:p>
          <a:p>
            <a:pPr marL="295910" indent="-283210">
              <a:lnSpc>
                <a:spcPts val="3145"/>
              </a:lnSpc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Head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&amp;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neck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position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should be in</a:t>
            </a:r>
            <a:r>
              <a:rPr sz="3000" spc="-7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neutral</a:t>
            </a:r>
            <a:endParaRPr sz="3000">
              <a:latin typeface="Comic Sans MS"/>
              <a:cs typeface="Comic Sans MS"/>
            </a:endParaRPr>
          </a:p>
          <a:p>
            <a:pPr marL="295910" marR="1050290">
              <a:lnSpc>
                <a:spcPts val="2880"/>
              </a:lnSpc>
              <a:spcBef>
                <a:spcPts val="340"/>
              </a:spcBef>
            </a:pPr>
            <a:r>
              <a:rPr sz="3000" spc="-10" dirty="0">
                <a:solidFill>
                  <a:srgbClr val="FFFFFF"/>
                </a:solidFill>
                <a:latin typeface="Comic Sans MS"/>
                <a:cs typeface="Comic Sans MS"/>
              </a:rPr>
              <a:t>rotation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&amp;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slight flexion to facilitate  swallowing</a:t>
            </a:r>
            <a:endParaRPr sz="3000">
              <a:latin typeface="Comic Sans MS"/>
              <a:cs typeface="Comic Sans MS"/>
            </a:endParaRPr>
          </a:p>
          <a:p>
            <a:pPr marL="295910" indent="-283210">
              <a:lnSpc>
                <a:spcPts val="3145"/>
              </a:lnSpc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Deep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respiration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can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be </a:t>
            </a:r>
            <a:r>
              <a:rPr sz="3000" spc="-10" dirty="0">
                <a:solidFill>
                  <a:srgbClr val="FFFFFF"/>
                </a:solidFill>
                <a:latin typeface="Comic Sans MS"/>
                <a:cs typeface="Comic Sans MS"/>
              </a:rPr>
              <a:t>facilitated</a:t>
            </a:r>
            <a:r>
              <a:rPr sz="3000" spc="-6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before</a:t>
            </a:r>
            <a:endParaRPr sz="3000">
              <a:latin typeface="Comic Sans MS"/>
              <a:cs typeface="Comic Sans MS"/>
            </a:endParaRPr>
          </a:p>
          <a:p>
            <a:pPr marL="295910" marR="57150">
              <a:lnSpc>
                <a:spcPts val="2880"/>
              </a:lnSpc>
              <a:spcBef>
                <a:spcPts val="335"/>
              </a:spcBef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feeding by applying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pressure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in the </a:t>
            </a:r>
            <a:r>
              <a:rPr sz="3000" spc="-10" dirty="0">
                <a:solidFill>
                  <a:srgbClr val="FFFFFF"/>
                </a:solidFill>
                <a:latin typeface="Comic Sans MS"/>
                <a:cs typeface="Comic Sans MS"/>
              </a:rPr>
              <a:t>thorax 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or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the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abdominal</a:t>
            </a:r>
            <a:r>
              <a:rPr sz="3000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area</a:t>
            </a:r>
            <a:endParaRPr sz="3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3291" y="0"/>
            <a:ext cx="5652516" cy="7635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178296" y="0"/>
            <a:ext cx="822959" cy="7635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333744" y="0"/>
            <a:ext cx="2374392" cy="7635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93291" y="544068"/>
            <a:ext cx="7606283" cy="8138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F88530"/>
                </a:solidFill>
              </a:rPr>
              <a:t>Facilitate sensory-motor  development (body</a:t>
            </a:r>
            <a:r>
              <a:rPr spc="-95" dirty="0">
                <a:solidFill>
                  <a:srgbClr val="F88530"/>
                </a:solidFill>
              </a:rPr>
              <a:t> </a:t>
            </a:r>
            <a:r>
              <a:rPr dirty="0">
                <a:solidFill>
                  <a:srgbClr val="F88530"/>
                </a:solidFill>
              </a:rPr>
              <a:t>image)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304289" y="1174191"/>
            <a:ext cx="7464425" cy="4175125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295910" marR="347345" indent="-283210">
              <a:lnSpc>
                <a:spcPts val="3240"/>
              </a:lnSpc>
              <a:spcBef>
                <a:spcPts val="509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Reaching, rolling, sitting, crawling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&amp; 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transitional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movements </a:t>
            </a:r>
            <a:r>
              <a:rPr sz="3000" spc="-10" dirty="0">
                <a:solidFill>
                  <a:srgbClr val="FFFFFF"/>
                </a:solidFill>
                <a:latin typeface="Comic Sans MS"/>
                <a:cs typeface="Comic Sans MS"/>
              </a:rPr>
              <a:t>like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standing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&amp;  pre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walking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are</a:t>
            </a:r>
            <a:r>
              <a:rPr sz="3000" spc="-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facilitated</a:t>
            </a:r>
            <a:endParaRPr sz="3000">
              <a:latin typeface="Comic Sans MS"/>
              <a:cs typeface="Comic Sans MS"/>
            </a:endParaRPr>
          </a:p>
          <a:p>
            <a:pPr marL="570230" marR="5080" lvl="1" indent="-237490">
              <a:lnSpc>
                <a:spcPts val="2810"/>
              </a:lnSpc>
              <a:spcBef>
                <a:spcPts val="62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Promotes spatial perception,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body</a:t>
            </a:r>
            <a:r>
              <a:rPr sz="2600" spc="-17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awareness  &amp; mobility,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facilitate play,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social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interaction 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&amp;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exploration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of</a:t>
            </a:r>
            <a:r>
              <a:rPr sz="2600" spc="-5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environment</a:t>
            </a:r>
            <a:endParaRPr sz="2600">
              <a:latin typeface="Comic Sans MS"/>
              <a:cs typeface="Comic Sans MS"/>
            </a:endParaRPr>
          </a:p>
          <a:p>
            <a:pPr marL="295910" marR="203835" indent="-283210">
              <a:lnSpc>
                <a:spcPct val="90000"/>
              </a:lnSpc>
              <a:spcBef>
                <a:spcPts val="53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Use of equipments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that </a:t>
            </a:r>
            <a:r>
              <a:rPr sz="3000" spc="-10" dirty="0">
                <a:solidFill>
                  <a:srgbClr val="FFFFFF"/>
                </a:solidFill>
                <a:latin typeface="Comic Sans MS"/>
                <a:cs typeface="Comic Sans MS"/>
              </a:rPr>
              <a:t>facilitates 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function when impairment is preventing  development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E.g. sitting on adapted 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chair</a:t>
            </a:r>
            <a:endParaRPr sz="3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28140" y="1133043"/>
            <a:ext cx="7553959" cy="400431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295910" marR="1706245" indent="-283210">
              <a:lnSpc>
                <a:spcPts val="2880"/>
              </a:lnSpc>
              <a:spcBef>
                <a:spcPts val="79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Practice midline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play,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reach</a:t>
            </a:r>
            <a:r>
              <a:rPr sz="3000" spc="-1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for  feet,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suck on</a:t>
            </a:r>
            <a:r>
              <a:rPr sz="3000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fingers</a:t>
            </a:r>
            <a:endParaRPr sz="3000">
              <a:latin typeface="Comic Sans MS"/>
              <a:cs typeface="Comic Sans MS"/>
            </a:endParaRPr>
          </a:p>
          <a:p>
            <a:pPr marL="295910" indent="-283210">
              <a:lnSpc>
                <a:spcPts val="3445"/>
              </a:lnSpc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Do </a:t>
            </a:r>
            <a:r>
              <a:rPr sz="3000" spc="-10" dirty="0">
                <a:solidFill>
                  <a:srgbClr val="FFFFFF"/>
                </a:solidFill>
                <a:latin typeface="Comic Sans MS"/>
                <a:cs typeface="Comic Sans MS"/>
              </a:rPr>
              <a:t>not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give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too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many stimuli at</a:t>
            </a:r>
            <a:r>
              <a:rPr sz="3000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omic Sans MS"/>
                <a:cs typeface="Comic Sans MS"/>
              </a:rPr>
              <a:t>once</a:t>
            </a:r>
            <a:endParaRPr sz="3000">
              <a:latin typeface="Comic Sans MS"/>
              <a:cs typeface="Comic Sans MS"/>
            </a:endParaRPr>
          </a:p>
          <a:p>
            <a:pPr marL="295910" marR="277495" indent="-283210" algn="just">
              <a:lnSpc>
                <a:spcPct val="80000"/>
              </a:lnSpc>
              <a:spcBef>
                <a:spcPts val="66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Carefully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introduce different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surfaces 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for child to </a:t>
            </a:r>
            <a:r>
              <a:rPr sz="3000" spc="-10" dirty="0">
                <a:solidFill>
                  <a:srgbClr val="FFFFFF"/>
                </a:solidFill>
                <a:latin typeface="Comic Sans MS"/>
                <a:cs typeface="Comic Sans MS"/>
              </a:rPr>
              <a:t>roll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on,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creep, crawl,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&amp;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walk 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on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with bare</a:t>
            </a:r>
            <a:r>
              <a:rPr sz="3000" spc="-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feet</a:t>
            </a:r>
            <a:endParaRPr sz="3000">
              <a:latin typeface="Comic Sans MS"/>
              <a:cs typeface="Comic Sans MS"/>
            </a:endParaRPr>
          </a:p>
          <a:p>
            <a:pPr marL="295910" marR="5080" indent="-283210">
              <a:lnSpc>
                <a:spcPts val="2880"/>
              </a:lnSpc>
              <a:spcBef>
                <a:spcPts val="57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Always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give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child time to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experience 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tactile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&amp; auditory stimuli &amp; let him</a:t>
            </a:r>
            <a:r>
              <a:rPr sz="3000" spc="-1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reach</a:t>
            </a:r>
            <a:endParaRPr sz="3000">
              <a:latin typeface="Comic Sans MS"/>
              <a:cs typeface="Comic Sans MS"/>
            </a:endParaRPr>
          </a:p>
          <a:p>
            <a:pPr marL="295910" marR="1143000">
              <a:lnSpc>
                <a:spcPts val="2880"/>
              </a:lnSpc>
            </a:pP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&amp;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find out about himself whenever 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possible</a:t>
            </a:r>
            <a:endParaRPr sz="3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4483" y="0"/>
            <a:ext cx="7402068" cy="7635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24483" y="544068"/>
            <a:ext cx="6028944" cy="8138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45844" y="78485"/>
            <a:ext cx="6115050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F88530"/>
                </a:solidFill>
              </a:rPr>
              <a:t>Improve</a:t>
            </a:r>
            <a:r>
              <a:rPr spc="-75" dirty="0">
                <a:solidFill>
                  <a:srgbClr val="F88530"/>
                </a:solidFill>
              </a:rPr>
              <a:t> </a:t>
            </a:r>
            <a:r>
              <a:rPr spc="-10" dirty="0">
                <a:solidFill>
                  <a:srgbClr val="F88530"/>
                </a:solidFill>
              </a:rPr>
              <a:t>proprioceptive</a:t>
            </a:r>
          </a:p>
        </p:txBody>
      </p:sp>
      <p:sp>
        <p:nvSpPr>
          <p:cNvPr id="5" name="object 5"/>
          <p:cNvSpPr/>
          <p:nvPr/>
        </p:nvSpPr>
        <p:spPr>
          <a:xfrm>
            <a:off x="7403672" y="246761"/>
            <a:ext cx="330200" cy="3397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45844" y="672846"/>
            <a:ext cx="7605395" cy="43884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155"/>
              </a:lnSpc>
              <a:spcBef>
                <a:spcPts val="100"/>
              </a:spcBef>
            </a:pPr>
            <a:r>
              <a:rPr sz="3900" spc="-5" dirty="0">
                <a:solidFill>
                  <a:srgbClr val="F88530"/>
                </a:solidFill>
                <a:latin typeface="Algerian"/>
                <a:cs typeface="Algerian"/>
              </a:rPr>
              <a:t>vestibular</a:t>
            </a:r>
            <a:r>
              <a:rPr sz="3900" dirty="0">
                <a:solidFill>
                  <a:srgbClr val="F88530"/>
                </a:solidFill>
                <a:latin typeface="Algerian"/>
                <a:cs typeface="Algerian"/>
              </a:rPr>
              <a:t> </a:t>
            </a:r>
            <a:r>
              <a:rPr sz="3900" spc="-5" dirty="0">
                <a:solidFill>
                  <a:srgbClr val="F88530"/>
                </a:solidFill>
                <a:latin typeface="Algerian"/>
                <a:cs typeface="Algerian"/>
              </a:rPr>
              <a:t>function</a:t>
            </a:r>
            <a:endParaRPr sz="3900">
              <a:latin typeface="Algerian"/>
              <a:cs typeface="Algerian"/>
            </a:endParaRPr>
          </a:p>
          <a:p>
            <a:pPr marL="377825" marR="5080" indent="-283210">
              <a:lnSpc>
                <a:spcPts val="2880"/>
              </a:lnSpc>
              <a:spcBef>
                <a:spcPts val="16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378460" algn="l"/>
              </a:tabLst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They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are compensatory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stimuli for</a:t>
            </a:r>
            <a:r>
              <a:rPr sz="3000" spc="-7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visual  impairment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&amp; also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develop body</a:t>
            </a:r>
            <a:r>
              <a:rPr sz="3000" spc="-7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image</a:t>
            </a:r>
            <a:endParaRPr sz="3000">
              <a:latin typeface="Comic Sans MS"/>
              <a:cs typeface="Comic Sans MS"/>
            </a:endParaRPr>
          </a:p>
          <a:p>
            <a:pPr marL="377825" indent="-283210">
              <a:lnSpc>
                <a:spcPts val="3145"/>
              </a:lnSpc>
              <a:buClr>
                <a:srgbClr val="3891A7"/>
              </a:buClr>
              <a:buSzPct val="80000"/>
              <a:buFont typeface="Wingdings 2"/>
              <a:buChar char=""/>
              <a:tabLst>
                <a:tab pos="378460" algn="l"/>
              </a:tabLst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Touch,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pressure &amp;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resistance can</a:t>
            </a:r>
            <a:r>
              <a:rPr sz="3000" spc="-6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be</a:t>
            </a:r>
            <a:endParaRPr sz="3000">
              <a:latin typeface="Comic Sans MS"/>
              <a:cs typeface="Comic Sans MS"/>
            </a:endParaRPr>
          </a:p>
          <a:p>
            <a:pPr marL="377825" marR="293370">
              <a:lnSpc>
                <a:spcPct val="80000"/>
              </a:lnSpc>
              <a:spcBef>
                <a:spcPts val="365"/>
              </a:spcBef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correctly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given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to stimulate movement  giving clues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as to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direction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&amp;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degree</a:t>
            </a:r>
            <a:r>
              <a:rPr sz="3000" spc="-10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of 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muscle </a:t>
            </a:r>
            <a:r>
              <a:rPr sz="3000" spc="-10" dirty="0">
                <a:solidFill>
                  <a:srgbClr val="FFFFFF"/>
                </a:solidFill>
                <a:latin typeface="Comic Sans MS"/>
                <a:cs typeface="Comic Sans MS"/>
              </a:rPr>
              <a:t>action.</a:t>
            </a:r>
            <a:endParaRPr sz="3000">
              <a:latin typeface="Comic Sans MS"/>
              <a:cs typeface="Comic Sans MS"/>
            </a:endParaRPr>
          </a:p>
          <a:p>
            <a:pPr marL="377825" marR="586740" indent="-283210">
              <a:lnSpc>
                <a:spcPts val="2880"/>
              </a:lnSpc>
              <a:spcBef>
                <a:spcPts val="57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378460" algn="l"/>
              </a:tabLst>
            </a:pP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Do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not use Rx with handling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or </a:t>
            </a:r>
            <a:r>
              <a:rPr sz="3000" spc="-10" dirty="0">
                <a:solidFill>
                  <a:srgbClr val="FFFFFF"/>
                </a:solidFill>
                <a:latin typeface="Comic Sans MS"/>
                <a:cs typeface="Comic Sans MS"/>
              </a:rPr>
              <a:t>other 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proprioceptive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stimuli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from </a:t>
            </a:r>
            <a:r>
              <a:rPr sz="3000" spc="-10" dirty="0">
                <a:solidFill>
                  <a:srgbClr val="FFFFFF"/>
                </a:solidFill>
                <a:latin typeface="Comic Sans MS"/>
                <a:cs typeface="Comic Sans MS"/>
              </a:rPr>
              <a:t>behind</a:t>
            </a:r>
            <a:r>
              <a:rPr sz="3000" spc="-7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as</a:t>
            </a:r>
            <a:endParaRPr sz="3000">
              <a:latin typeface="Comic Sans MS"/>
              <a:cs typeface="Comic Sans MS"/>
            </a:endParaRPr>
          </a:p>
          <a:p>
            <a:pPr marL="377825" marR="895985">
              <a:lnSpc>
                <a:spcPts val="2880"/>
              </a:lnSpc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leaning back will facilitate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extensor 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thrusts</a:t>
            </a:r>
            <a:endParaRPr sz="3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1288" y="199644"/>
            <a:ext cx="6548627" cy="894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343661"/>
            <a:ext cx="570420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>
                <a:solidFill>
                  <a:srgbClr val="F88530"/>
                </a:solidFill>
              </a:rPr>
              <a:t>Visual</a:t>
            </a:r>
            <a:r>
              <a:rPr sz="4300" spc="-50" dirty="0">
                <a:solidFill>
                  <a:srgbClr val="F88530"/>
                </a:solidFill>
              </a:rPr>
              <a:t> </a:t>
            </a:r>
            <a:r>
              <a:rPr sz="4300" spc="-5" dirty="0">
                <a:solidFill>
                  <a:srgbClr val="F88530"/>
                </a:solidFill>
              </a:rPr>
              <a:t>development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304289" y="1181811"/>
            <a:ext cx="7463155" cy="3999865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295910" marR="354965" indent="-283210" algn="just">
              <a:lnSpc>
                <a:spcPts val="2920"/>
              </a:lnSpc>
              <a:spcBef>
                <a:spcPts val="465"/>
              </a:spcBef>
              <a:buClr>
                <a:srgbClr val="3891A7"/>
              </a:buClr>
              <a:buSzPct val="79629"/>
              <a:buFont typeface="Wingdings 2"/>
              <a:buChar char=""/>
              <a:tabLst>
                <a:tab pos="296545" algn="l"/>
              </a:tabLst>
            </a:pP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Can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be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easily </a:t>
            </a:r>
            <a:r>
              <a:rPr sz="2700" spc="-10" dirty="0">
                <a:solidFill>
                  <a:srgbClr val="FFFFFF"/>
                </a:solidFill>
                <a:latin typeface="Comic Sans MS"/>
                <a:cs typeface="Comic Sans MS"/>
              </a:rPr>
              <a:t>integrated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with methods </a:t>
            </a:r>
            <a:r>
              <a:rPr sz="2700" spc="-10" dirty="0">
                <a:solidFill>
                  <a:srgbClr val="FFFFFF"/>
                </a:solidFill>
                <a:latin typeface="Comic Sans MS"/>
                <a:cs typeface="Comic Sans MS"/>
              </a:rPr>
              <a:t>for 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head control, hand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function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&amp; all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balance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&amp;  locomotor</a:t>
            </a:r>
            <a:r>
              <a:rPr sz="2700" spc="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activities</a:t>
            </a:r>
            <a:endParaRPr sz="2700">
              <a:latin typeface="Comic Sans MS"/>
              <a:cs typeface="Comic Sans MS"/>
            </a:endParaRPr>
          </a:p>
          <a:p>
            <a:pPr marL="295910" marR="5080" indent="-283210">
              <a:lnSpc>
                <a:spcPts val="2920"/>
              </a:lnSpc>
              <a:spcBef>
                <a:spcPts val="590"/>
              </a:spcBef>
              <a:buClr>
                <a:srgbClr val="3891A7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Relate appropriate level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of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visual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ability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with 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child's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motor</a:t>
            </a:r>
            <a:r>
              <a:rPr sz="2700" spc="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programme.</a:t>
            </a:r>
            <a:endParaRPr sz="2700">
              <a:latin typeface="Comic Sans MS"/>
              <a:cs typeface="Comic Sans MS"/>
            </a:endParaRPr>
          </a:p>
          <a:p>
            <a:pPr marL="295910" marR="301625" indent="-283210">
              <a:lnSpc>
                <a:spcPct val="90000"/>
              </a:lnSpc>
              <a:spcBef>
                <a:spcPts val="550"/>
              </a:spcBef>
              <a:buClr>
                <a:srgbClr val="3891A7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Also one may have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to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accept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unusual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head 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position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&amp; other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patterns which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make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it  possible for the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child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to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use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residual</a:t>
            </a:r>
            <a:r>
              <a:rPr sz="2700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vision</a:t>
            </a:r>
            <a:endParaRPr sz="2700">
              <a:latin typeface="Comic Sans MS"/>
              <a:cs typeface="Comic Sans MS"/>
            </a:endParaRPr>
          </a:p>
          <a:p>
            <a:pPr marL="295910" marR="789305" indent="-283210">
              <a:lnSpc>
                <a:spcPts val="2920"/>
              </a:lnSpc>
              <a:spcBef>
                <a:spcPts val="645"/>
              </a:spcBef>
              <a:buClr>
                <a:srgbClr val="3891A7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Use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favorite toys or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colors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to facilitate  visual</a:t>
            </a:r>
            <a:r>
              <a:rPr sz="2700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function</a:t>
            </a:r>
            <a:endParaRPr sz="27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1288" y="199644"/>
            <a:ext cx="7563611" cy="894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343661"/>
            <a:ext cx="671449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10" dirty="0">
                <a:solidFill>
                  <a:srgbClr val="F88530"/>
                </a:solidFill>
              </a:rPr>
              <a:t>Language</a:t>
            </a:r>
            <a:r>
              <a:rPr sz="4300" spc="-50" dirty="0">
                <a:solidFill>
                  <a:srgbClr val="F88530"/>
                </a:solidFill>
              </a:rPr>
              <a:t> </a:t>
            </a:r>
            <a:r>
              <a:rPr sz="4300" spc="-5" dirty="0">
                <a:solidFill>
                  <a:srgbClr val="F88530"/>
                </a:solidFill>
              </a:rPr>
              <a:t>development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151940" y="1133043"/>
            <a:ext cx="7736205" cy="3638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910" indent="-283210">
              <a:lnSpc>
                <a:spcPts val="3465"/>
              </a:lnSpc>
              <a:spcBef>
                <a:spcPts val="10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Talk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&amp;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clearly label body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parts</a:t>
            </a:r>
            <a:r>
              <a:rPr sz="3000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used</a:t>
            </a:r>
            <a:endParaRPr sz="3000">
              <a:latin typeface="Comic Sans MS"/>
              <a:cs typeface="Comic Sans MS"/>
            </a:endParaRPr>
          </a:p>
          <a:p>
            <a:pPr marL="295910" indent="-283210">
              <a:lnSpc>
                <a:spcPts val="3270"/>
              </a:lnSpc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Delay is </a:t>
            </a:r>
            <a:r>
              <a:rPr sz="3150" i="1" spc="-85" dirty="0">
                <a:solidFill>
                  <a:srgbClr val="FFFFFF"/>
                </a:solidFill>
                <a:latin typeface="Comic Sans MS"/>
                <a:cs typeface="Comic Sans MS"/>
              </a:rPr>
              <a:t>normal </a:t>
            </a:r>
            <a:r>
              <a:rPr sz="3150" i="1" spc="-80" dirty="0">
                <a:solidFill>
                  <a:srgbClr val="FFFFFF"/>
                </a:solidFill>
                <a:latin typeface="Comic Sans MS"/>
                <a:cs typeface="Comic Sans MS"/>
              </a:rPr>
              <a:t>for a </a:t>
            </a:r>
            <a:r>
              <a:rPr sz="3150" i="1" spc="-75" dirty="0">
                <a:solidFill>
                  <a:srgbClr val="FFFFFF"/>
                </a:solidFill>
                <a:latin typeface="Comic Sans MS"/>
                <a:cs typeface="Comic Sans MS"/>
              </a:rPr>
              <a:t>child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who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cannot</a:t>
            </a:r>
            <a:r>
              <a:rPr sz="3000" spc="1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yet</a:t>
            </a:r>
            <a:endParaRPr sz="3000">
              <a:latin typeface="Comic Sans MS"/>
              <a:cs typeface="Comic Sans MS"/>
            </a:endParaRPr>
          </a:p>
          <a:p>
            <a:pPr marL="295910" marR="463550">
              <a:lnSpc>
                <a:spcPts val="2880"/>
              </a:lnSpc>
              <a:spcBef>
                <a:spcPts val="320"/>
              </a:spcBef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understand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meaning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of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sounds,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words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&amp; 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conversation</a:t>
            </a:r>
            <a:endParaRPr sz="3000">
              <a:latin typeface="Comic Sans MS"/>
              <a:cs typeface="Comic Sans MS"/>
            </a:endParaRPr>
          </a:p>
          <a:p>
            <a:pPr marL="295910" marR="52069" indent="-283210">
              <a:lnSpc>
                <a:spcPct val="80000"/>
              </a:lnSpc>
              <a:spcBef>
                <a:spcPts val="63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Use simple &amp; easy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words with</a:t>
            </a:r>
            <a:r>
              <a:rPr sz="3000" spc="-9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appropriate 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examples &amp;</a:t>
            </a:r>
            <a:r>
              <a:rPr sz="3000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models</a:t>
            </a:r>
            <a:endParaRPr sz="3000">
              <a:latin typeface="Comic Sans MS"/>
              <a:cs typeface="Comic Sans MS"/>
            </a:endParaRPr>
          </a:p>
          <a:p>
            <a:pPr marL="295910" marR="413384" indent="-283210">
              <a:lnSpc>
                <a:spcPct val="8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Communication is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also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fostered </a:t>
            </a:r>
            <a:r>
              <a:rPr sz="3000" spc="-10" dirty="0">
                <a:solidFill>
                  <a:srgbClr val="FFFFFF"/>
                </a:solidFill>
                <a:latin typeface="Comic Sans MS"/>
                <a:cs typeface="Comic Sans MS"/>
              </a:rPr>
              <a:t>through 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motor actions, touch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&amp; </a:t>
            </a:r>
            <a:r>
              <a:rPr sz="3000" spc="-10" dirty="0">
                <a:solidFill>
                  <a:srgbClr val="FFFFFF"/>
                </a:solidFill>
                <a:latin typeface="Comic Sans MS"/>
                <a:cs typeface="Comic Sans MS"/>
              </a:rPr>
              <a:t>body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language 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relevant to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sign system of a</a:t>
            </a:r>
            <a:r>
              <a:rPr sz="3000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child</a:t>
            </a:r>
            <a:endParaRPr sz="3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3291" y="0"/>
            <a:ext cx="5740908" cy="7635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93291" y="544068"/>
            <a:ext cx="4137660" cy="8138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F88530"/>
                </a:solidFill>
              </a:rPr>
              <a:t>Facilitating</a:t>
            </a:r>
            <a:r>
              <a:rPr spc="-95" dirty="0">
                <a:solidFill>
                  <a:srgbClr val="F88530"/>
                </a:solidFill>
              </a:rPr>
              <a:t> </a:t>
            </a:r>
            <a:r>
              <a:rPr spc="-5" dirty="0">
                <a:solidFill>
                  <a:srgbClr val="F88530"/>
                </a:solidFill>
              </a:rPr>
              <a:t>motor  development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96897" y="1109518"/>
            <a:ext cx="7088505" cy="403034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430"/>
              </a:spcBef>
              <a:buClr>
                <a:srgbClr val="3891A7"/>
              </a:buClr>
              <a:buSzPct val="76119"/>
              <a:buFont typeface="Wingdings 2"/>
              <a:buChar char=""/>
              <a:tabLst>
                <a:tab pos="296545" algn="l"/>
                <a:tab pos="6125210" algn="l"/>
              </a:tabLst>
            </a:pPr>
            <a:r>
              <a:rPr sz="3350" i="1" spc="-80" dirty="0">
                <a:solidFill>
                  <a:srgbClr val="FFFFFF"/>
                </a:solidFill>
                <a:latin typeface="Comic Sans MS"/>
                <a:cs typeface="Comic Sans MS"/>
              </a:rPr>
              <a:t>Postura</a:t>
            </a:r>
            <a:r>
              <a:rPr sz="3350" i="1" spc="-40" dirty="0">
                <a:solidFill>
                  <a:srgbClr val="FFFFFF"/>
                </a:solidFill>
                <a:latin typeface="Comic Sans MS"/>
                <a:cs typeface="Comic Sans MS"/>
              </a:rPr>
              <a:t>l</a:t>
            </a:r>
            <a:r>
              <a:rPr sz="3350" i="1" spc="-6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350" i="1" spc="-65" dirty="0">
                <a:solidFill>
                  <a:srgbClr val="FFFFFF"/>
                </a:solidFill>
                <a:latin typeface="Comic Sans MS"/>
                <a:cs typeface="Comic Sans MS"/>
              </a:rPr>
              <a:t>stability</a:t>
            </a:r>
            <a:r>
              <a:rPr sz="3350" i="1" spc="-5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350" i="1" spc="-75" dirty="0">
                <a:solidFill>
                  <a:srgbClr val="FFFFFF"/>
                </a:solidFill>
                <a:latin typeface="Comic Sans MS"/>
                <a:cs typeface="Comic Sans MS"/>
              </a:rPr>
              <a:t>of</a:t>
            </a:r>
            <a:r>
              <a:rPr sz="3350" i="1" spc="-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350" i="1" spc="-85" dirty="0">
                <a:solidFill>
                  <a:srgbClr val="FFFFFF"/>
                </a:solidFill>
                <a:latin typeface="Comic Sans MS"/>
                <a:cs typeface="Comic Sans MS"/>
              </a:rPr>
              <a:t>th</a:t>
            </a:r>
            <a:r>
              <a:rPr sz="3350" i="1" spc="-80" dirty="0">
                <a:solidFill>
                  <a:srgbClr val="FFFFFF"/>
                </a:solidFill>
                <a:latin typeface="Comic Sans MS"/>
                <a:cs typeface="Comic Sans MS"/>
              </a:rPr>
              <a:t>e</a:t>
            </a:r>
            <a:r>
              <a:rPr sz="3350" i="1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350" i="1" spc="-100" dirty="0">
                <a:solidFill>
                  <a:srgbClr val="FFFFFF"/>
                </a:solidFill>
                <a:latin typeface="Comic Sans MS"/>
                <a:cs typeface="Comic Sans MS"/>
              </a:rPr>
              <a:t>h</a:t>
            </a:r>
            <a:r>
              <a:rPr sz="3350" i="1" spc="-80" dirty="0">
                <a:solidFill>
                  <a:srgbClr val="FFFFFF"/>
                </a:solidFill>
                <a:latin typeface="Comic Sans MS"/>
                <a:cs typeface="Comic Sans MS"/>
              </a:rPr>
              <a:t>ead</a:t>
            </a:r>
            <a:r>
              <a:rPr sz="3350" i="1" dirty="0">
                <a:solidFill>
                  <a:srgbClr val="FFFFFF"/>
                </a:solidFill>
                <a:latin typeface="Comic Sans MS"/>
                <a:cs typeface="Comic Sans MS"/>
              </a:rPr>
              <a:t>	</a:t>
            </a:r>
            <a:r>
              <a:rPr sz="3350" i="1" spc="-90" dirty="0">
                <a:solidFill>
                  <a:srgbClr val="FFFFFF"/>
                </a:solidFill>
                <a:latin typeface="Comic Sans MS"/>
                <a:cs typeface="Comic Sans MS"/>
              </a:rPr>
              <a:t>when</a:t>
            </a:r>
            <a:endParaRPr sz="335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25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lying prone (0-3</a:t>
            </a:r>
            <a:r>
              <a:rPr sz="2800" spc="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months)</a:t>
            </a:r>
            <a:endParaRPr sz="28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26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on forearms (3</a:t>
            </a:r>
            <a:r>
              <a:rPr sz="2800" spc="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months)</a:t>
            </a:r>
            <a:endParaRPr sz="2800">
              <a:latin typeface="Comic Sans MS"/>
              <a:cs typeface="Comic Sans MS"/>
            </a:endParaRPr>
          </a:p>
          <a:p>
            <a:pPr marL="570230" marR="662940" lvl="1" indent="-237490">
              <a:lnSpc>
                <a:spcPts val="3020"/>
              </a:lnSpc>
              <a:spcBef>
                <a:spcPts val="64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on hands and on hands and knees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(6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months),</a:t>
            </a:r>
            <a:endParaRPr sz="2800">
              <a:latin typeface="Comic Sans MS"/>
              <a:cs typeface="Comic Sans MS"/>
            </a:endParaRPr>
          </a:p>
          <a:p>
            <a:pPr marL="570230" marR="767715" lvl="1" indent="-237490">
              <a:lnSpc>
                <a:spcPts val="3020"/>
              </a:lnSpc>
              <a:spcBef>
                <a:spcPts val="61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during crawling, half-kneeling hand  support (9-11</a:t>
            </a:r>
            <a:r>
              <a:rPr sz="2800" spc="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months)</a:t>
            </a:r>
            <a:endParaRPr sz="2800">
              <a:latin typeface="Comic Sans MS"/>
              <a:cs typeface="Comic Sans MS"/>
            </a:endParaRPr>
          </a:p>
          <a:p>
            <a:pPr marL="570230" marR="180340" lvl="1" indent="-237490">
              <a:lnSpc>
                <a:spcPts val="303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in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the </a:t>
            </a:r>
            <a:r>
              <a:rPr sz="2950" i="1" spc="-85" dirty="0">
                <a:solidFill>
                  <a:srgbClr val="FFFFFF"/>
                </a:solidFill>
                <a:latin typeface="Comic Sans MS"/>
                <a:cs typeface="Comic Sans MS"/>
              </a:rPr>
              <a:t>bear-walk </a:t>
            </a:r>
            <a:r>
              <a:rPr sz="2950" i="1" spc="-80" dirty="0">
                <a:solidFill>
                  <a:srgbClr val="FFFFFF"/>
                </a:solidFill>
                <a:latin typeface="Comic Sans MS"/>
                <a:cs typeface="Comic Sans MS"/>
              </a:rPr>
              <a:t>(12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months) in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normal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developmental</a:t>
            </a:r>
            <a:r>
              <a:rPr sz="2800" spc="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levels.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6897" y="1133327"/>
            <a:ext cx="6921500" cy="308356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625"/>
              </a:spcBef>
              <a:buClr>
                <a:srgbClr val="3891A7"/>
              </a:buClr>
              <a:buSzPct val="76119"/>
              <a:buFont typeface="Wingdings 2"/>
              <a:buChar char=""/>
              <a:tabLst>
                <a:tab pos="296545" algn="l"/>
              </a:tabLst>
            </a:pPr>
            <a:r>
              <a:rPr sz="3350" i="1" spc="-85" dirty="0">
                <a:solidFill>
                  <a:srgbClr val="FFFFFF"/>
                </a:solidFill>
                <a:latin typeface="Comic Sans MS"/>
                <a:cs typeface="Comic Sans MS"/>
              </a:rPr>
              <a:t>Acceptance </a:t>
            </a:r>
            <a:r>
              <a:rPr sz="3350" i="1" spc="-75" dirty="0">
                <a:solidFill>
                  <a:srgbClr val="FFFFFF"/>
                </a:solidFill>
                <a:latin typeface="Comic Sans MS"/>
                <a:cs typeface="Comic Sans MS"/>
              </a:rPr>
              <a:t>of </a:t>
            </a:r>
            <a:r>
              <a:rPr sz="3350" i="1" spc="-80" dirty="0">
                <a:solidFill>
                  <a:srgbClr val="FFFFFF"/>
                </a:solidFill>
                <a:latin typeface="Comic Sans MS"/>
                <a:cs typeface="Comic Sans MS"/>
              </a:rPr>
              <a:t>prone</a:t>
            </a:r>
            <a:r>
              <a:rPr sz="3350" i="1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350" i="1" spc="-65" dirty="0">
                <a:solidFill>
                  <a:srgbClr val="FFFFFF"/>
                </a:solidFill>
                <a:latin typeface="Comic Sans MS"/>
                <a:cs typeface="Comic Sans MS"/>
              </a:rPr>
              <a:t>position.</a:t>
            </a:r>
            <a:endParaRPr sz="335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434"/>
              </a:spcBef>
              <a:buClr>
                <a:srgbClr val="3891A7"/>
              </a:buClr>
              <a:buSzPct val="94915"/>
              <a:buFont typeface="Verdana"/>
              <a:buChar char="◦"/>
              <a:tabLst>
                <a:tab pos="570865" algn="l"/>
              </a:tabLst>
            </a:pPr>
            <a:r>
              <a:rPr sz="2950" i="1" spc="-95" dirty="0">
                <a:solidFill>
                  <a:srgbClr val="FFFFFF"/>
                </a:solidFill>
                <a:latin typeface="Comic Sans MS"/>
                <a:cs typeface="Comic Sans MS"/>
              </a:rPr>
              <a:t>Accustom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child to</a:t>
            </a:r>
            <a:r>
              <a:rPr sz="2800" spc="8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prone</a:t>
            </a:r>
            <a:endParaRPr sz="2800">
              <a:latin typeface="Comic Sans MS"/>
              <a:cs typeface="Comic Sans MS"/>
            </a:endParaRPr>
          </a:p>
          <a:p>
            <a:pPr marL="817244" marR="5080" lvl="2" indent="-228600">
              <a:lnSpc>
                <a:spcPct val="100000"/>
              </a:lnSpc>
              <a:spcBef>
                <a:spcPts val="575"/>
              </a:spcBef>
              <a:buClr>
                <a:srgbClr val="FDB809"/>
              </a:buClr>
              <a:buFont typeface="Wingdings 2"/>
              <a:buChar char=""/>
              <a:tabLst>
                <a:tab pos="817880" algn="l"/>
              </a:tabLst>
            </a:pP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on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soft surfaces, sponge rubber, inflatable  </a:t>
            </a:r>
            <a:r>
              <a:rPr sz="2400" spc="-10" dirty="0">
                <a:solidFill>
                  <a:srgbClr val="FFFFFF"/>
                </a:solidFill>
                <a:latin typeface="Comic Sans MS"/>
                <a:cs typeface="Comic Sans MS"/>
              </a:rPr>
              <a:t>mattress,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in warm water,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over large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soft  ball,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over your</a:t>
            </a:r>
            <a:r>
              <a:rPr sz="2400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lap</a:t>
            </a:r>
            <a:endParaRPr sz="2400">
              <a:latin typeface="Comic Sans MS"/>
              <a:cs typeface="Comic Sans MS"/>
            </a:endParaRPr>
          </a:p>
          <a:p>
            <a:pPr marL="817244" lvl="2" indent="-228600">
              <a:lnSpc>
                <a:spcPct val="100000"/>
              </a:lnSpc>
              <a:spcBef>
                <a:spcPts val="580"/>
              </a:spcBef>
              <a:buClr>
                <a:srgbClr val="FDB809"/>
              </a:buClr>
              <a:buFont typeface="Wingdings 2"/>
              <a:buChar char=""/>
              <a:tabLst>
                <a:tab pos="817880" algn="l"/>
              </a:tabLst>
            </a:pP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rock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and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sway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baby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held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in</a:t>
            </a:r>
            <a:r>
              <a:rPr sz="2400" spc="-9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prone</a:t>
            </a:r>
            <a:endParaRPr sz="2400">
              <a:latin typeface="Comic Sans MS"/>
              <a:cs typeface="Comic Sans MS"/>
            </a:endParaRPr>
          </a:p>
          <a:p>
            <a:pPr marL="817244">
              <a:lnSpc>
                <a:spcPct val="100000"/>
              </a:lnSpc>
            </a:pP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suspension.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1940" y="617023"/>
            <a:ext cx="7552690" cy="42760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95"/>
              </a:spcBef>
              <a:buClr>
                <a:srgbClr val="3891A7"/>
              </a:buClr>
              <a:buSzPct val="75438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850" i="1" spc="-75" dirty="0">
                <a:solidFill>
                  <a:srgbClr val="FFFFFF"/>
                </a:solidFill>
                <a:latin typeface="Comic Sans MS"/>
                <a:cs typeface="Comic Sans MS"/>
              </a:rPr>
              <a:t>Postural </a:t>
            </a:r>
            <a:r>
              <a:rPr sz="2850" i="1" spc="-70" dirty="0">
                <a:solidFill>
                  <a:srgbClr val="FFFFFF"/>
                </a:solidFill>
                <a:latin typeface="Comic Sans MS"/>
                <a:cs typeface="Comic Sans MS"/>
              </a:rPr>
              <a:t>stability </a:t>
            </a:r>
            <a:r>
              <a:rPr sz="2850" i="1" spc="-80" dirty="0">
                <a:solidFill>
                  <a:srgbClr val="FFFFFF"/>
                </a:solidFill>
                <a:latin typeface="Comic Sans MS"/>
                <a:cs typeface="Comic Sans MS"/>
              </a:rPr>
              <a:t>of </a:t>
            </a:r>
            <a:r>
              <a:rPr sz="2850" i="1" spc="-85" dirty="0">
                <a:solidFill>
                  <a:srgbClr val="FFFFFF"/>
                </a:solidFill>
                <a:latin typeface="Comic Sans MS"/>
                <a:cs typeface="Comic Sans MS"/>
              </a:rPr>
              <a:t>the </a:t>
            </a:r>
            <a:r>
              <a:rPr sz="2850" i="1" spc="-80" dirty="0">
                <a:solidFill>
                  <a:srgbClr val="FFFFFF"/>
                </a:solidFill>
                <a:latin typeface="Comic Sans MS"/>
                <a:cs typeface="Comic Sans MS"/>
              </a:rPr>
              <a:t>shoulder</a:t>
            </a:r>
            <a:r>
              <a:rPr sz="2850" i="1" spc="1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50" i="1" spc="-75" dirty="0">
                <a:solidFill>
                  <a:srgbClr val="FFFFFF"/>
                </a:solidFill>
                <a:latin typeface="Comic Sans MS"/>
                <a:cs typeface="Comic Sans MS"/>
              </a:rPr>
              <a:t>girdle</a:t>
            </a:r>
            <a:endParaRPr sz="2850">
              <a:latin typeface="Comic Sans MS"/>
              <a:cs typeface="Comic Sans MS"/>
            </a:endParaRPr>
          </a:p>
          <a:p>
            <a:pPr marL="570230" lvl="1" indent="-238125">
              <a:lnSpc>
                <a:spcPct val="100000"/>
              </a:lnSpc>
              <a:spcBef>
                <a:spcPts val="1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weight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on forearms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(3</a:t>
            </a:r>
            <a:r>
              <a:rPr sz="2400" spc="-8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months),</a:t>
            </a:r>
            <a:endParaRPr sz="2400">
              <a:latin typeface="Comic Sans MS"/>
              <a:cs typeface="Comic Sans MS"/>
            </a:endParaRPr>
          </a:p>
          <a:p>
            <a:pPr marL="570230" lvl="1" indent="-238125">
              <a:lnSpc>
                <a:spcPct val="100000"/>
              </a:lnSpc>
              <a:spcBef>
                <a:spcPts val="2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on hands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(6</a:t>
            </a:r>
            <a:r>
              <a:rPr sz="2400" spc="-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months),</a:t>
            </a:r>
            <a:endParaRPr sz="2400">
              <a:latin typeface="Comic Sans MS"/>
              <a:cs typeface="Comic Sans MS"/>
            </a:endParaRPr>
          </a:p>
          <a:p>
            <a:pPr marL="570230" marR="5080" lvl="1" indent="-238125" algn="just">
              <a:lnSpc>
                <a:spcPts val="2300"/>
              </a:lnSpc>
              <a:spcBef>
                <a:spcPts val="59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on hands &amp;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knees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&amp;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arms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held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stretched forward 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along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the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ground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to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hold a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toy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at </a:t>
            </a:r>
            <a:r>
              <a:rPr sz="2400" spc="-10" dirty="0">
                <a:solidFill>
                  <a:srgbClr val="FFFFFF"/>
                </a:solidFill>
                <a:latin typeface="Comic Sans MS"/>
                <a:cs typeface="Comic Sans MS"/>
              </a:rPr>
              <a:t>5-6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months</a:t>
            </a:r>
            <a:r>
              <a:rPr sz="2400" spc="-1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also  include postural</a:t>
            </a:r>
            <a:r>
              <a:rPr sz="2400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stability.</a:t>
            </a:r>
            <a:endParaRPr sz="2400">
              <a:latin typeface="Comic Sans MS"/>
              <a:cs typeface="Comic Sans MS"/>
            </a:endParaRPr>
          </a:p>
          <a:p>
            <a:pPr marL="295910" marR="373380" indent="-283210">
              <a:lnSpc>
                <a:spcPct val="79300"/>
              </a:lnSpc>
              <a:spcBef>
                <a:spcPts val="525"/>
              </a:spcBef>
              <a:buClr>
                <a:srgbClr val="3891A7"/>
              </a:buClr>
              <a:buSzPct val="79629"/>
              <a:buFont typeface="Wingdings 2"/>
              <a:buChar char=""/>
              <a:tabLst>
                <a:tab pos="398145" algn="l"/>
                <a:tab pos="398780" algn="l"/>
              </a:tabLst>
            </a:pPr>
            <a:r>
              <a:rPr dirty="0"/>
              <a:t>	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Pivot prone </a:t>
            </a:r>
            <a:r>
              <a:rPr sz="2850" i="1" spc="-80" dirty="0">
                <a:solidFill>
                  <a:srgbClr val="FFFFFF"/>
                </a:solidFill>
                <a:latin typeface="Comic Sans MS"/>
                <a:cs typeface="Comic Sans MS"/>
              </a:rPr>
              <a:t>with </a:t>
            </a:r>
            <a:r>
              <a:rPr sz="2850" i="1" spc="-85" dirty="0">
                <a:solidFill>
                  <a:srgbClr val="FFFFFF"/>
                </a:solidFill>
                <a:latin typeface="Comic Sans MS"/>
                <a:cs typeface="Comic Sans MS"/>
              </a:rPr>
              <a:t>arms </a:t>
            </a:r>
            <a:r>
              <a:rPr sz="2850" i="1" spc="-75" dirty="0">
                <a:solidFill>
                  <a:srgbClr val="FFFFFF"/>
                </a:solidFill>
                <a:latin typeface="Comic Sans MS"/>
                <a:cs typeface="Comic Sans MS"/>
              </a:rPr>
              <a:t>held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extended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in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air  activates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stabilizers (8-10</a:t>
            </a:r>
            <a:r>
              <a:rPr sz="2700" spc="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months).</a:t>
            </a:r>
            <a:endParaRPr sz="2700">
              <a:latin typeface="Comic Sans MS"/>
              <a:cs typeface="Comic Sans MS"/>
            </a:endParaRPr>
          </a:p>
          <a:p>
            <a:pPr marL="295910" indent="-283210">
              <a:lnSpc>
                <a:spcPts val="2870"/>
              </a:lnSpc>
              <a:buClr>
                <a:srgbClr val="3891A7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Maintenance </a:t>
            </a:r>
            <a:r>
              <a:rPr sz="2700" spc="-10" dirty="0">
                <a:solidFill>
                  <a:srgbClr val="FFFFFF"/>
                </a:solidFill>
                <a:latin typeface="Comic Sans MS"/>
                <a:cs typeface="Comic Sans MS"/>
              </a:rPr>
              <a:t>of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half-kneeling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lean or</a:t>
            </a:r>
            <a:r>
              <a:rPr sz="2700" spc="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upright</a:t>
            </a:r>
            <a:endParaRPr sz="2700">
              <a:latin typeface="Comic Sans MS"/>
              <a:cs typeface="Comic Sans MS"/>
            </a:endParaRPr>
          </a:p>
          <a:p>
            <a:pPr marL="295910" marR="205104">
              <a:lnSpc>
                <a:spcPct val="80000"/>
              </a:lnSpc>
              <a:spcBef>
                <a:spcPts val="325"/>
              </a:spcBef>
            </a:pP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kneeling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(lean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on hands) or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grasp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a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support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- 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9-12 months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stimulates shoulder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girdle 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stability</a:t>
            </a:r>
            <a:endParaRPr sz="27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6897" y="1133043"/>
            <a:ext cx="6529070" cy="38728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910" indent="-283210">
              <a:lnSpc>
                <a:spcPts val="3595"/>
              </a:lnSpc>
              <a:spcBef>
                <a:spcPts val="10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b="1" dirty="0">
                <a:solidFill>
                  <a:srgbClr val="FFFFFF"/>
                </a:solidFill>
                <a:latin typeface="Comic Sans MS"/>
                <a:cs typeface="Comic Sans MS"/>
              </a:rPr>
              <a:t>Perinatal</a:t>
            </a:r>
            <a:r>
              <a:rPr sz="3000" b="1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b="1" spc="-5" dirty="0">
                <a:solidFill>
                  <a:srgbClr val="FFFFFF"/>
                </a:solidFill>
                <a:latin typeface="Comic Sans MS"/>
                <a:cs typeface="Comic Sans MS"/>
              </a:rPr>
              <a:t>History</a:t>
            </a:r>
            <a:endParaRPr sz="3000">
              <a:latin typeface="Comic Sans MS"/>
              <a:cs typeface="Comic Sans MS"/>
            </a:endParaRPr>
          </a:p>
          <a:p>
            <a:pPr marL="570230" lvl="1" indent="-237490">
              <a:lnSpc>
                <a:spcPts val="3105"/>
              </a:lnSpc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Place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of</a:t>
            </a:r>
            <a:r>
              <a:rPr sz="2600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delivery</a:t>
            </a:r>
            <a:endParaRPr sz="2600">
              <a:latin typeface="Comic Sans MS"/>
              <a:cs typeface="Comic Sans MS"/>
            </a:endParaRPr>
          </a:p>
          <a:p>
            <a:pPr marL="570230" lvl="1" indent="-237490">
              <a:lnSpc>
                <a:spcPts val="3095"/>
              </a:lnSpc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History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preterm or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post-term</a:t>
            </a:r>
            <a:r>
              <a:rPr sz="2600" spc="-6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delivery</a:t>
            </a:r>
            <a:endParaRPr sz="2600">
              <a:latin typeface="Comic Sans MS"/>
              <a:cs typeface="Comic Sans MS"/>
            </a:endParaRPr>
          </a:p>
          <a:p>
            <a:pPr marL="570230" lvl="1" indent="-237490">
              <a:lnSpc>
                <a:spcPts val="3095"/>
              </a:lnSpc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History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of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asphyxia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at</a:t>
            </a:r>
            <a:r>
              <a:rPr sz="2600" spc="-114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birth</a:t>
            </a:r>
            <a:endParaRPr sz="2600">
              <a:latin typeface="Comic Sans MS"/>
              <a:cs typeface="Comic Sans MS"/>
            </a:endParaRPr>
          </a:p>
          <a:p>
            <a:pPr marL="570230" lvl="1" indent="-237490">
              <a:lnSpc>
                <a:spcPts val="3095"/>
              </a:lnSpc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History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of prolonged labour</a:t>
            </a:r>
            <a:r>
              <a:rPr sz="2600" spc="-1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pain</a:t>
            </a:r>
            <a:endParaRPr sz="2600">
              <a:latin typeface="Comic Sans MS"/>
              <a:cs typeface="Comic Sans MS"/>
            </a:endParaRPr>
          </a:p>
          <a:p>
            <a:pPr marL="570230" marR="703580" lvl="1" indent="-237490">
              <a:lnSpc>
                <a:spcPts val="2500"/>
              </a:lnSpc>
              <a:spcBef>
                <a:spcPts val="59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Type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of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delivery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(Forceps,</a:t>
            </a:r>
            <a:r>
              <a:rPr sz="2600" spc="-1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vacuum  delivery)</a:t>
            </a:r>
            <a:endParaRPr sz="2600">
              <a:latin typeface="Comic Sans MS"/>
              <a:cs typeface="Comic Sans MS"/>
            </a:endParaRPr>
          </a:p>
          <a:p>
            <a:pPr marL="570230" lvl="1" indent="-237490">
              <a:lnSpc>
                <a:spcPts val="3105"/>
              </a:lnSpc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Presentation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of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child</a:t>
            </a:r>
            <a:r>
              <a:rPr sz="2600" spc="-6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(Breech)</a:t>
            </a:r>
            <a:endParaRPr sz="2600">
              <a:latin typeface="Comic Sans MS"/>
              <a:cs typeface="Comic Sans MS"/>
            </a:endParaRPr>
          </a:p>
          <a:p>
            <a:pPr marL="570230" marR="601980" lvl="1" indent="-237490">
              <a:lnSpc>
                <a:spcPts val="2500"/>
              </a:lnSpc>
              <a:spcBef>
                <a:spcPts val="58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Condition of mother at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the time</a:t>
            </a:r>
            <a:r>
              <a:rPr sz="2600" spc="-17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of 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delivery</a:t>
            </a:r>
            <a:endParaRPr sz="26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6897" y="1133327"/>
            <a:ext cx="7168515" cy="381762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625"/>
              </a:spcBef>
              <a:buClr>
                <a:srgbClr val="3891A7"/>
              </a:buClr>
              <a:buSzPct val="76119"/>
              <a:buFont typeface="Wingdings 2"/>
              <a:buChar char=""/>
              <a:tabLst>
                <a:tab pos="296545" algn="l"/>
              </a:tabLst>
            </a:pPr>
            <a:r>
              <a:rPr sz="3350" i="1" spc="-75" dirty="0">
                <a:solidFill>
                  <a:srgbClr val="FFFFFF"/>
                </a:solidFill>
                <a:latin typeface="Comic Sans MS"/>
                <a:cs typeface="Comic Sans MS"/>
              </a:rPr>
              <a:t>Postural </a:t>
            </a:r>
            <a:r>
              <a:rPr sz="3350" i="1" spc="-65" dirty="0">
                <a:solidFill>
                  <a:srgbClr val="FFFFFF"/>
                </a:solidFill>
                <a:latin typeface="Comic Sans MS"/>
                <a:cs typeface="Comic Sans MS"/>
              </a:rPr>
              <a:t>stability </a:t>
            </a:r>
            <a:r>
              <a:rPr sz="3350" i="1" spc="-75" dirty="0">
                <a:solidFill>
                  <a:srgbClr val="FFFFFF"/>
                </a:solidFill>
                <a:latin typeface="Comic Sans MS"/>
                <a:cs typeface="Comic Sans MS"/>
              </a:rPr>
              <a:t>of</a:t>
            </a:r>
            <a:r>
              <a:rPr sz="3350" i="1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350" i="1" spc="-65" dirty="0">
                <a:solidFill>
                  <a:srgbClr val="FFFFFF"/>
                </a:solidFill>
                <a:latin typeface="Comic Sans MS"/>
                <a:cs typeface="Comic Sans MS"/>
              </a:rPr>
              <a:t>pelvis</a:t>
            </a:r>
            <a:endParaRPr sz="3350">
              <a:latin typeface="Comic Sans MS"/>
              <a:cs typeface="Comic Sans MS"/>
            </a:endParaRPr>
          </a:p>
          <a:p>
            <a:pPr marL="570230" marR="500380" lvl="1" indent="-237490" algn="just">
              <a:lnSpc>
                <a:spcPts val="3360"/>
              </a:lnSpc>
              <a:spcBef>
                <a:spcPts val="700"/>
              </a:spcBef>
              <a:buClr>
                <a:srgbClr val="3891A7"/>
              </a:buClr>
              <a:buSzPct val="94915"/>
              <a:buFont typeface="Verdana"/>
              <a:buChar char="◦"/>
              <a:tabLst>
                <a:tab pos="570865" algn="l"/>
              </a:tabLst>
            </a:pPr>
            <a:r>
              <a:rPr sz="2950" i="1" spc="-105" dirty="0">
                <a:solidFill>
                  <a:srgbClr val="FFFFFF"/>
                </a:solidFill>
                <a:latin typeface="Comic Sans MS"/>
                <a:cs typeface="Comic Sans MS"/>
              </a:rPr>
              <a:t>On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knees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with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hips at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right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angles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(4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months)</a:t>
            </a:r>
            <a:endParaRPr sz="2800">
              <a:latin typeface="Comic Sans MS"/>
              <a:cs typeface="Comic Sans MS"/>
            </a:endParaRPr>
          </a:p>
          <a:p>
            <a:pPr marL="570230" marR="5080" lvl="1" indent="-237490">
              <a:lnSpc>
                <a:spcPct val="100000"/>
              </a:lnSpc>
              <a:spcBef>
                <a:spcPts val="489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on elbows &amp; knees &amp; on hands and knees 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(4-6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months),</a:t>
            </a:r>
            <a:endParaRPr sz="2800">
              <a:latin typeface="Comic Sans MS"/>
              <a:cs typeface="Comic Sans MS"/>
            </a:endParaRPr>
          </a:p>
          <a:p>
            <a:pPr marL="570230" marR="497205" lvl="1" indent="-237490" algn="just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on half-kneeling and upright kneeling 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with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support (9-12 months) in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normal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motor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levels.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3291" y="0"/>
            <a:ext cx="6784848" cy="7635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93291" y="544068"/>
            <a:ext cx="2862072" cy="8138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olidFill>
                  <a:srgbClr val="F88530"/>
                </a:solidFill>
              </a:rPr>
              <a:t>Maintaining </a:t>
            </a:r>
            <a:r>
              <a:rPr dirty="0">
                <a:solidFill>
                  <a:srgbClr val="F88530"/>
                </a:solidFill>
              </a:rPr>
              <a:t>an</a:t>
            </a:r>
            <a:r>
              <a:rPr spc="-60" dirty="0">
                <a:solidFill>
                  <a:srgbClr val="F88530"/>
                </a:solidFill>
              </a:rPr>
              <a:t> </a:t>
            </a:r>
            <a:r>
              <a:rPr spc="-5" dirty="0">
                <a:solidFill>
                  <a:srgbClr val="F88530"/>
                </a:solidFill>
              </a:rPr>
              <a:t>upright  </a:t>
            </a:r>
            <a:r>
              <a:rPr spc="-10" dirty="0">
                <a:solidFill>
                  <a:srgbClr val="F88530"/>
                </a:solidFill>
              </a:rPr>
              <a:t>position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304289" y="1218387"/>
            <a:ext cx="7428865" cy="35934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824230" indent="-283210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Use of adapted chairs &amp; standing 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frame</a:t>
            </a:r>
            <a:endParaRPr sz="3200">
              <a:latin typeface="Comic Sans MS"/>
              <a:cs typeface="Comic Sans MS"/>
            </a:endParaRPr>
          </a:p>
          <a:p>
            <a:pPr marL="295910" marR="301625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Use of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orthosis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can </a:t>
            </a:r>
            <a:r>
              <a:rPr sz="3200" spc="-10" dirty="0">
                <a:solidFill>
                  <a:srgbClr val="FFFFFF"/>
                </a:solidFill>
                <a:latin typeface="Comic Sans MS"/>
                <a:cs typeface="Comic Sans MS"/>
              </a:rPr>
              <a:t>be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delayed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until  some voluntary movement is</a:t>
            </a:r>
            <a:r>
              <a:rPr sz="3200" spc="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gained</a:t>
            </a:r>
            <a:endParaRPr sz="3200">
              <a:latin typeface="Comic Sans MS"/>
              <a:cs typeface="Comic Sans MS"/>
            </a:endParaRPr>
          </a:p>
          <a:p>
            <a:pPr marL="295910" marR="5080" indent="-283210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Sitting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on swiss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ball, vestibular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board  etc can </a:t>
            </a:r>
            <a:r>
              <a:rPr sz="3200" spc="-10" dirty="0">
                <a:solidFill>
                  <a:srgbClr val="FFFFFF"/>
                </a:solidFill>
                <a:latin typeface="Comic Sans MS"/>
                <a:cs typeface="Comic Sans MS"/>
              </a:rPr>
              <a:t>be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given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to improve 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challenges</a:t>
            </a:r>
            <a:endParaRPr sz="3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28672" y="2007107"/>
            <a:ext cx="5401056" cy="8351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57601" y="2142566"/>
            <a:ext cx="46215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EBDFC4"/>
                </a:solidFill>
                <a:latin typeface="Algerian"/>
                <a:cs typeface="Algerian"/>
              </a:rPr>
              <a:t>PRESCHOOL</a:t>
            </a:r>
            <a:r>
              <a:rPr sz="4000" b="1" spc="-85" dirty="0">
                <a:solidFill>
                  <a:srgbClr val="EBDFC4"/>
                </a:solidFill>
                <a:latin typeface="Algerian"/>
                <a:cs typeface="Algerian"/>
              </a:rPr>
              <a:t> </a:t>
            </a:r>
            <a:r>
              <a:rPr sz="4000" b="1" dirty="0">
                <a:solidFill>
                  <a:srgbClr val="EBDFC4"/>
                </a:solidFill>
                <a:latin typeface="Algerian"/>
                <a:cs typeface="Algerian"/>
              </a:rPr>
              <a:t>PERIOD</a:t>
            </a:r>
            <a:endParaRPr sz="4000">
              <a:latin typeface="Algerian"/>
              <a:cs typeface="Algerian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6897" y="1218387"/>
            <a:ext cx="6696075" cy="1489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210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Main aim is to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reduce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the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primary  impairments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&amp; prevent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the 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secondary</a:t>
            </a:r>
            <a:r>
              <a:rPr sz="3200" spc="-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impairments</a:t>
            </a:r>
            <a:endParaRPr sz="3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3291" y="0"/>
            <a:ext cx="7831835" cy="7635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93291" y="544068"/>
            <a:ext cx="5039868" cy="8138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14602" y="78485"/>
            <a:ext cx="7067550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Increase </a:t>
            </a:r>
            <a:r>
              <a:rPr spc="-10" dirty="0"/>
              <a:t>force</a:t>
            </a:r>
            <a:r>
              <a:rPr spc="-15" dirty="0"/>
              <a:t> </a:t>
            </a:r>
            <a:r>
              <a:rPr spc="-5" dirty="0"/>
              <a:t>generation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28140" y="672846"/>
            <a:ext cx="7564120" cy="4367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>
              <a:lnSpc>
                <a:spcPts val="4155"/>
              </a:lnSpc>
              <a:spcBef>
                <a:spcPts val="100"/>
              </a:spcBef>
            </a:pPr>
            <a:r>
              <a:rPr sz="3900" spc="-5" dirty="0">
                <a:solidFill>
                  <a:srgbClr val="FDD36C"/>
                </a:solidFill>
                <a:latin typeface="Algerian"/>
                <a:cs typeface="Algerian"/>
              </a:rPr>
              <a:t>(strengthening)</a:t>
            </a:r>
            <a:endParaRPr sz="3900">
              <a:latin typeface="Algerian"/>
              <a:cs typeface="Algerian"/>
            </a:endParaRPr>
          </a:p>
          <a:p>
            <a:pPr marL="295910" marR="297815" indent="-283210">
              <a:lnSpc>
                <a:spcPts val="2880"/>
              </a:lnSpc>
              <a:spcBef>
                <a:spcPts val="16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  <a:tab pos="2028189" algn="l"/>
              </a:tabLst>
            </a:pP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Creating	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demands in both concentric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&amp; 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eccentric</a:t>
            </a:r>
            <a:r>
              <a:rPr sz="3000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work</a:t>
            </a:r>
            <a:endParaRPr sz="3000">
              <a:latin typeface="Comic Sans MS"/>
              <a:cs typeface="Comic Sans MS"/>
            </a:endParaRPr>
          </a:p>
          <a:p>
            <a:pPr marL="570230" marR="252729" lvl="1" indent="-238125">
              <a:lnSpc>
                <a:spcPts val="2500"/>
              </a:lnSpc>
              <a:spcBef>
                <a:spcPts val="62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Transitional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movements against gravity,</a:t>
            </a:r>
            <a:r>
              <a:rPr sz="2600" spc="-16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ball 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gymnastics</a:t>
            </a:r>
            <a:r>
              <a:rPr sz="2600" spc="-5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etc.</a:t>
            </a:r>
            <a:endParaRPr sz="2600">
              <a:latin typeface="Comic Sans MS"/>
              <a:cs typeface="Comic Sans MS"/>
            </a:endParaRPr>
          </a:p>
          <a:p>
            <a:pPr marL="295910" marR="5080" indent="-283210">
              <a:lnSpc>
                <a:spcPct val="8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If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child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has some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voluntary control in  muscle group, capacity for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strengthening  exists</a:t>
            </a:r>
            <a:endParaRPr sz="3000">
              <a:latin typeface="Comic Sans MS"/>
              <a:cs typeface="Comic Sans MS"/>
            </a:endParaRPr>
          </a:p>
          <a:p>
            <a:pPr marL="295910" indent="-283210">
              <a:lnSpc>
                <a:spcPts val="3120"/>
              </a:lnSpc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Use of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electrical stimulation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or</a:t>
            </a:r>
            <a:r>
              <a:rPr sz="3000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by</a:t>
            </a:r>
            <a:endParaRPr sz="3000">
              <a:latin typeface="Comic Sans MS"/>
              <a:cs typeface="Comic Sans MS"/>
            </a:endParaRPr>
          </a:p>
          <a:p>
            <a:pPr marL="295910" marR="1534795">
              <a:lnSpc>
                <a:spcPts val="2880"/>
              </a:lnSpc>
              <a:spcBef>
                <a:spcPts val="335"/>
              </a:spcBef>
            </a:pP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strengthening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within</a:t>
            </a:r>
            <a:r>
              <a:rPr sz="3000" spc="-8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synergistic 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movement</a:t>
            </a:r>
            <a:r>
              <a:rPr sz="3000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patterns</a:t>
            </a:r>
            <a:endParaRPr sz="3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1940" y="1169619"/>
            <a:ext cx="7682865" cy="366395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295910" marR="1017269" indent="-283210">
              <a:lnSpc>
                <a:spcPts val="3460"/>
              </a:lnSpc>
              <a:spcBef>
                <a:spcPts val="53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Ambulatory children with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CP have  capacity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to</a:t>
            </a:r>
            <a:r>
              <a:rPr sz="3200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strengthen</a:t>
            </a:r>
            <a:endParaRPr sz="3200">
              <a:latin typeface="Comic Sans MS"/>
              <a:cs typeface="Comic Sans MS"/>
            </a:endParaRPr>
          </a:p>
          <a:p>
            <a:pPr marL="295910">
              <a:lnSpc>
                <a:spcPts val="3210"/>
              </a:lnSpc>
            </a:pP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muscles, although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poor isolated</a:t>
            </a:r>
            <a:r>
              <a:rPr sz="3200" spc="-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control</a:t>
            </a:r>
            <a:endParaRPr sz="3200">
              <a:latin typeface="Comic Sans MS"/>
              <a:cs typeface="Comic Sans MS"/>
            </a:endParaRPr>
          </a:p>
          <a:p>
            <a:pPr marL="295910">
              <a:lnSpc>
                <a:spcPts val="3650"/>
              </a:lnSpc>
            </a:pP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or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inadequate</a:t>
            </a:r>
            <a:r>
              <a:rPr sz="3200" spc="-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length</a:t>
            </a:r>
            <a:endParaRPr sz="3200">
              <a:latin typeface="Comic Sans MS"/>
              <a:cs typeface="Comic Sans MS"/>
            </a:endParaRPr>
          </a:p>
          <a:p>
            <a:pPr marL="295910" marR="131445" indent="-283210">
              <a:lnSpc>
                <a:spcPct val="90000"/>
              </a:lnSpc>
              <a:spcBef>
                <a:spcPts val="60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To participate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in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a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strength-training 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program, child must be able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to  comprehend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&amp;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to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consistently produce  a maximal </a:t>
            </a:r>
            <a:r>
              <a:rPr sz="3200" spc="-10" dirty="0">
                <a:solidFill>
                  <a:srgbClr val="FFFFFF"/>
                </a:solidFill>
                <a:latin typeface="Comic Sans MS"/>
                <a:cs typeface="Comic Sans MS"/>
              </a:rPr>
              <a:t>or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near-maximal</a:t>
            </a:r>
            <a:r>
              <a:rPr sz="3200" spc="-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effort</a:t>
            </a:r>
            <a:endParaRPr sz="3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1288" y="199644"/>
            <a:ext cx="5984748" cy="894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343661"/>
            <a:ext cx="5134610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10" dirty="0"/>
              <a:t>Reduce</a:t>
            </a:r>
            <a:r>
              <a:rPr sz="4300" spc="-55" dirty="0"/>
              <a:t> </a:t>
            </a:r>
            <a:r>
              <a:rPr sz="4300" spc="-10" dirty="0"/>
              <a:t>spasticity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596897" y="1143748"/>
            <a:ext cx="7052309" cy="392811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34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  <a:tab pos="5687060" algn="l"/>
              </a:tabLst>
            </a:pP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P</a:t>
            </a:r>
            <a:r>
              <a:rPr sz="3000" spc="-15" dirty="0">
                <a:solidFill>
                  <a:srgbClr val="FFFFFF"/>
                </a:solidFill>
                <a:latin typeface="Comic Sans MS"/>
                <a:cs typeface="Comic Sans MS"/>
              </a:rPr>
              <a:t>o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sitioning</a:t>
            </a:r>
            <a:r>
              <a:rPr sz="3000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i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n</a:t>
            </a:r>
            <a:r>
              <a:rPr sz="3000" spc="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anti s</a:t>
            </a:r>
            <a:r>
              <a:rPr sz="3000" spc="-10" dirty="0">
                <a:solidFill>
                  <a:srgbClr val="FFFFFF"/>
                </a:solidFill>
                <a:latin typeface="Comic Sans MS"/>
                <a:cs typeface="Comic Sans MS"/>
              </a:rPr>
              <a:t>y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nergisti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c	pattern</a:t>
            </a:r>
            <a:endParaRPr sz="30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24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Stretching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of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tight</a:t>
            </a:r>
            <a:r>
              <a:rPr sz="3000" spc="-5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structures</a:t>
            </a:r>
            <a:endParaRPr sz="30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244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MFR</a:t>
            </a:r>
            <a:endParaRPr sz="30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24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ROM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 exercise</a:t>
            </a:r>
            <a:endParaRPr sz="30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24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spc="-10" dirty="0">
                <a:solidFill>
                  <a:srgbClr val="FFFFFF"/>
                </a:solidFill>
                <a:latin typeface="Comic Sans MS"/>
                <a:cs typeface="Comic Sans MS"/>
              </a:rPr>
              <a:t>Rhythmic</a:t>
            </a:r>
            <a:r>
              <a:rPr sz="3000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rotations</a:t>
            </a:r>
            <a:endParaRPr sz="30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24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Splinting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&amp; serial</a:t>
            </a:r>
            <a:r>
              <a:rPr sz="3000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casting</a:t>
            </a:r>
            <a:endParaRPr sz="30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24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Dorsal</a:t>
            </a:r>
            <a:r>
              <a:rPr sz="3000" spc="-10" dirty="0">
                <a:solidFill>
                  <a:srgbClr val="FFFFFF"/>
                </a:solidFill>
                <a:latin typeface="Comic Sans MS"/>
                <a:cs typeface="Comic Sans MS"/>
              </a:rPr>
              <a:t> rhizotomy</a:t>
            </a:r>
            <a:endParaRPr sz="30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244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Botox</a:t>
            </a:r>
            <a:r>
              <a:rPr sz="3000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injection</a:t>
            </a:r>
            <a:endParaRPr sz="3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3291" y="0"/>
            <a:ext cx="5920740" cy="7635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93291" y="544068"/>
            <a:ext cx="3637788" cy="8138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291371" y="246761"/>
            <a:ext cx="330199" cy="3397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Increase </a:t>
            </a:r>
            <a:r>
              <a:rPr spc="-10" dirty="0"/>
              <a:t>mobility  flexibility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228140" y="1142837"/>
            <a:ext cx="7782559" cy="367792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31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ROM</a:t>
            </a:r>
            <a:r>
              <a:rPr sz="3200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exercise</a:t>
            </a:r>
            <a:endParaRPr sz="3200">
              <a:latin typeface="Comic Sans MS"/>
              <a:cs typeface="Comic Sans MS"/>
            </a:endParaRPr>
          </a:p>
          <a:p>
            <a:pPr marL="295910" marR="560070" indent="-283210">
              <a:lnSpc>
                <a:spcPts val="3460"/>
              </a:lnSpc>
              <a:spcBef>
                <a:spcPts val="65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Maintain length of muscle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by</a:t>
            </a:r>
            <a:r>
              <a:rPr sz="3200" spc="-8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regular 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stretching &amp;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splinting</a:t>
            </a:r>
            <a:endParaRPr sz="3200">
              <a:latin typeface="Comic Sans MS"/>
              <a:cs typeface="Comic Sans MS"/>
            </a:endParaRPr>
          </a:p>
          <a:p>
            <a:pPr marL="570230" marR="5080" lvl="1" indent="-238125">
              <a:lnSpc>
                <a:spcPct val="90000"/>
              </a:lnSpc>
              <a:spcBef>
                <a:spcPts val="56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Prolonged stretching of 6 hours a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day with  the threshold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at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which the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muscle began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to  resist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</a:t>
            </a:r>
            <a:r>
              <a:rPr sz="2800" spc="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stretch</a:t>
            </a:r>
            <a:endParaRPr sz="2800">
              <a:latin typeface="Comic Sans MS"/>
              <a:cs typeface="Comic Sans MS"/>
            </a:endParaRPr>
          </a:p>
          <a:p>
            <a:pPr marL="295910" marR="1276350" indent="-283210">
              <a:lnSpc>
                <a:spcPts val="3460"/>
              </a:lnSpc>
              <a:spcBef>
                <a:spcPts val="63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Strengthening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exercise </a:t>
            </a:r>
            <a:r>
              <a:rPr sz="3200" spc="-10" dirty="0">
                <a:solidFill>
                  <a:srgbClr val="FFFFFF"/>
                </a:solidFill>
                <a:latin typeface="Comic Sans MS"/>
                <a:cs typeface="Comic Sans MS"/>
              </a:rPr>
              <a:t>of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prime 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movers of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a</a:t>
            </a:r>
            <a:r>
              <a:rPr sz="3200" spc="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joint</a:t>
            </a:r>
            <a:endParaRPr sz="3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1288" y="199644"/>
            <a:ext cx="6228588" cy="894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343661"/>
            <a:ext cx="537654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10" dirty="0"/>
              <a:t>Prevent</a:t>
            </a:r>
            <a:r>
              <a:rPr sz="4300" spc="-55" dirty="0"/>
              <a:t> </a:t>
            </a:r>
            <a:r>
              <a:rPr sz="4300" spc="-5" dirty="0"/>
              <a:t>deformity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596897" y="1142837"/>
            <a:ext cx="6898640" cy="380936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31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Serial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Casting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 techniques</a:t>
            </a:r>
            <a:endParaRPr sz="32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21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Orthosis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&amp;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night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splints</a:t>
            </a:r>
            <a:endParaRPr sz="32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22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Lycra splinting &amp;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taping</a:t>
            </a:r>
            <a:r>
              <a:rPr sz="3200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techniques</a:t>
            </a:r>
            <a:endParaRPr sz="3200">
              <a:latin typeface="Comic Sans MS"/>
              <a:cs typeface="Comic Sans MS"/>
            </a:endParaRPr>
          </a:p>
          <a:p>
            <a:pPr marL="570230" marR="690880" lvl="1" indent="-237490">
              <a:lnSpc>
                <a:spcPts val="3020"/>
              </a:lnSpc>
              <a:spcBef>
                <a:spcPts val="66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Skin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reactions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should be carefully 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assessed</a:t>
            </a:r>
            <a:endParaRPr sz="2800">
              <a:latin typeface="Comic Sans MS"/>
              <a:cs typeface="Comic Sans MS"/>
            </a:endParaRPr>
          </a:p>
          <a:p>
            <a:pPr marL="295910" marR="5080" indent="-283210">
              <a:lnSpc>
                <a:spcPct val="90000"/>
              </a:lnSpc>
              <a:spcBef>
                <a:spcPts val="54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Allignment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of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the body in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a variety  of positions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in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which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they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can  optimally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function, travel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&amp;</a:t>
            </a:r>
            <a:r>
              <a:rPr sz="3200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sleep</a:t>
            </a:r>
            <a:endParaRPr sz="3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3291" y="246888"/>
            <a:ext cx="7525511" cy="8138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375665"/>
            <a:ext cx="675957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Improve </a:t>
            </a:r>
            <a:r>
              <a:rPr spc="-5" dirty="0"/>
              <a:t>physical</a:t>
            </a:r>
            <a:r>
              <a:rPr spc="-110" dirty="0"/>
              <a:t> </a:t>
            </a:r>
            <a:r>
              <a:rPr spc="-5" dirty="0"/>
              <a:t>activity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8140" y="1224483"/>
            <a:ext cx="7485380" cy="4004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910" marR="815340" indent="-283210">
              <a:lnSpc>
                <a:spcPct val="100000"/>
              </a:lnSpc>
              <a:spcBef>
                <a:spcPts val="100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Exercise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should be intensive,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challenging &amp;  meaningful &amp;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involve integration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of skills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into  function</a:t>
            </a:r>
            <a:endParaRPr sz="24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Movement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should be goal oriented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&amp;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interesting</a:t>
            </a:r>
            <a:r>
              <a:rPr sz="2400" spc="-7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to</a:t>
            </a:r>
            <a:endParaRPr sz="2400">
              <a:latin typeface="Comic Sans MS"/>
              <a:cs typeface="Comic Sans MS"/>
            </a:endParaRPr>
          </a:p>
          <a:p>
            <a:pPr marL="295910">
              <a:lnSpc>
                <a:spcPct val="100000"/>
              </a:lnSpc>
            </a:pP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maintain</a:t>
            </a:r>
            <a:r>
              <a:rPr sz="2400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motivation</a:t>
            </a:r>
            <a:endParaRPr sz="2400">
              <a:latin typeface="Comic Sans MS"/>
              <a:cs typeface="Comic Sans MS"/>
            </a:endParaRPr>
          </a:p>
          <a:p>
            <a:pPr marL="570230" lvl="1" indent="-238125">
              <a:lnSpc>
                <a:spcPct val="100000"/>
              </a:lnSpc>
              <a:spcBef>
                <a:spcPts val="615"/>
              </a:spcBef>
              <a:buClr>
                <a:srgbClr val="3891A7"/>
              </a:buClr>
              <a:buFont typeface="Verdana"/>
              <a:buChar char="◦"/>
              <a:tabLst>
                <a:tab pos="570230" algn="l"/>
                <a:tab pos="570865" algn="l"/>
              </a:tabLst>
            </a:pP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Kicking a soccer</a:t>
            </a:r>
            <a:r>
              <a:rPr sz="2000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ball</a:t>
            </a:r>
            <a:endParaRPr sz="20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585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Feedback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is important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&amp;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feedforward is</a:t>
            </a:r>
            <a:r>
              <a:rPr sz="2400" spc="-5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also</a:t>
            </a:r>
            <a:endParaRPr sz="2400">
              <a:latin typeface="Comic Sans MS"/>
              <a:cs typeface="Comic Sans MS"/>
            </a:endParaRPr>
          </a:p>
          <a:p>
            <a:pPr marL="29591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considered</a:t>
            </a:r>
            <a:endParaRPr sz="24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CIMT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also improves function in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hemiplegic</a:t>
            </a:r>
            <a:r>
              <a:rPr sz="2400" spc="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CP</a:t>
            </a:r>
            <a:endParaRPr sz="24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Oromotor rehabilitation </a:t>
            </a:r>
            <a:r>
              <a:rPr sz="2400" dirty="0">
                <a:solidFill>
                  <a:srgbClr val="FFFFFF"/>
                </a:solidFill>
                <a:latin typeface="Comic Sans MS"/>
                <a:cs typeface="Comic Sans MS"/>
              </a:rPr>
              <a:t>should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also be</a:t>
            </a:r>
            <a:r>
              <a:rPr sz="2400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mic Sans MS"/>
                <a:cs typeface="Comic Sans MS"/>
              </a:rPr>
              <a:t>provided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4289" y="1143361"/>
            <a:ext cx="7536815" cy="4049395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30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000" b="1" dirty="0">
                <a:solidFill>
                  <a:srgbClr val="FFFFFF"/>
                </a:solidFill>
                <a:latin typeface="Comic Sans MS"/>
                <a:cs typeface="Comic Sans MS"/>
              </a:rPr>
              <a:t>Postnatal</a:t>
            </a:r>
            <a:r>
              <a:rPr sz="2000" b="1" spc="-5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omic Sans MS"/>
                <a:cs typeface="Comic Sans MS"/>
              </a:rPr>
              <a:t>History</a:t>
            </a:r>
            <a:endParaRPr sz="20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175"/>
              </a:spcBef>
              <a:buClr>
                <a:srgbClr val="3891A7"/>
              </a:buClr>
              <a:buFont typeface="Verdana"/>
              <a:buChar char="◦"/>
              <a:tabLst>
                <a:tab pos="570230" algn="l"/>
                <a:tab pos="570865" algn="l"/>
              </a:tabLst>
            </a:pP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Delayed birth</a:t>
            </a:r>
            <a:r>
              <a:rPr sz="1800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FFFFFF"/>
                </a:solidFill>
                <a:latin typeface="Comic Sans MS"/>
                <a:cs typeface="Comic Sans MS"/>
              </a:rPr>
              <a:t>cry</a:t>
            </a:r>
            <a:endParaRPr sz="18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170"/>
              </a:spcBef>
              <a:buClr>
                <a:srgbClr val="3891A7"/>
              </a:buClr>
              <a:buFont typeface="Verdana"/>
              <a:buChar char="◦"/>
              <a:tabLst>
                <a:tab pos="570230" algn="l"/>
                <a:tab pos="570865" algn="l"/>
              </a:tabLst>
            </a:pPr>
            <a:r>
              <a:rPr sz="1800" dirty="0">
                <a:solidFill>
                  <a:srgbClr val="FFFFFF"/>
                </a:solidFill>
                <a:latin typeface="Comic Sans MS"/>
                <a:cs typeface="Comic Sans MS"/>
              </a:rPr>
              <a:t>Weight of the child at</a:t>
            </a:r>
            <a:r>
              <a:rPr sz="1800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birth</a:t>
            </a:r>
            <a:endParaRPr sz="18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165"/>
              </a:spcBef>
              <a:buClr>
                <a:srgbClr val="3891A7"/>
              </a:buClr>
              <a:buFont typeface="Verdana"/>
              <a:buChar char="◦"/>
              <a:tabLst>
                <a:tab pos="570230" algn="l"/>
                <a:tab pos="570865" algn="l"/>
              </a:tabLst>
            </a:pP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History </a:t>
            </a:r>
            <a:r>
              <a:rPr sz="1800" dirty="0">
                <a:solidFill>
                  <a:srgbClr val="FFFFFF"/>
                </a:solidFill>
                <a:latin typeface="Comic Sans MS"/>
                <a:cs typeface="Comic Sans MS"/>
              </a:rPr>
              <a:t>of </a:t>
            </a: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trauma to brain during </a:t>
            </a:r>
            <a:r>
              <a:rPr sz="1800" dirty="0">
                <a:solidFill>
                  <a:srgbClr val="FFFFFF"/>
                </a:solidFill>
                <a:latin typeface="Comic Sans MS"/>
                <a:cs typeface="Comic Sans MS"/>
              </a:rPr>
              <a:t>the </a:t>
            </a: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first </a:t>
            </a:r>
            <a:r>
              <a:rPr sz="1800" dirty="0">
                <a:solidFill>
                  <a:srgbClr val="FFFFFF"/>
                </a:solidFill>
                <a:latin typeface="Comic Sans MS"/>
                <a:cs typeface="Comic Sans MS"/>
              </a:rPr>
              <a:t>2 years of</a:t>
            </a:r>
            <a:r>
              <a:rPr sz="1800" spc="-5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FFFFFF"/>
                </a:solidFill>
                <a:latin typeface="Comic Sans MS"/>
                <a:cs typeface="Comic Sans MS"/>
              </a:rPr>
              <a:t>life</a:t>
            </a:r>
            <a:endParaRPr sz="1800">
              <a:latin typeface="Comic Sans MS"/>
              <a:cs typeface="Comic Sans MS"/>
            </a:endParaRPr>
          </a:p>
          <a:p>
            <a:pPr marL="570230" lvl="1" indent="-237490">
              <a:lnSpc>
                <a:spcPts val="1945"/>
              </a:lnSpc>
              <a:spcBef>
                <a:spcPts val="170"/>
              </a:spcBef>
              <a:buClr>
                <a:srgbClr val="3891A7"/>
              </a:buClr>
              <a:buFont typeface="Verdana"/>
              <a:buChar char="◦"/>
              <a:tabLst>
                <a:tab pos="570230" algn="l"/>
                <a:tab pos="570865" algn="l"/>
              </a:tabLst>
            </a:pP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History </a:t>
            </a:r>
            <a:r>
              <a:rPr sz="1800" dirty="0">
                <a:solidFill>
                  <a:srgbClr val="FFFFFF"/>
                </a:solidFill>
                <a:latin typeface="Comic Sans MS"/>
                <a:cs typeface="Comic Sans MS"/>
              </a:rPr>
              <a:t>of</a:t>
            </a:r>
            <a:r>
              <a:rPr sz="1800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neonatal</a:t>
            </a:r>
            <a:endParaRPr sz="1800">
              <a:latin typeface="Comic Sans MS"/>
              <a:cs typeface="Comic Sans MS"/>
            </a:endParaRPr>
          </a:p>
          <a:p>
            <a:pPr marL="570230" marR="1341120">
              <a:lnSpc>
                <a:spcPct val="80000"/>
              </a:lnSpc>
              <a:spcBef>
                <a:spcPts val="219"/>
              </a:spcBef>
            </a:pP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meningitis, jaundice, </a:t>
            </a:r>
            <a:r>
              <a:rPr sz="1800" dirty="0">
                <a:solidFill>
                  <a:srgbClr val="FFFFFF"/>
                </a:solidFill>
                <a:latin typeface="Comic Sans MS"/>
                <a:cs typeface="Comic Sans MS"/>
              </a:rPr>
              <a:t>hypoglycemia, </a:t>
            </a: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Hydrocephalus </a:t>
            </a:r>
            <a:r>
              <a:rPr sz="1800" dirty="0">
                <a:solidFill>
                  <a:srgbClr val="FFFFFF"/>
                </a:solidFill>
                <a:latin typeface="Comic Sans MS"/>
                <a:cs typeface="Comic Sans MS"/>
              </a:rPr>
              <a:t>or  </a:t>
            </a: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Microcephaly</a:t>
            </a:r>
            <a:endParaRPr sz="18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165"/>
              </a:spcBef>
              <a:buClr>
                <a:srgbClr val="3891A7"/>
              </a:buClr>
              <a:buFont typeface="Verdana"/>
              <a:buChar char="◦"/>
              <a:tabLst>
                <a:tab pos="570230" algn="l"/>
                <a:tab pos="570865" algn="l"/>
              </a:tabLst>
            </a:pP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Nutritional habits </a:t>
            </a:r>
            <a:r>
              <a:rPr sz="1800" dirty="0">
                <a:solidFill>
                  <a:srgbClr val="FFFFFF"/>
                </a:solidFill>
                <a:latin typeface="Comic Sans MS"/>
                <a:cs typeface="Comic Sans MS"/>
              </a:rPr>
              <a:t>of the child </a:t>
            </a: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(malnutrition)</a:t>
            </a:r>
            <a:r>
              <a:rPr sz="1500" spc="-5" dirty="0">
                <a:solidFill>
                  <a:srgbClr val="FFFFFF"/>
                </a:solidFill>
                <a:latin typeface="Comic Sans MS"/>
                <a:cs typeface="Comic Sans MS"/>
              </a:rPr>
              <a:t>, </a:t>
            </a: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Feeding</a:t>
            </a:r>
            <a:r>
              <a:rPr sz="1800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omic Sans MS"/>
                <a:cs typeface="Comic Sans MS"/>
              </a:rPr>
              <a:t>difficulties</a:t>
            </a:r>
            <a:endParaRPr sz="18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170"/>
              </a:spcBef>
              <a:buClr>
                <a:srgbClr val="3891A7"/>
              </a:buClr>
              <a:buFont typeface="Verdana"/>
              <a:buChar char="◦"/>
              <a:tabLst>
                <a:tab pos="570230" algn="l"/>
                <a:tab pos="570865" algn="l"/>
              </a:tabLst>
            </a:pP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Any medical, </a:t>
            </a:r>
            <a:r>
              <a:rPr sz="1800" dirty="0">
                <a:solidFill>
                  <a:srgbClr val="FFFFFF"/>
                </a:solidFill>
                <a:latin typeface="Comic Sans MS"/>
                <a:cs typeface="Comic Sans MS"/>
              </a:rPr>
              <a:t>surgical or </a:t>
            </a: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physiotherapy treatment taken</a:t>
            </a:r>
            <a:r>
              <a:rPr sz="1800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before</a:t>
            </a:r>
            <a:endParaRPr sz="18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170"/>
              </a:spcBef>
              <a:buClr>
                <a:srgbClr val="3891A7"/>
              </a:buClr>
              <a:buFont typeface="Verdana"/>
              <a:buChar char="◦"/>
              <a:tabLst>
                <a:tab pos="570230" algn="l"/>
                <a:tab pos="570865" algn="l"/>
              </a:tabLst>
            </a:pPr>
            <a:r>
              <a:rPr sz="1800" dirty="0">
                <a:solidFill>
                  <a:srgbClr val="FFFFFF"/>
                </a:solidFill>
                <a:latin typeface="Comic Sans MS"/>
                <a:cs typeface="Comic Sans MS"/>
              </a:rPr>
              <a:t>What </a:t>
            </a: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treatment </a:t>
            </a:r>
            <a:r>
              <a:rPr sz="1800" dirty="0">
                <a:solidFill>
                  <a:srgbClr val="FFFFFF"/>
                </a:solidFill>
                <a:latin typeface="Comic Sans MS"/>
                <a:cs typeface="Comic Sans MS"/>
              </a:rPr>
              <a:t>was</a:t>
            </a:r>
            <a:r>
              <a:rPr sz="1800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FFFFFF"/>
                </a:solidFill>
                <a:latin typeface="Comic Sans MS"/>
                <a:cs typeface="Comic Sans MS"/>
              </a:rPr>
              <a:t>used?</a:t>
            </a:r>
            <a:endParaRPr sz="18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170"/>
              </a:spcBef>
              <a:buClr>
                <a:srgbClr val="3891A7"/>
              </a:buClr>
              <a:buFont typeface="Verdana"/>
              <a:buChar char="◦"/>
              <a:tabLst>
                <a:tab pos="570230" algn="l"/>
                <a:tab pos="570865" algn="l"/>
              </a:tabLst>
            </a:pPr>
            <a:r>
              <a:rPr sz="1800" dirty="0">
                <a:solidFill>
                  <a:srgbClr val="FFFFFF"/>
                </a:solidFill>
                <a:latin typeface="Comic Sans MS"/>
                <a:cs typeface="Comic Sans MS"/>
              </a:rPr>
              <a:t>Was the </a:t>
            </a: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treatment effective </a:t>
            </a:r>
            <a:r>
              <a:rPr sz="1800" dirty="0">
                <a:solidFill>
                  <a:srgbClr val="FFFFFF"/>
                </a:solidFill>
                <a:latin typeface="Comic Sans MS"/>
                <a:cs typeface="Comic Sans MS"/>
              </a:rPr>
              <a:t>or</a:t>
            </a:r>
            <a:r>
              <a:rPr sz="1800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FFFFFF"/>
                </a:solidFill>
                <a:latin typeface="Comic Sans MS"/>
                <a:cs typeface="Comic Sans MS"/>
              </a:rPr>
              <a:t>not?</a:t>
            </a:r>
            <a:endParaRPr sz="18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165"/>
              </a:spcBef>
              <a:buClr>
                <a:srgbClr val="3891A7"/>
              </a:buClr>
              <a:buFont typeface="Verdana"/>
              <a:buChar char="◦"/>
              <a:tabLst>
                <a:tab pos="570230" algn="l"/>
                <a:tab pos="570865" algn="l"/>
              </a:tabLst>
            </a:pPr>
            <a:r>
              <a:rPr sz="1800" dirty="0">
                <a:solidFill>
                  <a:srgbClr val="FFFFFF"/>
                </a:solidFill>
                <a:latin typeface="Comic Sans MS"/>
                <a:cs typeface="Comic Sans MS"/>
              </a:rPr>
              <a:t>What was the </a:t>
            </a: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ability </a:t>
            </a:r>
            <a:r>
              <a:rPr sz="1800" dirty="0">
                <a:solidFill>
                  <a:srgbClr val="FFFFFF"/>
                </a:solidFill>
                <a:latin typeface="Comic Sans MS"/>
                <a:cs typeface="Comic Sans MS"/>
              </a:rPr>
              <a:t>level of child at that</a:t>
            </a:r>
            <a:r>
              <a:rPr sz="1800" spc="-8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time?</a:t>
            </a:r>
            <a:endParaRPr sz="18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170"/>
              </a:spcBef>
              <a:buClr>
                <a:srgbClr val="3891A7"/>
              </a:buClr>
              <a:buFont typeface="Verdana"/>
              <a:buChar char="◦"/>
              <a:tabLst>
                <a:tab pos="570230" algn="l"/>
                <a:tab pos="570865" algn="l"/>
              </a:tabLst>
            </a:pPr>
            <a:r>
              <a:rPr sz="1800" dirty="0">
                <a:solidFill>
                  <a:srgbClr val="FFFFFF"/>
                </a:solidFill>
                <a:latin typeface="Comic Sans MS"/>
                <a:cs typeface="Comic Sans MS"/>
              </a:rPr>
              <a:t>What obstructs </a:t>
            </a: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the </a:t>
            </a:r>
            <a:r>
              <a:rPr sz="1800" dirty="0">
                <a:solidFill>
                  <a:srgbClr val="FFFFFF"/>
                </a:solidFill>
                <a:latin typeface="Comic Sans MS"/>
                <a:cs typeface="Comic Sans MS"/>
              </a:rPr>
              <a:t>child </a:t>
            </a: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from</a:t>
            </a:r>
            <a:r>
              <a:rPr sz="1800" spc="-5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progress?</a:t>
            </a:r>
            <a:endParaRPr sz="18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170"/>
              </a:spcBef>
              <a:buClr>
                <a:srgbClr val="3891A7"/>
              </a:buClr>
              <a:buFont typeface="Verdana"/>
              <a:buChar char="◦"/>
              <a:tabLst>
                <a:tab pos="570230" algn="l"/>
                <a:tab pos="570865" algn="l"/>
              </a:tabLst>
            </a:pP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Apgar Score from </a:t>
            </a:r>
            <a:r>
              <a:rPr sz="1800" dirty="0">
                <a:solidFill>
                  <a:srgbClr val="FFFFFF"/>
                </a:solidFill>
                <a:latin typeface="Comic Sans MS"/>
                <a:cs typeface="Comic Sans MS"/>
              </a:rPr>
              <a:t>the</a:t>
            </a:r>
            <a:r>
              <a:rPr sz="1800" spc="-5" dirty="0">
                <a:solidFill>
                  <a:srgbClr val="FFFFFF"/>
                </a:solidFill>
                <a:latin typeface="Comic Sans MS"/>
                <a:cs typeface="Comic Sans MS"/>
              </a:rPr>
              <a:t> case-sheet</a:t>
            </a:r>
            <a:endParaRPr sz="1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3291" y="0"/>
            <a:ext cx="6190488" cy="7635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93291" y="544068"/>
            <a:ext cx="3165348" cy="8138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Improve</a:t>
            </a:r>
            <a:r>
              <a:rPr spc="-125" dirty="0"/>
              <a:t> </a:t>
            </a:r>
            <a:r>
              <a:rPr dirty="0"/>
              <a:t>ambulatory  </a:t>
            </a:r>
            <a:r>
              <a:rPr spc="-10" dirty="0"/>
              <a:t>capacity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96897" y="1133043"/>
            <a:ext cx="7169150" cy="3983354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295910" marR="1084580" indent="-283210">
              <a:lnSpc>
                <a:spcPts val="2880"/>
              </a:lnSpc>
              <a:spcBef>
                <a:spcPts val="79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Weight bearing, promoting  dissociation,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&amp;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improving</a:t>
            </a:r>
            <a:r>
              <a:rPr sz="3000" spc="-1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balance</a:t>
            </a:r>
            <a:endParaRPr sz="3000">
              <a:latin typeface="Comic Sans MS"/>
              <a:cs typeface="Comic Sans MS"/>
            </a:endParaRPr>
          </a:p>
          <a:p>
            <a:pPr marL="295910" indent="-283210">
              <a:lnSpc>
                <a:spcPts val="3500"/>
              </a:lnSpc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Walkers &amp; </a:t>
            </a:r>
            <a:r>
              <a:rPr sz="3000" spc="-10" dirty="0">
                <a:solidFill>
                  <a:srgbClr val="FFFFFF"/>
                </a:solidFill>
                <a:latin typeface="Comic Sans MS"/>
                <a:cs typeface="Comic Sans MS"/>
              </a:rPr>
              <a:t>crutches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may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be</a:t>
            </a:r>
            <a:r>
              <a:rPr sz="3000" spc="-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used</a:t>
            </a:r>
            <a:endParaRPr sz="3000">
              <a:latin typeface="Comic Sans MS"/>
              <a:cs typeface="Comic Sans MS"/>
            </a:endParaRPr>
          </a:p>
          <a:p>
            <a:pPr marL="570230" marR="5080" lvl="1" indent="-237490">
              <a:lnSpc>
                <a:spcPts val="250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Posterior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walkers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encourages more</a:t>
            </a:r>
            <a:r>
              <a:rPr sz="2600" spc="-15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upright 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posture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during</a:t>
            </a:r>
            <a:r>
              <a:rPr sz="2600" spc="-7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gait</a:t>
            </a:r>
            <a:endParaRPr sz="2600">
              <a:latin typeface="Comic Sans MS"/>
              <a:cs typeface="Comic Sans MS"/>
            </a:endParaRPr>
          </a:p>
          <a:p>
            <a:pPr marL="295910" marR="950594" indent="-283210">
              <a:lnSpc>
                <a:spcPts val="2880"/>
              </a:lnSpc>
              <a:spcBef>
                <a:spcPts val="57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Treadmill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training </a:t>
            </a:r>
            <a:r>
              <a:rPr sz="3000" spc="-10" dirty="0">
                <a:solidFill>
                  <a:srgbClr val="FFFFFF"/>
                </a:solidFill>
                <a:latin typeface="Comic Sans MS"/>
                <a:cs typeface="Comic Sans MS"/>
              </a:rPr>
              <a:t>or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body weight 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support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treadmill</a:t>
            </a:r>
            <a:r>
              <a:rPr sz="3000" spc="-5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training</a:t>
            </a:r>
            <a:endParaRPr sz="3000">
              <a:latin typeface="Comic Sans MS"/>
              <a:cs typeface="Comic Sans MS"/>
            </a:endParaRPr>
          </a:p>
          <a:p>
            <a:pPr marL="295910" indent="-283210">
              <a:lnSpc>
                <a:spcPts val="3145"/>
              </a:lnSpc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Adapted tricycle, wheelchair</a:t>
            </a:r>
            <a:r>
              <a:rPr sz="3000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or</a:t>
            </a:r>
            <a:endParaRPr sz="3000">
              <a:latin typeface="Comic Sans MS"/>
              <a:cs typeface="Comic Sans MS"/>
            </a:endParaRPr>
          </a:p>
          <a:p>
            <a:pPr marL="295910" marR="750570">
              <a:lnSpc>
                <a:spcPts val="2880"/>
              </a:lnSpc>
              <a:spcBef>
                <a:spcPts val="335"/>
              </a:spcBef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motorized wheelchair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may</a:t>
            </a:r>
            <a:r>
              <a:rPr sz="3000" spc="-9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improve  mobility in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more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disabled</a:t>
            </a:r>
            <a:r>
              <a:rPr sz="3000" spc="-9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children</a:t>
            </a:r>
            <a:endParaRPr sz="3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1288" y="199644"/>
            <a:ext cx="4643628" cy="894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343661"/>
            <a:ext cx="380174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/>
              <a:t>Improve</a:t>
            </a:r>
            <a:r>
              <a:rPr sz="4300" spc="-55" dirty="0"/>
              <a:t> </a:t>
            </a:r>
            <a:r>
              <a:rPr sz="4300" spc="-10" dirty="0"/>
              <a:t>play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151940" y="1133043"/>
            <a:ext cx="7579359" cy="400431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295910" marR="5080" indent="-283210">
              <a:lnSpc>
                <a:spcPts val="2880"/>
              </a:lnSpc>
              <a:spcBef>
                <a:spcPts val="79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  <a:tab pos="1962785" algn="l"/>
              </a:tabLst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Play is the primary productive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activity of 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children	it should be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motivating &amp; 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pleasurable</a:t>
            </a:r>
            <a:endParaRPr sz="3000">
              <a:latin typeface="Comic Sans MS"/>
              <a:cs typeface="Comic Sans MS"/>
            </a:endParaRPr>
          </a:p>
          <a:p>
            <a:pPr marL="295910" marR="209550" indent="-283210">
              <a:lnSpc>
                <a:spcPts val="2880"/>
              </a:lnSpc>
              <a:spcBef>
                <a:spcPts val="60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Motivates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social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skills, perception 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conceptual, </a:t>
            </a:r>
            <a:r>
              <a:rPr sz="3000" spc="-10" dirty="0">
                <a:solidFill>
                  <a:srgbClr val="FFFFFF"/>
                </a:solidFill>
                <a:latin typeface="Comic Sans MS"/>
                <a:cs typeface="Comic Sans MS"/>
              </a:rPr>
              <a:t>intellectual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&amp; language</a:t>
            </a:r>
            <a:r>
              <a:rPr sz="3000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skills</a:t>
            </a:r>
            <a:endParaRPr sz="3000">
              <a:latin typeface="Comic Sans MS"/>
              <a:cs typeface="Comic Sans MS"/>
            </a:endParaRPr>
          </a:p>
          <a:p>
            <a:pPr marL="295910" marR="208915" indent="-283210">
              <a:lnSpc>
                <a:spcPts val="288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Appropriate toys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&amp; play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methods</a:t>
            </a:r>
            <a:r>
              <a:rPr sz="3000" spc="-1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should  be</a:t>
            </a:r>
            <a:r>
              <a:rPr sz="3000" spc="-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suggested</a:t>
            </a:r>
            <a:endParaRPr sz="3000">
              <a:latin typeface="Comic Sans MS"/>
              <a:cs typeface="Comic Sans MS"/>
            </a:endParaRPr>
          </a:p>
          <a:p>
            <a:pPr marL="295910" indent="-283210">
              <a:lnSpc>
                <a:spcPts val="3145"/>
              </a:lnSpc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Parents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should encourage to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let</a:t>
            </a:r>
            <a:r>
              <a:rPr sz="3000" spc="-5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children</a:t>
            </a:r>
            <a:endParaRPr sz="3000">
              <a:latin typeface="Comic Sans MS"/>
              <a:cs typeface="Comic Sans MS"/>
            </a:endParaRPr>
          </a:p>
          <a:p>
            <a:pPr marL="295910" marR="741045">
              <a:lnSpc>
                <a:spcPts val="2880"/>
              </a:lnSpc>
              <a:spcBef>
                <a:spcPts val="335"/>
              </a:spcBef>
            </a:pP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enjoy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their typical play activities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s/a 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rolling </a:t>
            </a:r>
            <a:r>
              <a:rPr sz="3000" spc="-10" dirty="0">
                <a:solidFill>
                  <a:srgbClr val="FFFFFF"/>
                </a:solidFill>
                <a:latin typeface="Comic Sans MS"/>
                <a:cs typeface="Comic Sans MS"/>
              </a:rPr>
              <a:t>downhill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or getting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 dirty</a:t>
            </a:r>
            <a:endParaRPr sz="3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78863" y="2380488"/>
            <a:ext cx="7565136" cy="8351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907794" y="2515869"/>
            <a:ext cx="30086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EBDFC4"/>
                </a:solidFill>
                <a:latin typeface="Algerian"/>
                <a:cs typeface="Algerian"/>
              </a:rPr>
              <a:t>SCHOOL</a:t>
            </a:r>
            <a:r>
              <a:rPr sz="4000" spc="-60" dirty="0">
                <a:solidFill>
                  <a:srgbClr val="EBDFC4"/>
                </a:solidFill>
                <a:latin typeface="Algerian"/>
                <a:cs typeface="Algerian"/>
              </a:rPr>
              <a:t> </a:t>
            </a:r>
            <a:r>
              <a:rPr sz="4000" spc="-5" dirty="0">
                <a:solidFill>
                  <a:srgbClr val="EBDFC4"/>
                </a:solidFill>
                <a:latin typeface="Algerian"/>
                <a:cs typeface="Algerian"/>
              </a:rPr>
              <a:t>AGE</a:t>
            </a:r>
            <a:endParaRPr sz="4000">
              <a:latin typeface="Algerian"/>
              <a:cs typeface="Algeri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65254" y="2686811"/>
            <a:ext cx="336550" cy="3492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552649" y="2515869"/>
            <a:ext cx="34359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EBDFC4"/>
                </a:solidFill>
              </a:rPr>
              <a:t>ADOLESCENCE</a:t>
            </a:r>
            <a:endParaRPr sz="400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3291" y="0"/>
            <a:ext cx="7950708" cy="7635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93291" y="544068"/>
            <a:ext cx="3576828" cy="8138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39448" y="246761"/>
            <a:ext cx="330200" cy="3397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Improve </a:t>
            </a:r>
            <a:r>
              <a:rPr spc="-5" dirty="0"/>
              <a:t>activity,</a:t>
            </a:r>
            <a:r>
              <a:rPr spc="-60" dirty="0"/>
              <a:t> </a:t>
            </a:r>
            <a:r>
              <a:rPr spc="-5" dirty="0"/>
              <a:t>mobility  endurance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51940" y="1133043"/>
            <a:ext cx="7894320" cy="363855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295910" marR="195580" indent="-283210">
              <a:lnSpc>
                <a:spcPts val="2880"/>
              </a:lnSpc>
              <a:spcBef>
                <a:spcPts val="79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Gait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training can be continued throughout  school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age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with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other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conjunction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s/a 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spasticity</a:t>
            </a:r>
            <a:r>
              <a:rPr sz="3000" spc="-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mgt</a:t>
            </a:r>
            <a:endParaRPr sz="3000">
              <a:latin typeface="Comic Sans MS"/>
              <a:cs typeface="Comic Sans MS"/>
            </a:endParaRPr>
          </a:p>
          <a:p>
            <a:pPr marL="295910" marR="1494155" indent="-283210">
              <a:lnSpc>
                <a:spcPts val="2880"/>
              </a:lnSpc>
              <a:spcBef>
                <a:spcPts val="60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Architectural modification may be  required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s/a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ramps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or</a:t>
            </a:r>
            <a:r>
              <a:rPr sz="3000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rails</a:t>
            </a:r>
            <a:endParaRPr sz="3000">
              <a:latin typeface="Comic Sans MS"/>
              <a:cs typeface="Comic Sans MS"/>
            </a:endParaRPr>
          </a:p>
          <a:p>
            <a:pPr marL="295910" indent="-283210">
              <a:lnSpc>
                <a:spcPts val="3445"/>
              </a:lnSpc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Orthosis increases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energy</a:t>
            </a:r>
            <a:r>
              <a:rPr sz="3000" spc="-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expenditure</a:t>
            </a:r>
            <a:endParaRPr sz="3000">
              <a:latin typeface="Comic Sans MS"/>
              <a:cs typeface="Comic Sans MS"/>
            </a:endParaRPr>
          </a:p>
          <a:p>
            <a:pPr marL="295910" marR="5080" indent="-283210">
              <a:lnSpc>
                <a:spcPct val="80000"/>
              </a:lnSpc>
              <a:spcBef>
                <a:spcPts val="66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Regular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exercise, proper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diet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&amp;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nutrition</a:t>
            </a:r>
            <a:r>
              <a:rPr sz="3000" spc="-15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&amp;  participation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in recreational </a:t>
            </a:r>
            <a:r>
              <a:rPr sz="3000" dirty="0">
                <a:solidFill>
                  <a:srgbClr val="FFFFFF"/>
                </a:solidFill>
                <a:latin typeface="Comic Sans MS"/>
                <a:cs typeface="Comic Sans MS"/>
              </a:rPr>
              <a:t>activities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is  encouraged</a:t>
            </a:r>
            <a:endParaRPr sz="3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3291" y="0"/>
            <a:ext cx="5876544" cy="7635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93291" y="544068"/>
            <a:ext cx="4360164" cy="8138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48031" y="246761"/>
            <a:ext cx="330200" cy="3397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14602" y="78485"/>
            <a:ext cx="5110480" cy="1214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421255" algn="l"/>
              </a:tabLst>
            </a:pPr>
            <a:r>
              <a:rPr dirty="0"/>
              <a:t>School	</a:t>
            </a:r>
            <a:r>
              <a:rPr spc="-5" dirty="0"/>
              <a:t>community  </a:t>
            </a:r>
            <a:r>
              <a:rPr spc="-10" dirty="0"/>
              <a:t>participation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910" marR="43180" indent="-283210">
              <a:lnSpc>
                <a:spcPct val="100000"/>
              </a:lnSpc>
              <a:spcBef>
                <a:spcPts val="10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pc="-5" dirty="0"/>
              <a:t>Positioning, </a:t>
            </a:r>
            <a:r>
              <a:rPr dirty="0"/>
              <a:t>lifting &amp; </a:t>
            </a:r>
            <a:r>
              <a:rPr spc="-5" dirty="0"/>
              <a:t>transfer techniques  should be taught to </a:t>
            </a:r>
            <a:r>
              <a:rPr dirty="0"/>
              <a:t>the </a:t>
            </a:r>
            <a:r>
              <a:rPr spc="-5" dirty="0"/>
              <a:t>school</a:t>
            </a:r>
            <a:r>
              <a:rPr spc="-55" dirty="0"/>
              <a:t> </a:t>
            </a:r>
            <a:r>
              <a:rPr dirty="0"/>
              <a:t>personnel</a:t>
            </a:r>
          </a:p>
          <a:p>
            <a:pPr marL="295910" marR="266700" indent="-283210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pc="-5" dirty="0"/>
              <a:t>Opportunities should be </a:t>
            </a:r>
            <a:r>
              <a:rPr dirty="0"/>
              <a:t>given </a:t>
            </a:r>
            <a:r>
              <a:rPr spc="-5" dirty="0"/>
              <a:t>to  </a:t>
            </a:r>
            <a:r>
              <a:rPr dirty="0"/>
              <a:t>participate </a:t>
            </a:r>
            <a:r>
              <a:rPr spc="-5" dirty="0"/>
              <a:t>in community </a:t>
            </a:r>
            <a:r>
              <a:rPr dirty="0"/>
              <a:t>&amp; </a:t>
            </a:r>
            <a:r>
              <a:rPr spc="-10" dirty="0"/>
              <a:t>recreational  </a:t>
            </a:r>
            <a:r>
              <a:rPr dirty="0"/>
              <a:t>activities</a:t>
            </a:r>
          </a:p>
          <a:p>
            <a:pPr marL="295910" marR="125730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pc="-5" dirty="0"/>
              <a:t>Adapted </a:t>
            </a:r>
            <a:r>
              <a:rPr dirty="0"/>
              <a:t>games &amp; </a:t>
            </a:r>
            <a:r>
              <a:rPr spc="-5" dirty="0"/>
              <a:t>athletic competition </a:t>
            </a:r>
            <a:r>
              <a:rPr dirty="0"/>
              <a:t>&amp;  </a:t>
            </a:r>
            <a:r>
              <a:rPr spc="-5" dirty="0"/>
              <a:t>team </a:t>
            </a:r>
            <a:r>
              <a:rPr dirty="0"/>
              <a:t>participation </a:t>
            </a:r>
            <a:r>
              <a:rPr spc="-5" dirty="0"/>
              <a:t>improves </a:t>
            </a:r>
            <a:r>
              <a:rPr dirty="0"/>
              <a:t>self</a:t>
            </a:r>
            <a:r>
              <a:rPr spc="-145" dirty="0"/>
              <a:t> </a:t>
            </a:r>
            <a:r>
              <a:rPr dirty="0"/>
              <a:t>esteem</a:t>
            </a:r>
          </a:p>
          <a:p>
            <a:pPr marL="295910" indent="-283210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pc="-5" dirty="0"/>
              <a:t>Introduce to Community fitness</a:t>
            </a:r>
            <a:r>
              <a:rPr spc="-50" dirty="0"/>
              <a:t> </a:t>
            </a:r>
            <a:r>
              <a:rPr dirty="0"/>
              <a:t>program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1940" y="1218387"/>
            <a:ext cx="7585075" cy="30295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140335" indent="-283210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Barriers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s/a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transportation,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finances, 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time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preferences &amp;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involvement,  interest should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also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be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considered  carefully</a:t>
            </a:r>
            <a:endParaRPr sz="3200">
              <a:latin typeface="Comic Sans MS"/>
              <a:cs typeface="Comic Sans MS"/>
            </a:endParaRPr>
          </a:p>
          <a:p>
            <a:pPr marL="295910" marR="5080" indent="-283210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Injury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prevention will limit</a:t>
            </a:r>
            <a:r>
              <a:rPr sz="3200" spc="-8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impairment  &amp;</a:t>
            </a:r>
            <a:r>
              <a:rPr sz="3200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disability</a:t>
            </a:r>
            <a:endParaRPr sz="3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28672" y="2007107"/>
            <a:ext cx="4361687" cy="8351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328672" y="2578607"/>
            <a:ext cx="3640836" cy="8351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657601" y="2142566"/>
            <a:ext cx="3576320" cy="12065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2700" marR="5080">
              <a:lnSpc>
                <a:spcPts val="4500"/>
              </a:lnSpc>
              <a:spcBef>
                <a:spcPts val="495"/>
              </a:spcBef>
            </a:pPr>
            <a:r>
              <a:rPr sz="4000" b="1" spc="-5" dirty="0">
                <a:solidFill>
                  <a:srgbClr val="EBDFC4"/>
                </a:solidFill>
                <a:latin typeface="Algerian"/>
                <a:cs typeface="Algerian"/>
              </a:rPr>
              <a:t>TRANSITION</a:t>
            </a:r>
            <a:r>
              <a:rPr sz="4000" b="1" spc="-100" dirty="0">
                <a:solidFill>
                  <a:srgbClr val="EBDFC4"/>
                </a:solidFill>
                <a:latin typeface="Algerian"/>
                <a:cs typeface="Algerian"/>
              </a:rPr>
              <a:t> </a:t>
            </a:r>
            <a:r>
              <a:rPr sz="4000" b="1" spc="-5" dirty="0">
                <a:solidFill>
                  <a:srgbClr val="EBDFC4"/>
                </a:solidFill>
                <a:latin typeface="Algerian"/>
                <a:cs typeface="Algerian"/>
              </a:rPr>
              <a:t>TO  ADULTHOOD</a:t>
            </a:r>
            <a:endParaRPr sz="4000">
              <a:latin typeface="Algerian"/>
              <a:cs typeface="Algerian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3291" y="246888"/>
            <a:ext cx="7510272" cy="8138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375665"/>
            <a:ext cx="6748780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Improve </a:t>
            </a:r>
            <a:r>
              <a:rPr spc="-5" dirty="0"/>
              <a:t>functional</a:t>
            </a:r>
            <a:r>
              <a:rPr spc="-95" dirty="0"/>
              <a:t> </a:t>
            </a:r>
            <a:r>
              <a:rPr dirty="0"/>
              <a:t>skills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51940" y="1146788"/>
            <a:ext cx="7672705" cy="374078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375"/>
              </a:spcBef>
              <a:buClr>
                <a:srgbClr val="3891A7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Maintain &amp; </a:t>
            </a:r>
            <a:r>
              <a:rPr sz="2700" spc="-10" dirty="0">
                <a:solidFill>
                  <a:srgbClr val="FFFFFF"/>
                </a:solidFill>
                <a:latin typeface="Comic Sans MS"/>
                <a:cs typeface="Comic Sans MS"/>
              </a:rPr>
              <a:t>improve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cardiovascular</a:t>
            </a:r>
            <a:r>
              <a:rPr sz="2700" spc="7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fitness</a:t>
            </a:r>
            <a:endParaRPr sz="2700">
              <a:latin typeface="Comic Sans MS"/>
              <a:cs typeface="Comic Sans MS"/>
            </a:endParaRPr>
          </a:p>
          <a:p>
            <a:pPr marL="295910" marR="85725" indent="-283210">
              <a:lnSpc>
                <a:spcPts val="2920"/>
              </a:lnSpc>
              <a:spcBef>
                <a:spcPts val="640"/>
              </a:spcBef>
              <a:buClr>
                <a:srgbClr val="3891A7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Weight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control, maintain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integrity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of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joints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&amp;  muscles, help </a:t>
            </a:r>
            <a:r>
              <a:rPr sz="2700" spc="-10" dirty="0">
                <a:solidFill>
                  <a:srgbClr val="FFFFFF"/>
                </a:solidFill>
                <a:latin typeface="Comic Sans MS"/>
                <a:cs typeface="Comic Sans MS"/>
              </a:rPr>
              <a:t>prevent</a:t>
            </a:r>
            <a:r>
              <a:rPr sz="2700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osteoporosis</a:t>
            </a:r>
            <a:endParaRPr sz="2700">
              <a:latin typeface="Comic Sans MS"/>
              <a:cs typeface="Comic Sans MS"/>
            </a:endParaRPr>
          </a:p>
          <a:p>
            <a:pPr marL="295910" marR="228600" indent="-283210">
              <a:lnSpc>
                <a:spcPts val="2920"/>
              </a:lnSpc>
              <a:spcBef>
                <a:spcPts val="595"/>
              </a:spcBef>
              <a:buClr>
                <a:srgbClr val="3891A7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Fitness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clubs,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swimming,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wheelchair aerobics 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&amp;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adapted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sports are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options</a:t>
            </a:r>
            <a:endParaRPr sz="2700">
              <a:latin typeface="Comic Sans MS"/>
              <a:cs typeface="Comic Sans MS"/>
            </a:endParaRPr>
          </a:p>
          <a:p>
            <a:pPr marL="295910" marR="5080" indent="-283210">
              <a:lnSpc>
                <a:spcPts val="2920"/>
              </a:lnSpc>
              <a:spcBef>
                <a:spcPts val="595"/>
              </a:spcBef>
              <a:buClr>
                <a:srgbClr val="3891A7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Disability certificate should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be provided to  reimburse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handicap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facilities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&amp;</a:t>
            </a:r>
            <a:r>
              <a:rPr sz="2700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compensations</a:t>
            </a:r>
            <a:endParaRPr sz="2700">
              <a:latin typeface="Comic Sans MS"/>
              <a:cs typeface="Comic Sans MS"/>
            </a:endParaRPr>
          </a:p>
          <a:p>
            <a:pPr marL="295910" marR="790575" indent="-283210">
              <a:lnSpc>
                <a:spcPts val="2920"/>
              </a:lnSpc>
              <a:spcBef>
                <a:spcPts val="595"/>
              </a:spcBef>
              <a:buClr>
                <a:srgbClr val="3891A7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700" spc="-5" dirty="0">
                <a:solidFill>
                  <a:srgbClr val="FFFFFF"/>
                </a:solidFill>
                <a:latin typeface="Comic Sans MS"/>
                <a:cs typeface="Comic Sans MS"/>
              </a:rPr>
              <a:t>Introduce to </a:t>
            </a:r>
            <a:r>
              <a:rPr sz="2700" dirty="0">
                <a:solidFill>
                  <a:srgbClr val="FFFFFF"/>
                </a:solidFill>
                <a:latin typeface="Comic Sans MS"/>
                <a:cs typeface="Comic Sans MS"/>
              </a:rPr>
              <a:t>help lines &amp; community care  centers</a:t>
            </a:r>
            <a:endParaRPr sz="27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1288" y="199644"/>
            <a:ext cx="6588252" cy="894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343661"/>
            <a:ext cx="574103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/>
              <a:t>Transition</a:t>
            </a:r>
            <a:r>
              <a:rPr sz="4300" spc="-40" dirty="0"/>
              <a:t> </a:t>
            </a:r>
            <a:r>
              <a:rPr sz="4300" spc="-10" dirty="0"/>
              <a:t>planning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151940" y="1169619"/>
            <a:ext cx="7660005" cy="374015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295910" marR="984885" indent="-283210">
              <a:lnSpc>
                <a:spcPts val="3460"/>
              </a:lnSpc>
              <a:spcBef>
                <a:spcPts val="53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Vocational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training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&amp; occupational 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training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should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be</a:t>
            </a:r>
            <a:r>
              <a:rPr sz="3200" spc="-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provided</a:t>
            </a:r>
            <a:endParaRPr sz="3200">
              <a:latin typeface="Comic Sans MS"/>
              <a:cs typeface="Comic Sans MS"/>
            </a:endParaRPr>
          </a:p>
          <a:p>
            <a:pPr marL="295910" marR="5080" indent="-283210">
              <a:lnSpc>
                <a:spcPct val="90000"/>
              </a:lnSpc>
              <a:spcBef>
                <a:spcPts val="55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Living arrangement, personal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mgt  including birth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control, social skill &amp; 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household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management should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be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made  available</a:t>
            </a:r>
            <a:endParaRPr sz="3200">
              <a:latin typeface="Comic Sans MS"/>
              <a:cs typeface="Comic Sans MS"/>
            </a:endParaRPr>
          </a:p>
          <a:p>
            <a:pPr marL="295910" marR="701040" indent="-283210">
              <a:lnSpc>
                <a:spcPts val="3460"/>
              </a:lnSpc>
              <a:spcBef>
                <a:spcPts val="64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Continuation of professional health 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service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should </a:t>
            </a: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be done</a:t>
            </a:r>
            <a:endParaRPr sz="3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08050" y="755650"/>
          <a:ext cx="8230868" cy="43880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1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78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0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3775"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sz="1600" b="1" spc="-10" dirty="0">
                          <a:solidFill>
                            <a:srgbClr val="FDB809"/>
                          </a:solidFill>
                          <a:latin typeface="Calibri"/>
                          <a:cs typeface="Calibri"/>
                        </a:rPr>
                        <a:t>Characteristics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1366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465455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700" b="1" spc="-10" dirty="0">
                          <a:solidFill>
                            <a:srgbClr val="FDB809"/>
                          </a:solidFill>
                          <a:latin typeface="Times New Roman"/>
                          <a:cs typeface="Times New Roman"/>
                        </a:rPr>
                        <a:t>Score</a:t>
                      </a:r>
                      <a:r>
                        <a:rPr sz="1700" b="1" spc="-40" dirty="0">
                          <a:solidFill>
                            <a:srgbClr val="FDB80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b="1" dirty="0">
                          <a:solidFill>
                            <a:srgbClr val="FDB809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495300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700" b="1" spc="-10" dirty="0">
                          <a:solidFill>
                            <a:srgbClr val="FDB809"/>
                          </a:solidFill>
                          <a:latin typeface="Times New Roman"/>
                          <a:cs typeface="Times New Roman"/>
                        </a:rPr>
                        <a:t>Score</a:t>
                      </a:r>
                      <a:r>
                        <a:rPr sz="1700" b="1" spc="-40" dirty="0">
                          <a:solidFill>
                            <a:srgbClr val="FDB80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b="1" dirty="0">
                          <a:solidFill>
                            <a:srgbClr val="FDB809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520700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700" b="1" spc="-10" dirty="0">
                          <a:solidFill>
                            <a:srgbClr val="FDB809"/>
                          </a:solidFill>
                          <a:latin typeface="Times New Roman"/>
                          <a:cs typeface="Times New Roman"/>
                        </a:rPr>
                        <a:t>Score</a:t>
                      </a:r>
                      <a:r>
                        <a:rPr sz="1700" b="1" spc="390" dirty="0">
                          <a:solidFill>
                            <a:srgbClr val="FDB80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b="1" dirty="0">
                          <a:solidFill>
                            <a:srgbClr val="FDB809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216535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700" b="1" spc="-5" dirty="0">
                          <a:solidFill>
                            <a:srgbClr val="FDB809"/>
                          </a:solidFill>
                          <a:latin typeface="Times New Roman"/>
                          <a:cs typeface="Times New Roman"/>
                        </a:rPr>
                        <a:t>Acronym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1060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42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94970" marR="386715" indent="55880">
                        <a:lnSpc>
                          <a:spcPct val="114700"/>
                        </a:lnSpc>
                      </a:pPr>
                      <a:r>
                        <a:rPr sz="1700" b="1" spc="-5" dirty="0">
                          <a:solidFill>
                            <a:srgbClr val="F9AD76"/>
                          </a:solidFill>
                          <a:latin typeface="Times New Roman"/>
                          <a:cs typeface="Times New Roman"/>
                        </a:rPr>
                        <a:t>Skin </a:t>
                      </a:r>
                      <a:r>
                        <a:rPr sz="1700" b="1" dirty="0">
                          <a:solidFill>
                            <a:srgbClr val="F9AD76"/>
                          </a:solidFill>
                          <a:latin typeface="Times New Roman"/>
                          <a:cs typeface="Times New Roman"/>
                        </a:rPr>
                        <a:t>color/  Comp</a:t>
                      </a:r>
                      <a:r>
                        <a:rPr sz="1700" b="1" spc="-10" dirty="0">
                          <a:solidFill>
                            <a:srgbClr val="F9AD76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700" b="1" dirty="0">
                          <a:solidFill>
                            <a:srgbClr val="F9AD76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700" b="1" spc="-15" dirty="0">
                          <a:solidFill>
                            <a:srgbClr val="F9AD76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700" b="1" spc="-5" dirty="0">
                          <a:solidFill>
                            <a:srgbClr val="F9AD76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700" b="1" dirty="0">
                          <a:solidFill>
                            <a:srgbClr val="F9AD76"/>
                          </a:solidFill>
                          <a:latin typeface="Times New Roman"/>
                          <a:cs typeface="Times New Roman"/>
                        </a:rPr>
                        <a:t>on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525" marR="260350">
                        <a:lnSpc>
                          <a:spcPct val="114700"/>
                        </a:lnSpc>
                      </a:pPr>
                      <a:r>
                        <a:rPr sz="17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Blue or </a:t>
                      </a:r>
                      <a:r>
                        <a:rPr sz="17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pale</a:t>
                      </a:r>
                      <a:r>
                        <a:rPr sz="1700" spc="-10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all  </a:t>
                      </a:r>
                      <a:r>
                        <a:rPr sz="17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over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525" marR="15240">
                        <a:lnSpc>
                          <a:spcPct val="115100"/>
                        </a:lnSpc>
                        <a:spcBef>
                          <a:spcPts val="900"/>
                        </a:spcBef>
                      </a:pPr>
                      <a:r>
                        <a:rPr sz="17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Blue at</a:t>
                      </a:r>
                      <a:r>
                        <a:rPr sz="1700" spc="-7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extremities  </a:t>
                      </a:r>
                      <a:r>
                        <a:rPr sz="17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body </a:t>
                      </a:r>
                      <a:r>
                        <a:rPr sz="17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pink  (acrocyanosis)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1143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ct val="100000"/>
                        </a:lnSpc>
                        <a:spcBef>
                          <a:spcPts val="1210"/>
                        </a:spcBef>
                      </a:pPr>
                      <a:r>
                        <a:rPr sz="17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No</a:t>
                      </a:r>
                      <a:r>
                        <a:rPr sz="1700" spc="-3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cyanosis-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7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body &amp;</a:t>
                      </a:r>
                      <a:r>
                        <a:rPr sz="1700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extremities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7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pink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153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  <a:spcBef>
                          <a:spcPts val="1370"/>
                        </a:spcBef>
                      </a:pPr>
                      <a:r>
                        <a:rPr sz="17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7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ppearance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817">
                <a:tc>
                  <a:txBody>
                    <a:bodyPr/>
                    <a:lstStyle/>
                    <a:p>
                      <a:pPr marL="4940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700" b="1" dirty="0">
                          <a:solidFill>
                            <a:srgbClr val="F9AD76"/>
                          </a:solidFill>
                          <a:latin typeface="Times New Roman"/>
                          <a:cs typeface="Times New Roman"/>
                        </a:rPr>
                        <a:t>Pulse</a:t>
                      </a:r>
                      <a:r>
                        <a:rPr sz="1700" b="1" spc="-30" dirty="0">
                          <a:solidFill>
                            <a:srgbClr val="F9AD7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b="1" dirty="0">
                          <a:solidFill>
                            <a:srgbClr val="F9AD76"/>
                          </a:solidFill>
                          <a:latin typeface="Times New Roman"/>
                          <a:cs typeface="Times New Roman"/>
                        </a:rPr>
                        <a:t>rate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7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Absent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7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&lt;100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7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≥100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7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7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ulse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21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170815">
                        <a:lnSpc>
                          <a:spcPct val="100000"/>
                        </a:lnSpc>
                      </a:pPr>
                      <a:r>
                        <a:rPr sz="1700" b="1" spc="-5" dirty="0">
                          <a:solidFill>
                            <a:srgbClr val="F9AD76"/>
                          </a:solidFill>
                          <a:latin typeface="Times New Roman"/>
                          <a:cs typeface="Times New Roman"/>
                        </a:rPr>
                        <a:t>Reflexirritability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525" marR="290195">
                        <a:lnSpc>
                          <a:spcPct val="114700"/>
                        </a:lnSpc>
                        <a:spcBef>
                          <a:spcPts val="935"/>
                        </a:spcBef>
                      </a:pPr>
                      <a:r>
                        <a:rPr sz="17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No response</a:t>
                      </a:r>
                      <a:r>
                        <a:rPr sz="1700" spc="-1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to  stimulation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525" marR="34925">
                        <a:lnSpc>
                          <a:spcPct val="114700"/>
                        </a:lnSpc>
                        <a:spcBef>
                          <a:spcPts val="935"/>
                        </a:spcBef>
                      </a:pPr>
                      <a:r>
                        <a:rPr sz="17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grimace/feeble</a:t>
                      </a:r>
                      <a:r>
                        <a:rPr sz="1700" spc="-7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cry  when</a:t>
                      </a:r>
                      <a:r>
                        <a:rPr sz="1700" spc="-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stimulated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0160" marR="332105">
                        <a:lnSpc>
                          <a:spcPct val="114700"/>
                        </a:lnSpc>
                        <a:spcBef>
                          <a:spcPts val="935"/>
                        </a:spcBef>
                      </a:pPr>
                      <a:r>
                        <a:rPr sz="17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cry or </a:t>
                      </a:r>
                      <a:r>
                        <a:rPr sz="17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pull</a:t>
                      </a:r>
                      <a:r>
                        <a:rPr sz="1700" spc="-1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away  when</a:t>
                      </a:r>
                      <a:r>
                        <a:rPr sz="1700" spc="-9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stimulated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</a:pPr>
                      <a:r>
                        <a:rPr sz="17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7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rimace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398145">
                        <a:lnSpc>
                          <a:spcPct val="100000"/>
                        </a:lnSpc>
                      </a:pPr>
                      <a:r>
                        <a:rPr sz="1700" b="1" spc="-5" dirty="0">
                          <a:solidFill>
                            <a:srgbClr val="F9AD76"/>
                          </a:solidFill>
                          <a:latin typeface="Times New Roman"/>
                          <a:cs typeface="Times New Roman"/>
                        </a:rPr>
                        <a:t>Muscle</a:t>
                      </a:r>
                      <a:r>
                        <a:rPr sz="1700" b="1" spc="-30" dirty="0">
                          <a:solidFill>
                            <a:srgbClr val="F9AD7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b="1" dirty="0">
                          <a:solidFill>
                            <a:srgbClr val="F9AD76"/>
                          </a:solidFill>
                          <a:latin typeface="Times New Roman"/>
                          <a:cs typeface="Times New Roman"/>
                        </a:rPr>
                        <a:t>tone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9525">
                        <a:lnSpc>
                          <a:spcPct val="100000"/>
                        </a:lnSpc>
                      </a:pPr>
                      <a:r>
                        <a:rPr sz="17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None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9525">
                        <a:lnSpc>
                          <a:spcPct val="100000"/>
                        </a:lnSpc>
                      </a:pPr>
                      <a:r>
                        <a:rPr sz="17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some</a:t>
                      </a:r>
                      <a:r>
                        <a:rPr sz="1700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flexion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0160" marR="36195">
                        <a:lnSpc>
                          <a:spcPct val="114700"/>
                        </a:lnSpc>
                        <a:spcBef>
                          <a:spcPts val="940"/>
                        </a:spcBef>
                      </a:pPr>
                      <a:r>
                        <a:rPr sz="17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flexed </a:t>
                      </a:r>
                      <a:r>
                        <a:rPr sz="17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arms </a:t>
                      </a:r>
                      <a:r>
                        <a:rPr sz="17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&amp; legs  that </a:t>
                      </a:r>
                      <a:r>
                        <a:rPr sz="17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resist</a:t>
                      </a:r>
                      <a:r>
                        <a:rPr sz="1700" spc="-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extension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1193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</a:pPr>
                      <a:r>
                        <a:rPr sz="17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7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ctivity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1771">
                <a:tc>
                  <a:txBody>
                    <a:bodyPr/>
                    <a:lstStyle/>
                    <a:p>
                      <a:pPr marL="492759">
                        <a:lnSpc>
                          <a:spcPct val="100000"/>
                        </a:lnSpc>
                        <a:spcBef>
                          <a:spcPts val="1305"/>
                        </a:spcBef>
                      </a:pPr>
                      <a:r>
                        <a:rPr sz="1700" b="1" spc="-5" dirty="0">
                          <a:solidFill>
                            <a:srgbClr val="F9AD76"/>
                          </a:solidFill>
                          <a:latin typeface="Times New Roman"/>
                          <a:cs typeface="Times New Roman"/>
                        </a:rPr>
                        <a:t>Breathing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165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1305"/>
                        </a:spcBef>
                      </a:pPr>
                      <a:r>
                        <a:rPr sz="17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Absent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165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7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weak,</a:t>
                      </a:r>
                      <a:r>
                        <a:rPr sz="1700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irregular,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952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7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gasping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ct val="100000"/>
                        </a:lnSpc>
                        <a:spcBef>
                          <a:spcPts val="1305"/>
                        </a:spcBef>
                      </a:pPr>
                      <a:r>
                        <a:rPr sz="17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strong, </a:t>
                      </a:r>
                      <a:r>
                        <a:rPr sz="17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lusty</a:t>
                      </a:r>
                      <a:r>
                        <a:rPr sz="1700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7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cry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165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ct val="100000"/>
                        </a:lnSpc>
                        <a:spcBef>
                          <a:spcPts val="1305"/>
                        </a:spcBef>
                      </a:pPr>
                      <a:r>
                        <a:rPr sz="17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7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espiration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165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868680" y="0"/>
            <a:ext cx="4518660" cy="769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22044" y="19253"/>
            <a:ext cx="3675379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>
                <a:solidFill>
                  <a:srgbClr val="FF0000"/>
                </a:solidFill>
              </a:rPr>
              <a:t>Apgar</a:t>
            </a:r>
            <a:r>
              <a:rPr sz="4300" spc="-90" dirty="0">
                <a:solidFill>
                  <a:srgbClr val="FF0000"/>
                </a:solidFill>
              </a:rPr>
              <a:t> </a:t>
            </a:r>
            <a:r>
              <a:rPr sz="4300" spc="-5" dirty="0">
                <a:solidFill>
                  <a:srgbClr val="FF0000"/>
                </a:solidFill>
              </a:rPr>
              <a:t>score</a:t>
            </a:r>
            <a:endParaRPr sz="43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14602" y="343661"/>
            <a:ext cx="456882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b="1" spc="-10" dirty="0">
                <a:solidFill>
                  <a:srgbClr val="EBDFC4"/>
                </a:solidFill>
                <a:latin typeface="Algerian"/>
                <a:cs typeface="Algerian"/>
              </a:rPr>
              <a:t>On</a:t>
            </a:r>
            <a:r>
              <a:rPr sz="4300" b="1" spc="-45" dirty="0">
                <a:solidFill>
                  <a:srgbClr val="EBDFC4"/>
                </a:solidFill>
                <a:latin typeface="Algerian"/>
                <a:cs typeface="Algerian"/>
              </a:rPr>
              <a:t> </a:t>
            </a:r>
            <a:r>
              <a:rPr sz="4300" b="1" spc="-5" dirty="0">
                <a:solidFill>
                  <a:srgbClr val="EBDFC4"/>
                </a:solidFill>
                <a:latin typeface="Algerian"/>
                <a:cs typeface="Algerian"/>
              </a:rPr>
              <a:t>Observation:</a:t>
            </a:r>
            <a:endParaRPr sz="4300">
              <a:latin typeface="Algerian"/>
              <a:cs typeface="Algeri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28140" y="1151331"/>
            <a:ext cx="7334884" cy="35845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9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500" spc="-10" dirty="0">
                <a:solidFill>
                  <a:srgbClr val="FFFFFF"/>
                </a:solidFill>
                <a:latin typeface="Comic Sans MS"/>
                <a:cs typeface="Comic Sans MS"/>
              </a:rPr>
              <a:t>Behaviour </a:t>
            </a: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of the</a:t>
            </a:r>
            <a:r>
              <a:rPr sz="2500" spc="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child</a:t>
            </a:r>
            <a:endParaRPr sz="2500">
              <a:latin typeface="Comic Sans MS"/>
              <a:cs typeface="Comic Sans MS"/>
            </a:endParaRPr>
          </a:p>
          <a:p>
            <a:pPr marL="570230" marR="368300" lvl="1" indent="-238125">
              <a:lnSpc>
                <a:spcPct val="80000"/>
              </a:lnSpc>
              <a:spcBef>
                <a:spcPts val="61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Whether child is alert,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irritable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or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fearful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in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the 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session or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during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particular</a:t>
            </a:r>
            <a:r>
              <a:rPr sz="2200" spc="8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activities</a:t>
            </a:r>
            <a:endParaRPr sz="2200">
              <a:latin typeface="Comic Sans MS"/>
              <a:cs typeface="Comic Sans MS"/>
            </a:endParaRPr>
          </a:p>
          <a:p>
            <a:pPr marL="570230" lvl="1" indent="-238125">
              <a:lnSpc>
                <a:spcPct val="100000"/>
              </a:lnSpc>
              <a:spcBef>
                <a:spcPts val="7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Child becomes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fatigued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easily or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not during</a:t>
            </a:r>
            <a:r>
              <a:rPr sz="2200" spc="1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activity</a:t>
            </a:r>
            <a:endParaRPr sz="2200">
              <a:latin typeface="Comic Sans MS"/>
              <a:cs typeface="Comic Sans MS"/>
            </a:endParaRPr>
          </a:p>
          <a:p>
            <a:pPr marL="570230" marR="470534" lvl="1" indent="-238125">
              <a:lnSpc>
                <a:spcPct val="80000"/>
              </a:lnSpc>
              <a:spcBef>
                <a:spcPts val="60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What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motivates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his action – particular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situation, 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person or special</a:t>
            </a:r>
            <a:r>
              <a:rPr sz="2200" spc="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plaything</a:t>
            </a:r>
            <a:endParaRPr sz="2200">
              <a:latin typeface="Comic Sans MS"/>
              <a:cs typeface="Comic Sans MS"/>
            </a:endParaRPr>
          </a:p>
          <a:p>
            <a:pPr marL="295910" indent="-283210">
              <a:lnSpc>
                <a:spcPts val="2990"/>
              </a:lnSpc>
              <a:buClr>
                <a:srgbClr val="3891A7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Communication of </a:t>
            </a:r>
            <a:r>
              <a:rPr sz="2500" spc="-10" dirty="0">
                <a:solidFill>
                  <a:srgbClr val="FFFFFF"/>
                </a:solidFill>
                <a:latin typeface="Comic Sans MS"/>
                <a:cs typeface="Comic Sans MS"/>
              </a:rPr>
              <a:t>the</a:t>
            </a:r>
            <a:r>
              <a:rPr sz="2500" spc="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omic Sans MS"/>
                <a:cs typeface="Comic Sans MS"/>
              </a:rPr>
              <a:t>child</a:t>
            </a:r>
            <a:endParaRPr sz="2500">
              <a:latin typeface="Comic Sans MS"/>
              <a:cs typeface="Comic Sans MS"/>
            </a:endParaRPr>
          </a:p>
          <a:p>
            <a:pPr marL="570230" lvl="1" indent="-238125">
              <a:lnSpc>
                <a:spcPct val="100000"/>
              </a:lnSpc>
              <a:spcBef>
                <a:spcPts val="8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With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the</a:t>
            </a:r>
            <a:r>
              <a:rPr sz="2200" spc="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parents</a:t>
            </a:r>
            <a:endParaRPr sz="2200">
              <a:latin typeface="Comic Sans MS"/>
              <a:cs typeface="Comic Sans MS"/>
            </a:endParaRPr>
          </a:p>
          <a:p>
            <a:pPr marL="570230" marR="5080" lvl="1" indent="-238125">
              <a:lnSpc>
                <a:spcPct val="8000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Whether child initiates or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responds with gestures, 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sounds, hand or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finger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pointing,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eye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pointing or uses 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words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and</a:t>
            </a:r>
            <a:r>
              <a:rPr sz="2200" spc="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speech</a:t>
            </a:r>
            <a:endParaRPr sz="2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48283" y="0"/>
            <a:ext cx="2763012" cy="5897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69644" y="-11685"/>
            <a:ext cx="4645356" cy="643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EBDFC4"/>
                </a:solidFill>
              </a:rPr>
              <a:t>Scoring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99236" y="527049"/>
            <a:ext cx="8058150" cy="487362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295910" marR="353695" indent="-283210">
              <a:lnSpc>
                <a:spcPct val="80000"/>
              </a:lnSpc>
              <a:spcBef>
                <a:spcPts val="620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Test is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done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at 1 &amp; 5 min after birth, &amp; repeated later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if 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score is/ &amp; remain</a:t>
            </a:r>
            <a:r>
              <a:rPr sz="2200" spc="5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low</a:t>
            </a:r>
            <a:endParaRPr sz="22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130"/>
              </a:spcBef>
              <a:buClr>
                <a:srgbClr val="3891A7"/>
              </a:buClr>
              <a:buFont typeface="Verdana"/>
              <a:buChar char="◦"/>
              <a:tabLst>
                <a:tab pos="570230" algn="l"/>
                <a:tab pos="570865" algn="l"/>
              </a:tabLst>
            </a:pP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3 &amp;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below-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critically</a:t>
            </a:r>
            <a:r>
              <a:rPr sz="2000" spc="-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low,</a:t>
            </a:r>
            <a:endParaRPr sz="20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125"/>
              </a:spcBef>
              <a:buClr>
                <a:srgbClr val="3891A7"/>
              </a:buClr>
              <a:buFont typeface="Verdana"/>
              <a:buChar char="◦"/>
              <a:tabLst>
                <a:tab pos="570230" algn="l"/>
                <a:tab pos="570865" algn="l"/>
              </a:tabLst>
            </a:pP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4 to 6 -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fairly</a:t>
            </a:r>
            <a:r>
              <a:rPr sz="2000" spc="-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low</a:t>
            </a:r>
            <a:endParaRPr sz="20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120"/>
              </a:spcBef>
              <a:buClr>
                <a:srgbClr val="3891A7"/>
              </a:buClr>
              <a:buFont typeface="Verdana"/>
              <a:buChar char="◦"/>
              <a:tabLst>
                <a:tab pos="570230" algn="l"/>
                <a:tab pos="570865" algn="l"/>
                <a:tab pos="1658620" algn="l"/>
              </a:tabLst>
            </a:pP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7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 to</a:t>
            </a:r>
            <a:r>
              <a:rPr sz="2000" spc="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10-	generally</a:t>
            </a:r>
            <a:r>
              <a:rPr sz="2000" spc="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normal.</a:t>
            </a:r>
            <a:endParaRPr sz="2000">
              <a:latin typeface="Comic Sans MS"/>
              <a:cs typeface="Comic Sans MS"/>
            </a:endParaRPr>
          </a:p>
          <a:p>
            <a:pPr marL="295910" indent="-283210">
              <a:lnSpc>
                <a:spcPct val="100000"/>
              </a:lnSpc>
              <a:spcBef>
                <a:spcPts val="60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A low score on 1 minute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-requires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medical</a:t>
            </a:r>
            <a:r>
              <a:rPr sz="2200" spc="15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attention</a:t>
            </a:r>
            <a:endParaRPr sz="2200">
              <a:latin typeface="Comic Sans MS"/>
              <a:cs typeface="Comic Sans MS"/>
            </a:endParaRPr>
          </a:p>
          <a:p>
            <a:pPr marL="295910" marR="869950" indent="-283210">
              <a:lnSpc>
                <a:spcPts val="2110"/>
              </a:lnSpc>
              <a:spcBef>
                <a:spcPts val="585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If score remains below 3 </a:t>
            </a:r>
            <a:r>
              <a:rPr sz="2200" dirty="0">
                <a:solidFill>
                  <a:srgbClr val="FFFFFF"/>
                </a:solidFill>
                <a:latin typeface="Comic Sans MS"/>
                <a:cs typeface="Comic Sans MS"/>
              </a:rPr>
              <a:t>at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times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s/a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10, 15,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or 30  min, there is a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risk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that child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will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suffer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longer-term 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neurological</a:t>
            </a:r>
            <a:r>
              <a:rPr sz="2200" spc="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damage.</a:t>
            </a:r>
            <a:endParaRPr sz="2200">
              <a:latin typeface="Comic Sans MS"/>
              <a:cs typeface="Comic Sans MS"/>
            </a:endParaRPr>
          </a:p>
          <a:p>
            <a:pPr marL="295910" indent="-283210">
              <a:lnSpc>
                <a:spcPts val="2325"/>
              </a:lnSpc>
              <a:spcBef>
                <a:spcPts val="100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Purpose of Apgar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test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is to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determine quickly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whether</a:t>
            </a:r>
            <a:r>
              <a:rPr sz="2200" spc="2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a</a:t>
            </a:r>
            <a:endParaRPr sz="2200">
              <a:latin typeface="Comic Sans MS"/>
              <a:cs typeface="Comic Sans MS"/>
            </a:endParaRPr>
          </a:p>
          <a:p>
            <a:pPr marL="295910">
              <a:lnSpc>
                <a:spcPts val="2175"/>
              </a:lnSpc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newborn needs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immediate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medical care or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not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&amp;</a:t>
            </a:r>
            <a:r>
              <a:rPr sz="2200" spc="9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300" i="1" spc="-60" dirty="0">
                <a:solidFill>
                  <a:srgbClr val="FFFFFF"/>
                </a:solidFill>
                <a:latin typeface="Comic Sans MS"/>
                <a:cs typeface="Comic Sans MS"/>
              </a:rPr>
              <a:t>not</a:t>
            </a:r>
            <a:endParaRPr sz="2300">
              <a:latin typeface="Comic Sans MS"/>
              <a:cs typeface="Comic Sans MS"/>
            </a:endParaRPr>
          </a:p>
          <a:p>
            <a:pPr marL="295910">
              <a:lnSpc>
                <a:spcPts val="2370"/>
              </a:lnSpc>
            </a:pP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designed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to make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long-term</a:t>
            </a:r>
            <a:r>
              <a:rPr sz="2200" spc="7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predictions</a:t>
            </a:r>
            <a:endParaRPr sz="2200">
              <a:latin typeface="Comic Sans MS"/>
              <a:cs typeface="Comic Sans MS"/>
            </a:endParaRPr>
          </a:p>
          <a:p>
            <a:pPr marL="295910" marR="5080" indent="-283210">
              <a:lnSpc>
                <a:spcPct val="80000"/>
              </a:lnSpc>
              <a:spcBef>
                <a:spcPts val="595"/>
              </a:spcBef>
              <a:buClr>
                <a:srgbClr val="3891A7"/>
              </a:buClr>
              <a:buSzPct val="79545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A score of 10 is uncommon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due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to prevalence of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transient 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cyanosis, &amp; is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not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substantially </a:t>
            </a:r>
            <a:r>
              <a:rPr sz="2200" spc="-10" dirty="0">
                <a:solidFill>
                  <a:srgbClr val="FFFFFF"/>
                </a:solidFill>
                <a:latin typeface="Comic Sans MS"/>
                <a:cs typeface="Comic Sans MS"/>
              </a:rPr>
              <a:t>different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from a score of</a:t>
            </a:r>
            <a:r>
              <a:rPr sz="2200" spc="254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omic Sans MS"/>
                <a:cs typeface="Comic Sans MS"/>
              </a:rPr>
              <a:t>9.</a:t>
            </a:r>
            <a:endParaRPr sz="2200">
              <a:latin typeface="Comic Sans MS"/>
              <a:cs typeface="Comic Sans MS"/>
            </a:endParaRPr>
          </a:p>
          <a:p>
            <a:pPr marL="570230" marR="424815" lvl="1" indent="-237490">
              <a:lnSpc>
                <a:spcPts val="1920"/>
              </a:lnSpc>
              <a:spcBef>
                <a:spcPts val="595"/>
              </a:spcBef>
              <a:buClr>
                <a:srgbClr val="3891A7"/>
              </a:buClr>
              <a:buFont typeface="Verdana"/>
              <a:buChar char="◦"/>
              <a:tabLst>
                <a:tab pos="570230" algn="l"/>
                <a:tab pos="570865" algn="l"/>
              </a:tabLst>
            </a:pP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Transient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cyanosis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is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common, particularly </a:t>
            </a:r>
            <a:r>
              <a:rPr sz="2000" spc="-5" dirty="0">
                <a:solidFill>
                  <a:srgbClr val="FFFFFF"/>
                </a:solidFill>
                <a:latin typeface="Comic Sans MS"/>
                <a:cs typeface="Comic Sans MS"/>
              </a:rPr>
              <a:t>in babies born at 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high</a:t>
            </a:r>
            <a:r>
              <a:rPr sz="2000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000" dirty="0">
                <a:solidFill>
                  <a:srgbClr val="FFFFFF"/>
                </a:solidFill>
                <a:latin typeface="Comic Sans MS"/>
                <a:cs typeface="Comic Sans MS"/>
              </a:rPr>
              <a:t>altitude.</a:t>
            </a:r>
            <a:endParaRPr sz="2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20ECB-C636-4673-A56B-D3FDE4AA4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905000"/>
            <a:ext cx="8229600" cy="952500"/>
          </a:xfrm>
        </p:spPr>
        <p:txBody>
          <a:bodyPr>
            <a:normAutofit fontScale="90000"/>
          </a:bodyPr>
          <a:lstStyle/>
          <a:p>
            <a:r>
              <a:rPr lang="en-IN" sz="6000" b="0" u="sng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635896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6897" y="1128575"/>
            <a:ext cx="6809105" cy="3919854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459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Other</a:t>
            </a:r>
            <a:r>
              <a:rPr sz="3000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mic Sans MS"/>
                <a:cs typeface="Comic Sans MS"/>
              </a:rPr>
              <a:t>observations</a:t>
            </a:r>
            <a:endParaRPr sz="30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31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Involuntary</a:t>
            </a:r>
            <a:r>
              <a:rPr sz="2600" spc="-6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movements</a:t>
            </a:r>
            <a:endParaRPr sz="26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29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Deformities &amp;</a:t>
            </a:r>
            <a:r>
              <a:rPr sz="2600" spc="-5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contracture</a:t>
            </a:r>
            <a:endParaRPr sz="26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29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Scar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may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be</a:t>
            </a:r>
            <a:r>
              <a:rPr sz="2600" spc="-5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present</a:t>
            </a:r>
            <a:endParaRPr sz="2600">
              <a:latin typeface="Comic Sans MS"/>
              <a:cs typeface="Comic Sans MS"/>
            </a:endParaRPr>
          </a:p>
          <a:p>
            <a:pPr marL="570230" marR="5080" lvl="1" indent="-237490">
              <a:lnSpc>
                <a:spcPts val="2810"/>
              </a:lnSpc>
              <a:spcBef>
                <a:spcPts val="64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Trophic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changes may also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be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seen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due</a:t>
            </a:r>
            <a:r>
              <a:rPr sz="2600" spc="-16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to 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poor</a:t>
            </a:r>
            <a:r>
              <a:rPr sz="2600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positioning</a:t>
            </a:r>
            <a:endParaRPr sz="26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24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Postural</a:t>
            </a:r>
            <a:r>
              <a:rPr sz="2600" spc="-6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faults</a:t>
            </a:r>
            <a:endParaRPr sz="26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29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Gait</a:t>
            </a:r>
            <a:r>
              <a:rPr sz="2600" spc="-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abnormalities</a:t>
            </a:r>
            <a:endParaRPr sz="26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29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600" dirty="0">
                <a:solidFill>
                  <a:srgbClr val="FFFFFF"/>
                </a:solidFill>
                <a:latin typeface="Comic Sans MS"/>
                <a:cs typeface="Comic Sans MS"/>
              </a:rPr>
              <a:t>Use of external</a:t>
            </a:r>
            <a:r>
              <a:rPr sz="2600" spc="-8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Comic Sans MS"/>
                <a:cs typeface="Comic Sans MS"/>
              </a:rPr>
              <a:t>appliances</a:t>
            </a:r>
            <a:endParaRPr sz="26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6897" y="1128443"/>
            <a:ext cx="7065645" cy="401129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43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spc="-5" dirty="0">
                <a:solidFill>
                  <a:srgbClr val="FFFFFF"/>
                </a:solidFill>
                <a:latin typeface="Comic Sans MS"/>
                <a:cs typeface="Comic Sans MS"/>
              </a:rPr>
              <a:t>Attention</a:t>
            </a:r>
            <a:r>
              <a:rPr sz="3200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FFFFFF"/>
                </a:solidFill>
                <a:latin typeface="Comic Sans MS"/>
                <a:cs typeface="Comic Sans MS"/>
              </a:rPr>
              <a:t>span</a:t>
            </a:r>
            <a:endParaRPr sz="32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28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What catches child’s</a:t>
            </a:r>
            <a:r>
              <a:rPr sz="2800" spc="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attention</a:t>
            </a:r>
            <a:endParaRPr sz="2800">
              <a:latin typeface="Comic Sans MS"/>
              <a:cs typeface="Comic Sans MS"/>
            </a:endParaRPr>
          </a:p>
          <a:p>
            <a:pPr marL="570230" marR="203835" lvl="1" indent="-237490">
              <a:lnSpc>
                <a:spcPts val="3020"/>
              </a:lnSpc>
              <a:spcBef>
                <a:spcPts val="65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For how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much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time child’s attention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is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maintained on particular</a:t>
            </a:r>
            <a:r>
              <a:rPr sz="2800" spc="8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thing</a:t>
            </a:r>
            <a:endParaRPr sz="2800">
              <a:latin typeface="Comic Sans MS"/>
              <a:cs typeface="Comic Sans MS"/>
            </a:endParaRPr>
          </a:p>
          <a:p>
            <a:pPr marL="570230" marR="5080" lvl="1" indent="-237490">
              <a:lnSpc>
                <a:spcPts val="303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How does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parent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assist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him to maintain  attention</a:t>
            </a:r>
            <a:endParaRPr sz="2800">
              <a:latin typeface="Comic Sans MS"/>
              <a:cs typeface="Comic Sans MS"/>
            </a:endParaRPr>
          </a:p>
          <a:p>
            <a:pPr marL="570230" lvl="1" indent="-237490">
              <a:lnSpc>
                <a:spcPct val="100000"/>
              </a:lnSpc>
              <a:spcBef>
                <a:spcPts val="215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What </a:t>
            </a:r>
            <a:r>
              <a:rPr sz="2800" spc="-10" dirty="0">
                <a:solidFill>
                  <a:srgbClr val="FFFFFF"/>
                </a:solidFill>
                <a:latin typeface="Comic Sans MS"/>
                <a:cs typeface="Comic Sans MS"/>
              </a:rPr>
              <a:t>distracts the</a:t>
            </a:r>
            <a:r>
              <a:rPr sz="2800" spc="8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child</a:t>
            </a:r>
            <a:endParaRPr sz="2800">
              <a:latin typeface="Comic Sans MS"/>
              <a:cs typeface="Comic Sans MS"/>
            </a:endParaRPr>
          </a:p>
          <a:p>
            <a:pPr marL="570230" marR="82550" lvl="1" indent="-237490">
              <a:lnSpc>
                <a:spcPts val="3030"/>
              </a:lnSpc>
              <a:spcBef>
                <a:spcPts val="640"/>
              </a:spcBef>
              <a:buClr>
                <a:srgbClr val="3891A7"/>
              </a:buClr>
              <a:buFont typeface="Verdana"/>
              <a:buChar char="◦"/>
              <a:tabLst>
                <a:tab pos="570865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Does child follows suggestions to move  or promptings to</a:t>
            </a:r>
            <a:r>
              <a:rPr sz="2800" spc="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act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</TotalTime>
  <Words>3245</Words>
  <Application>Microsoft Office PowerPoint</Application>
  <PresentationFormat>On-screen Show (16:10)</PresentationFormat>
  <Paragraphs>496</Paragraphs>
  <Slides>71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82" baseType="lpstr">
      <vt:lpstr>Algerian</vt:lpstr>
      <vt:lpstr>Book Antiqua</vt:lpstr>
      <vt:lpstr>Calibri</vt:lpstr>
      <vt:lpstr>Comic Sans MS</vt:lpstr>
      <vt:lpstr>Lucida Sans</vt:lpstr>
      <vt:lpstr>Times New Roman</vt:lpstr>
      <vt:lpstr>Verdana</vt:lpstr>
      <vt:lpstr>Wingdings</vt:lpstr>
      <vt:lpstr>Wingdings 2</vt:lpstr>
      <vt:lpstr>Wingdings 3</vt:lpstr>
      <vt:lpstr>Apex</vt:lpstr>
      <vt:lpstr>CEREBRAL PALSY- PT ASSESSMENT &amp; MANAGEMENT</vt:lpstr>
      <vt:lpstr>PT assessment</vt:lpstr>
      <vt:lpstr>PT assessment</vt:lpstr>
      <vt:lpstr>PowerPoint Presentation</vt:lpstr>
      <vt:lpstr>PowerPoint Presentation</vt:lpstr>
      <vt:lpstr>PowerPoint Presentation</vt:lpstr>
      <vt:lpstr>On Observation: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On examination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PT MANAGEMENT</vt:lpstr>
      <vt:lpstr>INFANCY (FIRST STAGE – BIRTH TO  3 YEARS)</vt:lpstr>
      <vt:lpstr>PT aims</vt:lpstr>
      <vt:lpstr>Family education</vt:lpstr>
      <vt:lpstr>Handling care</vt:lpstr>
      <vt:lpstr>Mother child  relationship</vt:lpstr>
      <vt:lpstr>PowerPoint Presentation</vt:lpstr>
      <vt:lpstr>Feeding</vt:lpstr>
      <vt:lpstr>Facilitate sensory-motor  development (body image)</vt:lpstr>
      <vt:lpstr>PowerPoint Presentation</vt:lpstr>
      <vt:lpstr>Improve proprioceptive</vt:lpstr>
      <vt:lpstr>Visual development</vt:lpstr>
      <vt:lpstr>Language development</vt:lpstr>
      <vt:lpstr>Facilitating motor  development</vt:lpstr>
      <vt:lpstr>PowerPoint Presentation</vt:lpstr>
      <vt:lpstr>PowerPoint Presentation</vt:lpstr>
      <vt:lpstr>PowerPoint Presentation</vt:lpstr>
      <vt:lpstr>Maintaining an upright  position</vt:lpstr>
      <vt:lpstr>PRESCHOOL PERIOD</vt:lpstr>
      <vt:lpstr>PowerPoint Presentation</vt:lpstr>
      <vt:lpstr>Increase force generation</vt:lpstr>
      <vt:lpstr>PowerPoint Presentation</vt:lpstr>
      <vt:lpstr>Reduce spasticity</vt:lpstr>
      <vt:lpstr>Increase mobility  flexibility</vt:lpstr>
      <vt:lpstr>Prevent deformity</vt:lpstr>
      <vt:lpstr>Improve physical activity</vt:lpstr>
      <vt:lpstr>Improve ambulatory  capacity</vt:lpstr>
      <vt:lpstr>Improve play</vt:lpstr>
      <vt:lpstr>ADOLESCENCE</vt:lpstr>
      <vt:lpstr>Improve activity, mobility  endurance</vt:lpstr>
      <vt:lpstr>School community  participation</vt:lpstr>
      <vt:lpstr>PowerPoint Presentation</vt:lpstr>
      <vt:lpstr>TRANSITION TO  ADULTHOOD</vt:lpstr>
      <vt:lpstr>Improve functional skills</vt:lpstr>
      <vt:lpstr>Transition planning</vt:lpstr>
      <vt:lpstr>Apgar score</vt:lpstr>
      <vt:lpstr>Scoring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CEREBRAL PALSY</dc:title>
  <cp:lastModifiedBy>Ankit Srivastava</cp:lastModifiedBy>
  <cp:revision>1</cp:revision>
  <dcterms:created xsi:type="dcterms:W3CDTF">2018-11-15T04:21:18Z</dcterms:created>
  <dcterms:modified xsi:type="dcterms:W3CDTF">2022-05-01T19:28:17Z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2013-06-14T00:00:00Z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2018-11-15T00:00:00Z</vt:filetime>
  </property>
</Properties>
</file>