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3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78" r:id="rId52"/>
  </p:sldIdLst>
  <p:sldSz cx="9144000" cy="5715000" type="screen16x10"/>
  <p:notesSz cx="9144000" cy="571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kit Srivastava" userId="0ce0520502bc68d0" providerId="LiveId" clId="{95A73687-74FD-435B-A669-F3C6E1CB8946}"/>
    <pc:docChg chg="undo custSel addSld delSld modSld">
      <pc:chgData name="Ankit Srivastava" userId="0ce0520502bc68d0" providerId="LiveId" clId="{95A73687-74FD-435B-A669-F3C6E1CB8946}" dt="2022-05-01T19:19:51.035" v="198" actId="20577"/>
      <pc:docMkLst>
        <pc:docMk/>
      </pc:docMkLst>
      <pc:sldChg chg="add del">
        <pc:chgData name="Ankit Srivastava" userId="0ce0520502bc68d0" providerId="LiveId" clId="{95A73687-74FD-435B-A669-F3C6E1CB8946}" dt="2022-05-01T19:17:18.054" v="82" actId="47"/>
        <pc:sldMkLst>
          <pc:docMk/>
          <pc:sldMk cId="0" sldId="294"/>
        </pc:sldMkLst>
      </pc:sldChg>
      <pc:sldChg chg="add del">
        <pc:chgData name="Ankit Srivastava" userId="0ce0520502bc68d0" providerId="LiveId" clId="{95A73687-74FD-435B-A669-F3C6E1CB8946}" dt="2022-05-01T19:17:18.352" v="83" actId="47"/>
        <pc:sldMkLst>
          <pc:docMk/>
          <pc:sldMk cId="0" sldId="295"/>
        </pc:sldMkLst>
      </pc:sldChg>
      <pc:sldChg chg="add del">
        <pc:chgData name="Ankit Srivastava" userId="0ce0520502bc68d0" providerId="LiveId" clId="{95A73687-74FD-435B-A669-F3C6E1CB8946}" dt="2022-05-01T19:17:18.557" v="84" actId="47"/>
        <pc:sldMkLst>
          <pc:docMk/>
          <pc:sldMk cId="0" sldId="296"/>
        </pc:sldMkLst>
      </pc:sldChg>
      <pc:sldChg chg="add del">
        <pc:chgData name="Ankit Srivastava" userId="0ce0520502bc68d0" providerId="LiveId" clId="{95A73687-74FD-435B-A669-F3C6E1CB8946}" dt="2022-05-01T19:17:18.714" v="85" actId="47"/>
        <pc:sldMkLst>
          <pc:docMk/>
          <pc:sldMk cId="0" sldId="297"/>
        </pc:sldMkLst>
      </pc:sldChg>
      <pc:sldChg chg="add del">
        <pc:chgData name="Ankit Srivastava" userId="0ce0520502bc68d0" providerId="LiveId" clId="{95A73687-74FD-435B-A669-F3C6E1CB8946}" dt="2022-05-01T19:17:18.902" v="86" actId="47"/>
        <pc:sldMkLst>
          <pc:docMk/>
          <pc:sldMk cId="0" sldId="298"/>
        </pc:sldMkLst>
      </pc:sldChg>
      <pc:sldChg chg="add del">
        <pc:chgData name="Ankit Srivastava" userId="0ce0520502bc68d0" providerId="LiveId" clId="{95A73687-74FD-435B-A669-F3C6E1CB8946}" dt="2022-05-01T19:17:19.075" v="87" actId="47"/>
        <pc:sldMkLst>
          <pc:docMk/>
          <pc:sldMk cId="0" sldId="299"/>
        </pc:sldMkLst>
      </pc:sldChg>
      <pc:sldChg chg="add del">
        <pc:chgData name="Ankit Srivastava" userId="0ce0520502bc68d0" providerId="LiveId" clId="{95A73687-74FD-435B-A669-F3C6E1CB8946}" dt="2022-05-01T19:17:19.248" v="88" actId="47"/>
        <pc:sldMkLst>
          <pc:docMk/>
          <pc:sldMk cId="0" sldId="300"/>
        </pc:sldMkLst>
      </pc:sldChg>
      <pc:sldChg chg="add del">
        <pc:chgData name="Ankit Srivastava" userId="0ce0520502bc68d0" providerId="LiveId" clId="{95A73687-74FD-435B-A669-F3C6E1CB8946}" dt="2022-05-01T19:17:19.420" v="89" actId="47"/>
        <pc:sldMkLst>
          <pc:docMk/>
          <pc:sldMk cId="0" sldId="301"/>
        </pc:sldMkLst>
      </pc:sldChg>
      <pc:sldChg chg="add del">
        <pc:chgData name="Ankit Srivastava" userId="0ce0520502bc68d0" providerId="LiveId" clId="{95A73687-74FD-435B-A669-F3C6E1CB8946}" dt="2022-05-01T19:17:20.003" v="90" actId="47"/>
        <pc:sldMkLst>
          <pc:docMk/>
          <pc:sldMk cId="0" sldId="302"/>
        </pc:sldMkLst>
      </pc:sldChg>
      <pc:sldChg chg="add del">
        <pc:chgData name="Ankit Srivastava" userId="0ce0520502bc68d0" providerId="LiveId" clId="{95A73687-74FD-435B-A669-F3C6E1CB8946}" dt="2022-05-01T19:17:20.617" v="91" actId="47"/>
        <pc:sldMkLst>
          <pc:docMk/>
          <pc:sldMk cId="0" sldId="303"/>
        </pc:sldMkLst>
      </pc:sldChg>
      <pc:sldChg chg="add del">
        <pc:chgData name="Ankit Srivastava" userId="0ce0520502bc68d0" providerId="LiveId" clId="{95A73687-74FD-435B-A669-F3C6E1CB8946}" dt="2022-05-01T19:17:21.044" v="92" actId="47"/>
        <pc:sldMkLst>
          <pc:docMk/>
          <pc:sldMk cId="0" sldId="304"/>
        </pc:sldMkLst>
      </pc:sldChg>
      <pc:sldChg chg="add del">
        <pc:chgData name="Ankit Srivastava" userId="0ce0520502bc68d0" providerId="LiveId" clId="{95A73687-74FD-435B-A669-F3C6E1CB8946}" dt="2022-05-01T19:17:21.307" v="93" actId="47"/>
        <pc:sldMkLst>
          <pc:docMk/>
          <pc:sldMk cId="0" sldId="305"/>
        </pc:sldMkLst>
      </pc:sldChg>
      <pc:sldChg chg="del">
        <pc:chgData name="Ankit Srivastava" userId="0ce0520502bc68d0" providerId="LiveId" clId="{95A73687-74FD-435B-A669-F3C6E1CB8946}" dt="2022-05-01T19:17:01.581" v="0" actId="47"/>
        <pc:sldMkLst>
          <pc:docMk/>
          <pc:sldMk cId="0" sldId="306"/>
        </pc:sldMkLst>
      </pc:sldChg>
      <pc:sldChg chg="del">
        <pc:chgData name="Ankit Srivastava" userId="0ce0520502bc68d0" providerId="LiveId" clId="{95A73687-74FD-435B-A669-F3C6E1CB8946}" dt="2022-05-01T19:17:05.820" v="1" actId="47"/>
        <pc:sldMkLst>
          <pc:docMk/>
          <pc:sldMk cId="0" sldId="307"/>
        </pc:sldMkLst>
      </pc:sldChg>
      <pc:sldChg chg="del">
        <pc:chgData name="Ankit Srivastava" userId="0ce0520502bc68d0" providerId="LiveId" clId="{95A73687-74FD-435B-A669-F3C6E1CB8946}" dt="2022-05-01T19:17:06.787" v="2" actId="47"/>
        <pc:sldMkLst>
          <pc:docMk/>
          <pc:sldMk cId="0" sldId="308"/>
        </pc:sldMkLst>
      </pc:sldChg>
      <pc:sldChg chg="del">
        <pc:chgData name="Ankit Srivastava" userId="0ce0520502bc68d0" providerId="LiveId" clId="{95A73687-74FD-435B-A669-F3C6E1CB8946}" dt="2022-05-01T19:17:07.273" v="3" actId="47"/>
        <pc:sldMkLst>
          <pc:docMk/>
          <pc:sldMk cId="0" sldId="309"/>
        </pc:sldMkLst>
      </pc:sldChg>
      <pc:sldChg chg="del">
        <pc:chgData name="Ankit Srivastava" userId="0ce0520502bc68d0" providerId="LiveId" clId="{95A73687-74FD-435B-A669-F3C6E1CB8946}" dt="2022-05-01T19:17:07.666" v="4" actId="47"/>
        <pc:sldMkLst>
          <pc:docMk/>
          <pc:sldMk cId="0" sldId="310"/>
        </pc:sldMkLst>
      </pc:sldChg>
      <pc:sldChg chg="del">
        <pc:chgData name="Ankit Srivastava" userId="0ce0520502bc68d0" providerId="LiveId" clId="{95A73687-74FD-435B-A669-F3C6E1CB8946}" dt="2022-05-01T19:17:08.028" v="5" actId="47"/>
        <pc:sldMkLst>
          <pc:docMk/>
          <pc:sldMk cId="0" sldId="311"/>
        </pc:sldMkLst>
      </pc:sldChg>
      <pc:sldChg chg="del">
        <pc:chgData name="Ankit Srivastava" userId="0ce0520502bc68d0" providerId="LiveId" clId="{95A73687-74FD-435B-A669-F3C6E1CB8946}" dt="2022-05-01T19:17:08.311" v="6" actId="47"/>
        <pc:sldMkLst>
          <pc:docMk/>
          <pc:sldMk cId="0" sldId="312"/>
        </pc:sldMkLst>
      </pc:sldChg>
      <pc:sldChg chg="del">
        <pc:chgData name="Ankit Srivastava" userId="0ce0520502bc68d0" providerId="LiveId" clId="{95A73687-74FD-435B-A669-F3C6E1CB8946}" dt="2022-05-01T19:17:08.609" v="7" actId="47"/>
        <pc:sldMkLst>
          <pc:docMk/>
          <pc:sldMk cId="0" sldId="313"/>
        </pc:sldMkLst>
      </pc:sldChg>
      <pc:sldChg chg="del">
        <pc:chgData name="Ankit Srivastava" userId="0ce0520502bc68d0" providerId="LiveId" clId="{95A73687-74FD-435B-A669-F3C6E1CB8946}" dt="2022-05-01T19:17:08.908" v="8" actId="47"/>
        <pc:sldMkLst>
          <pc:docMk/>
          <pc:sldMk cId="0" sldId="314"/>
        </pc:sldMkLst>
      </pc:sldChg>
      <pc:sldChg chg="del">
        <pc:chgData name="Ankit Srivastava" userId="0ce0520502bc68d0" providerId="LiveId" clId="{95A73687-74FD-435B-A669-F3C6E1CB8946}" dt="2022-05-01T19:17:09.129" v="9" actId="47"/>
        <pc:sldMkLst>
          <pc:docMk/>
          <pc:sldMk cId="0" sldId="315"/>
        </pc:sldMkLst>
      </pc:sldChg>
      <pc:sldChg chg="del">
        <pc:chgData name="Ankit Srivastava" userId="0ce0520502bc68d0" providerId="LiveId" clId="{95A73687-74FD-435B-A669-F3C6E1CB8946}" dt="2022-05-01T19:17:09.285" v="10" actId="47"/>
        <pc:sldMkLst>
          <pc:docMk/>
          <pc:sldMk cId="0" sldId="316"/>
        </pc:sldMkLst>
      </pc:sldChg>
      <pc:sldChg chg="del">
        <pc:chgData name="Ankit Srivastava" userId="0ce0520502bc68d0" providerId="LiveId" clId="{95A73687-74FD-435B-A669-F3C6E1CB8946}" dt="2022-05-01T19:17:09.490" v="11" actId="47"/>
        <pc:sldMkLst>
          <pc:docMk/>
          <pc:sldMk cId="0" sldId="317"/>
        </pc:sldMkLst>
      </pc:sldChg>
      <pc:sldChg chg="del">
        <pc:chgData name="Ankit Srivastava" userId="0ce0520502bc68d0" providerId="LiveId" clId="{95A73687-74FD-435B-A669-F3C6E1CB8946}" dt="2022-05-01T19:17:09.678" v="12" actId="47"/>
        <pc:sldMkLst>
          <pc:docMk/>
          <pc:sldMk cId="0" sldId="318"/>
        </pc:sldMkLst>
      </pc:sldChg>
      <pc:sldChg chg="del">
        <pc:chgData name="Ankit Srivastava" userId="0ce0520502bc68d0" providerId="LiveId" clId="{95A73687-74FD-435B-A669-F3C6E1CB8946}" dt="2022-05-01T19:17:09.867" v="13" actId="47"/>
        <pc:sldMkLst>
          <pc:docMk/>
          <pc:sldMk cId="0" sldId="319"/>
        </pc:sldMkLst>
      </pc:sldChg>
      <pc:sldChg chg="del">
        <pc:chgData name="Ankit Srivastava" userId="0ce0520502bc68d0" providerId="LiveId" clId="{95A73687-74FD-435B-A669-F3C6E1CB8946}" dt="2022-05-01T19:17:10.071" v="14" actId="47"/>
        <pc:sldMkLst>
          <pc:docMk/>
          <pc:sldMk cId="0" sldId="320"/>
        </pc:sldMkLst>
      </pc:sldChg>
      <pc:sldChg chg="del">
        <pc:chgData name="Ankit Srivastava" userId="0ce0520502bc68d0" providerId="LiveId" clId="{95A73687-74FD-435B-A669-F3C6E1CB8946}" dt="2022-05-01T19:17:10.275" v="15" actId="47"/>
        <pc:sldMkLst>
          <pc:docMk/>
          <pc:sldMk cId="0" sldId="321"/>
        </pc:sldMkLst>
      </pc:sldChg>
      <pc:sldChg chg="del">
        <pc:chgData name="Ankit Srivastava" userId="0ce0520502bc68d0" providerId="LiveId" clId="{95A73687-74FD-435B-A669-F3C6E1CB8946}" dt="2022-05-01T19:17:10.495" v="16" actId="47"/>
        <pc:sldMkLst>
          <pc:docMk/>
          <pc:sldMk cId="0" sldId="322"/>
        </pc:sldMkLst>
      </pc:sldChg>
      <pc:sldChg chg="del">
        <pc:chgData name="Ankit Srivastava" userId="0ce0520502bc68d0" providerId="LiveId" clId="{95A73687-74FD-435B-A669-F3C6E1CB8946}" dt="2022-05-01T19:17:10.667" v="17" actId="47"/>
        <pc:sldMkLst>
          <pc:docMk/>
          <pc:sldMk cId="0" sldId="323"/>
        </pc:sldMkLst>
      </pc:sldChg>
      <pc:sldChg chg="del">
        <pc:chgData name="Ankit Srivastava" userId="0ce0520502bc68d0" providerId="LiveId" clId="{95A73687-74FD-435B-A669-F3C6E1CB8946}" dt="2022-05-01T19:17:10.840" v="18" actId="47"/>
        <pc:sldMkLst>
          <pc:docMk/>
          <pc:sldMk cId="0" sldId="324"/>
        </pc:sldMkLst>
      </pc:sldChg>
      <pc:sldChg chg="del">
        <pc:chgData name="Ankit Srivastava" userId="0ce0520502bc68d0" providerId="LiveId" clId="{95A73687-74FD-435B-A669-F3C6E1CB8946}" dt="2022-05-01T19:17:11.342" v="19" actId="47"/>
        <pc:sldMkLst>
          <pc:docMk/>
          <pc:sldMk cId="0" sldId="325"/>
        </pc:sldMkLst>
      </pc:sldChg>
      <pc:sldChg chg="del">
        <pc:chgData name="Ankit Srivastava" userId="0ce0520502bc68d0" providerId="LiveId" clId="{95A73687-74FD-435B-A669-F3C6E1CB8946}" dt="2022-05-01T19:17:11.389" v="20" actId="47"/>
        <pc:sldMkLst>
          <pc:docMk/>
          <pc:sldMk cId="0" sldId="326"/>
        </pc:sldMkLst>
      </pc:sldChg>
      <pc:sldChg chg="del">
        <pc:chgData name="Ankit Srivastava" userId="0ce0520502bc68d0" providerId="LiveId" clId="{95A73687-74FD-435B-A669-F3C6E1CB8946}" dt="2022-05-01T19:17:11.436" v="21" actId="47"/>
        <pc:sldMkLst>
          <pc:docMk/>
          <pc:sldMk cId="0" sldId="327"/>
        </pc:sldMkLst>
      </pc:sldChg>
      <pc:sldChg chg="del">
        <pc:chgData name="Ankit Srivastava" userId="0ce0520502bc68d0" providerId="LiveId" clId="{95A73687-74FD-435B-A669-F3C6E1CB8946}" dt="2022-05-01T19:17:11.515" v="22" actId="47"/>
        <pc:sldMkLst>
          <pc:docMk/>
          <pc:sldMk cId="0" sldId="328"/>
        </pc:sldMkLst>
      </pc:sldChg>
      <pc:sldChg chg="del">
        <pc:chgData name="Ankit Srivastava" userId="0ce0520502bc68d0" providerId="LiveId" clId="{95A73687-74FD-435B-A669-F3C6E1CB8946}" dt="2022-05-01T19:17:11.562" v="23" actId="47"/>
        <pc:sldMkLst>
          <pc:docMk/>
          <pc:sldMk cId="0" sldId="329"/>
        </pc:sldMkLst>
      </pc:sldChg>
      <pc:sldChg chg="del">
        <pc:chgData name="Ankit Srivastava" userId="0ce0520502bc68d0" providerId="LiveId" clId="{95A73687-74FD-435B-A669-F3C6E1CB8946}" dt="2022-05-01T19:17:11.625" v="24" actId="47"/>
        <pc:sldMkLst>
          <pc:docMk/>
          <pc:sldMk cId="0" sldId="330"/>
        </pc:sldMkLst>
      </pc:sldChg>
      <pc:sldChg chg="del">
        <pc:chgData name="Ankit Srivastava" userId="0ce0520502bc68d0" providerId="LiveId" clId="{95A73687-74FD-435B-A669-F3C6E1CB8946}" dt="2022-05-01T19:17:11.672" v="25" actId="47"/>
        <pc:sldMkLst>
          <pc:docMk/>
          <pc:sldMk cId="0" sldId="331"/>
        </pc:sldMkLst>
      </pc:sldChg>
      <pc:sldChg chg="del">
        <pc:chgData name="Ankit Srivastava" userId="0ce0520502bc68d0" providerId="LiveId" clId="{95A73687-74FD-435B-A669-F3C6E1CB8946}" dt="2022-05-01T19:17:11.714" v="26" actId="47"/>
        <pc:sldMkLst>
          <pc:docMk/>
          <pc:sldMk cId="0" sldId="332"/>
        </pc:sldMkLst>
      </pc:sldChg>
      <pc:sldChg chg="del">
        <pc:chgData name="Ankit Srivastava" userId="0ce0520502bc68d0" providerId="LiveId" clId="{95A73687-74FD-435B-A669-F3C6E1CB8946}" dt="2022-05-01T19:17:11.766" v="27" actId="47"/>
        <pc:sldMkLst>
          <pc:docMk/>
          <pc:sldMk cId="0" sldId="333"/>
        </pc:sldMkLst>
      </pc:sldChg>
      <pc:sldChg chg="del">
        <pc:chgData name="Ankit Srivastava" userId="0ce0520502bc68d0" providerId="LiveId" clId="{95A73687-74FD-435B-A669-F3C6E1CB8946}" dt="2022-05-01T19:17:11.782" v="28" actId="47"/>
        <pc:sldMkLst>
          <pc:docMk/>
          <pc:sldMk cId="0" sldId="334"/>
        </pc:sldMkLst>
      </pc:sldChg>
      <pc:sldChg chg="del">
        <pc:chgData name="Ankit Srivastava" userId="0ce0520502bc68d0" providerId="LiveId" clId="{95A73687-74FD-435B-A669-F3C6E1CB8946}" dt="2022-05-01T19:17:11.845" v="29" actId="47"/>
        <pc:sldMkLst>
          <pc:docMk/>
          <pc:sldMk cId="0" sldId="335"/>
        </pc:sldMkLst>
      </pc:sldChg>
      <pc:sldChg chg="del">
        <pc:chgData name="Ankit Srivastava" userId="0ce0520502bc68d0" providerId="LiveId" clId="{95A73687-74FD-435B-A669-F3C6E1CB8946}" dt="2022-05-01T19:17:11.860" v="30" actId="47"/>
        <pc:sldMkLst>
          <pc:docMk/>
          <pc:sldMk cId="0" sldId="336"/>
        </pc:sldMkLst>
      </pc:sldChg>
      <pc:sldChg chg="del">
        <pc:chgData name="Ankit Srivastava" userId="0ce0520502bc68d0" providerId="LiveId" clId="{95A73687-74FD-435B-A669-F3C6E1CB8946}" dt="2022-05-01T19:17:11.892" v="31" actId="47"/>
        <pc:sldMkLst>
          <pc:docMk/>
          <pc:sldMk cId="0" sldId="337"/>
        </pc:sldMkLst>
      </pc:sldChg>
      <pc:sldChg chg="del">
        <pc:chgData name="Ankit Srivastava" userId="0ce0520502bc68d0" providerId="LiveId" clId="{95A73687-74FD-435B-A669-F3C6E1CB8946}" dt="2022-05-01T19:17:11.914" v="32" actId="47"/>
        <pc:sldMkLst>
          <pc:docMk/>
          <pc:sldMk cId="0" sldId="338"/>
        </pc:sldMkLst>
      </pc:sldChg>
      <pc:sldChg chg="del">
        <pc:chgData name="Ankit Srivastava" userId="0ce0520502bc68d0" providerId="LiveId" clId="{95A73687-74FD-435B-A669-F3C6E1CB8946}" dt="2022-05-01T19:17:11.970" v="33" actId="47"/>
        <pc:sldMkLst>
          <pc:docMk/>
          <pc:sldMk cId="0" sldId="339"/>
        </pc:sldMkLst>
      </pc:sldChg>
      <pc:sldChg chg="del">
        <pc:chgData name="Ankit Srivastava" userId="0ce0520502bc68d0" providerId="LiveId" clId="{95A73687-74FD-435B-A669-F3C6E1CB8946}" dt="2022-05-01T19:17:12.001" v="34" actId="47"/>
        <pc:sldMkLst>
          <pc:docMk/>
          <pc:sldMk cId="0" sldId="340"/>
        </pc:sldMkLst>
      </pc:sldChg>
      <pc:sldChg chg="del">
        <pc:chgData name="Ankit Srivastava" userId="0ce0520502bc68d0" providerId="LiveId" clId="{95A73687-74FD-435B-A669-F3C6E1CB8946}" dt="2022-05-01T19:17:12.049" v="35" actId="47"/>
        <pc:sldMkLst>
          <pc:docMk/>
          <pc:sldMk cId="0" sldId="341"/>
        </pc:sldMkLst>
      </pc:sldChg>
      <pc:sldChg chg="del">
        <pc:chgData name="Ankit Srivastava" userId="0ce0520502bc68d0" providerId="LiveId" clId="{95A73687-74FD-435B-A669-F3C6E1CB8946}" dt="2022-05-01T19:17:12.096" v="36" actId="47"/>
        <pc:sldMkLst>
          <pc:docMk/>
          <pc:sldMk cId="0" sldId="342"/>
        </pc:sldMkLst>
      </pc:sldChg>
      <pc:sldChg chg="del">
        <pc:chgData name="Ankit Srivastava" userId="0ce0520502bc68d0" providerId="LiveId" clId="{95A73687-74FD-435B-A669-F3C6E1CB8946}" dt="2022-05-01T19:17:12.127" v="37" actId="47"/>
        <pc:sldMkLst>
          <pc:docMk/>
          <pc:sldMk cId="0" sldId="343"/>
        </pc:sldMkLst>
      </pc:sldChg>
      <pc:sldChg chg="del">
        <pc:chgData name="Ankit Srivastava" userId="0ce0520502bc68d0" providerId="LiveId" clId="{95A73687-74FD-435B-A669-F3C6E1CB8946}" dt="2022-05-01T19:17:12.159" v="38" actId="47"/>
        <pc:sldMkLst>
          <pc:docMk/>
          <pc:sldMk cId="0" sldId="344"/>
        </pc:sldMkLst>
      </pc:sldChg>
      <pc:sldChg chg="del">
        <pc:chgData name="Ankit Srivastava" userId="0ce0520502bc68d0" providerId="LiveId" clId="{95A73687-74FD-435B-A669-F3C6E1CB8946}" dt="2022-05-01T19:17:12.205" v="39" actId="47"/>
        <pc:sldMkLst>
          <pc:docMk/>
          <pc:sldMk cId="0" sldId="345"/>
        </pc:sldMkLst>
      </pc:sldChg>
      <pc:sldChg chg="del">
        <pc:chgData name="Ankit Srivastava" userId="0ce0520502bc68d0" providerId="LiveId" clId="{95A73687-74FD-435B-A669-F3C6E1CB8946}" dt="2022-05-01T19:17:12.253" v="40" actId="47"/>
        <pc:sldMkLst>
          <pc:docMk/>
          <pc:sldMk cId="0" sldId="346"/>
        </pc:sldMkLst>
      </pc:sldChg>
      <pc:sldChg chg="del">
        <pc:chgData name="Ankit Srivastava" userId="0ce0520502bc68d0" providerId="LiveId" clId="{95A73687-74FD-435B-A669-F3C6E1CB8946}" dt="2022-05-01T19:17:12.284" v="41" actId="47"/>
        <pc:sldMkLst>
          <pc:docMk/>
          <pc:sldMk cId="0" sldId="347"/>
        </pc:sldMkLst>
      </pc:sldChg>
      <pc:sldChg chg="del">
        <pc:chgData name="Ankit Srivastava" userId="0ce0520502bc68d0" providerId="LiveId" clId="{95A73687-74FD-435B-A669-F3C6E1CB8946}" dt="2022-05-01T19:17:12.331" v="42" actId="47"/>
        <pc:sldMkLst>
          <pc:docMk/>
          <pc:sldMk cId="0" sldId="348"/>
        </pc:sldMkLst>
      </pc:sldChg>
      <pc:sldChg chg="del">
        <pc:chgData name="Ankit Srivastava" userId="0ce0520502bc68d0" providerId="LiveId" clId="{95A73687-74FD-435B-A669-F3C6E1CB8946}" dt="2022-05-01T19:17:12.378" v="43" actId="47"/>
        <pc:sldMkLst>
          <pc:docMk/>
          <pc:sldMk cId="0" sldId="349"/>
        </pc:sldMkLst>
      </pc:sldChg>
      <pc:sldChg chg="del">
        <pc:chgData name="Ankit Srivastava" userId="0ce0520502bc68d0" providerId="LiveId" clId="{95A73687-74FD-435B-A669-F3C6E1CB8946}" dt="2022-05-01T19:17:12.425" v="44" actId="47"/>
        <pc:sldMkLst>
          <pc:docMk/>
          <pc:sldMk cId="0" sldId="350"/>
        </pc:sldMkLst>
      </pc:sldChg>
      <pc:sldChg chg="del">
        <pc:chgData name="Ankit Srivastava" userId="0ce0520502bc68d0" providerId="LiveId" clId="{95A73687-74FD-435B-A669-F3C6E1CB8946}" dt="2022-05-01T19:17:12.472" v="45" actId="47"/>
        <pc:sldMkLst>
          <pc:docMk/>
          <pc:sldMk cId="0" sldId="351"/>
        </pc:sldMkLst>
      </pc:sldChg>
      <pc:sldChg chg="del">
        <pc:chgData name="Ankit Srivastava" userId="0ce0520502bc68d0" providerId="LiveId" clId="{95A73687-74FD-435B-A669-F3C6E1CB8946}" dt="2022-05-01T19:17:12.503" v="46" actId="47"/>
        <pc:sldMkLst>
          <pc:docMk/>
          <pc:sldMk cId="0" sldId="352"/>
        </pc:sldMkLst>
      </pc:sldChg>
      <pc:sldChg chg="del">
        <pc:chgData name="Ankit Srivastava" userId="0ce0520502bc68d0" providerId="LiveId" clId="{95A73687-74FD-435B-A669-F3C6E1CB8946}" dt="2022-05-01T19:17:12.535" v="47" actId="47"/>
        <pc:sldMkLst>
          <pc:docMk/>
          <pc:sldMk cId="0" sldId="353"/>
        </pc:sldMkLst>
      </pc:sldChg>
      <pc:sldChg chg="del">
        <pc:chgData name="Ankit Srivastava" userId="0ce0520502bc68d0" providerId="LiveId" clId="{95A73687-74FD-435B-A669-F3C6E1CB8946}" dt="2022-05-01T19:17:12.566" v="48" actId="47"/>
        <pc:sldMkLst>
          <pc:docMk/>
          <pc:sldMk cId="0" sldId="354"/>
        </pc:sldMkLst>
      </pc:sldChg>
      <pc:sldChg chg="del">
        <pc:chgData name="Ankit Srivastava" userId="0ce0520502bc68d0" providerId="LiveId" clId="{95A73687-74FD-435B-A669-F3C6E1CB8946}" dt="2022-05-01T19:17:12.616" v="49" actId="47"/>
        <pc:sldMkLst>
          <pc:docMk/>
          <pc:sldMk cId="0" sldId="355"/>
        </pc:sldMkLst>
      </pc:sldChg>
      <pc:sldChg chg="del">
        <pc:chgData name="Ankit Srivastava" userId="0ce0520502bc68d0" providerId="LiveId" clId="{95A73687-74FD-435B-A669-F3C6E1CB8946}" dt="2022-05-01T19:17:12.629" v="50" actId="47"/>
        <pc:sldMkLst>
          <pc:docMk/>
          <pc:sldMk cId="0" sldId="356"/>
        </pc:sldMkLst>
      </pc:sldChg>
      <pc:sldChg chg="del">
        <pc:chgData name="Ankit Srivastava" userId="0ce0520502bc68d0" providerId="LiveId" clId="{95A73687-74FD-435B-A669-F3C6E1CB8946}" dt="2022-05-01T19:17:12.676" v="51" actId="47"/>
        <pc:sldMkLst>
          <pc:docMk/>
          <pc:sldMk cId="0" sldId="357"/>
        </pc:sldMkLst>
      </pc:sldChg>
      <pc:sldChg chg="del">
        <pc:chgData name="Ankit Srivastava" userId="0ce0520502bc68d0" providerId="LiveId" clId="{95A73687-74FD-435B-A669-F3C6E1CB8946}" dt="2022-05-01T19:17:12.723" v="52" actId="47"/>
        <pc:sldMkLst>
          <pc:docMk/>
          <pc:sldMk cId="0" sldId="358"/>
        </pc:sldMkLst>
      </pc:sldChg>
      <pc:sldChg chg="del">
        <pc:chgData name="Ankit Srivastava" userId="0ce0520502bc68d0" providerId="LiveId" clId="{95A73687-74FD-435B-A669-F3C6E1CB8946}" dt="2022-05-01T19:17:12.739" v="53" actId="47"/>
        <pc:sldMkLst>
          <pc:docMk/>
          <pc:sldMk cId="0" sldId="359"/>
        </pc:sldMkLst>
      </pc:sldChg>
      <pc:sldChg chg="del">
        <pc:chgData name="Ankit Srivastava" userId="0ce0520502bc68d0" providerId="LiveId" clId="{95A73687-74FD-435B-A669-F3C6E1CB8946}" dt="2022-05-01T19:17:12.786" v="54" actId="47"/>
        <pc:sldMkLst>
          <pc:docMk/>
          <pc:sldMk cId="0" sldId="360"/>
        </pc:sldMkLst>
      </pc:sldChg>
      <pc:sldChg chg="del">
        <pc:chgData name="Ankit Srivastava" userId="0ce0520502bc68d0" providerId="LiveId" clId="{95A73687-74FD-435B-A669-F3C6E1CB8946}" dt="2022-05-01T19:17:12.817" v="55" actId="47"/>
        <pc:sldMkLst>
          <pc:docMk/>
          <pc:sldMk cId="0" sldId="361"/>
        </pc:sldMkLst>
      </pc:sldChg>
      <pc:sldChg chg="del">
        <pc:chgData name="Ankit Srivastava" userId="0ce0520502bc68d0" providerId="LiveId" clId="{95A73687-74FD-435B-A669-F3C6E1CB8946}" dt="2022-05-01T19:17:12.849" v="56" actId="47"/>
        <pc:sldMkLst>
          <pc:docMk/>
          <pc:sldMk cId="0" sldId="362"/>
        </pc:sldMkLst>
      </pc:sldChg>
      <pc:sldChg chg="del">
        <pc:chgData name="Ankit Srivastava" userId="0ce0520502bc68d0" providerId="LiveId" clId="{95A73687-74FD-435B-A669-F3C6E1CB8946}" dt="2022-05-01T19:17:12.896" v="57" actId="47"/>
        <pc:sldMkLst>
          <pc:docMk/>
          <pc:sldMk cId="0" sldId="363"/>
        </pc:sldMkLst>
      </pc:sldChg>
      <pc:sldChg chg="del">
        <pc:chgData name="Ankit Srivastava" userId="0ce0520502bc68d0" providerId="LiveId" clId="{95A73687-74FD-435B-A669-F3C6E1CB8946}" dt="2022-05-01T19:17:12.943" v="58" actId="47"/>
        <pc:sldMkLst>
          <pc:docMk/>
          <pc:sldMk cId="0" sldId="364"/>
        </pc:sldMkLst>
      </pc:sldChg>
      <pc:sldChg chg="del">
        <pc:chgData name="Ankit Srivastava" userId="0ce0520502bc68d0" providerId="LiveId" clId="{95A73687-74FD-435B-A669-F3C6E1CB8946}" dt="2022-05-01T19:17:12.974" v="59" actId="47"/>
        <pc:sldMkLst>
          <pc:docMk/>
          <pc:sldMk cId="0" sldId="365"/>
        </pc:sldMkLst>
      </pc:sldChg>
      <pc:sldChg chg="del">
        <pc:chgData name="Ankit Srivastava" userId="0ce0520502bc68d0" providerId="LiveId" clId="{95A73687-74FD-435B-A669-F3C6E1CB8946}" dt="2022-05-01T19:17:13.005" v="60" actId="47"/>
        <pc:sldMkLst>
          <pc:docMk/>
          <pc:sldMk cId="0" sldId="366"/>
        </pc:sldMkLst>
      </pc:sldChg>
      <pc:sldChg chg="del">
        <pc:chgData name="Ankit Srivastava" userId="0ce0520502bc68d0" providerId="LiveId" clId="{95A73687-74FD-435B-A669-F3C6E1CB8946}" dt="2022-05-01T19:17:13.037" v="61" actId="47"/>
        <pc:sldMkLst>
          <pc:docMk/>
          <pc:sldMk cId="0" sldId="367"/>
        </pc:sldMkLst>
      </pc:sldChg>
      <pc:sldChg chg="del">
        <pc:chgData name="Ankit Srivastava" userId="0ce0520502bc68d0" providerId="LiveId" clId="{95A73687-74FD-435B-A669-F3C6E1CB8946}" dt="2022-05-01T19:17:13.084" v="62" actId="47"/>
        <pc:sldMkLst>
          <pc:docMk/>
          <pc:sldMk cId="0" sldId="368"/>
        </pc:sldMkLst>
      </pc:sldChg>
      <pc:sldChg chg="del">
        <pc:chgData name="Ankit Srivastava" userId="0ce0520502bc68d0" providerId="LiveId" clId="{95A73687-74FD-435B-A669-F3C6E1CB8946}" dt="2022-05-01T19:17:13.117" v="63" actId="47"/>
        <pc:sldMkLst>
          <pc:docMk/>
          <pc:sldMk cId="0" sldId="369"/>
        </pc:sldMkLst>
      </pc:sldChg>
      <pc:sldChg chg="del">
        <pc:chgData name="Ankit Srivastava" userId="0ce0520502bc68d0" providerId="LiveId" clId="{95A73687-74FD-435B-A669-F3C6E1CB8946}" dt="2022-05-01T19:17:13.147" v="64" actId="47"/>
        <pc:sldMkLst>
          <pc:docMk/>
          <pc:sldMk cId="0" sldId="370"/>
        </pc:sldMkLst>
      </pc:sldChg>
      <pc:sldChg chg="del">
        <pc:chgData name="Ankit Srivastava" userId="0ce0520502bc68d0" providerId="LiveId" clId="{95A73687-74FD-435B-A669-F3C6E1CB8946}" dt="2022-05-01T19:17:13.178" v="65" actId="47"/>
        <pc:sldMkLst>
          <pc:docMk/>
          <pc:sldMk cId="0" sldId="371"/>
        </pc:sldMkLst>
      </pc:sldChg>
      <pc:sldChg chg="del">
        <pc:chgData name="Ankit Srivastava" userId="0ce0520502bc68d0" providerId="LiveId" clId="{95A73687-74FD-435B-A669-F3C6E1CB8946}" dt="2022-05-01T19:17:13.225" v="66" actId="47"/>
        <pc:sldMkLst>
          <pc:docMk/>
          <pc:sldMk cId="0" sldId="372"/>
        </pc:sldMkLst>
      </pc:sldChg>
      <pc:sldChg chg="del">
        <pc:chgData name="Ankit Srivastava" userId="0ce0520502bc68d0" providerId="LiveId" clId="{95A73687-74FD-435B-A669-F3C6E1CB8946}" dt="2022-05-01T19:17:13.335" v="67" actId="47"/>
        <pc:sldMkLst>
          <pc:docMk/>
          <pc:sldMk cId="0" sldId="373"/>
        </pc:sldMkLst>
      </pc:sldChg>
      <pc:sldChg chg="add del">
        <pc:chgData name="Ankit Srivastava" userId="0ce0520502bc68d0" providerId="LiveId" clId="{95A73687-74FD-435B-A669-F3C6E1CB8946}" dt="2022-05-01T19:17:29.938" v="96" actId="47"/>
        <pc:sldMkLst>
          <pc:docMk/>
          <pc:sldMk cId="0" sldId="374"/>
        </pc:sldMkLst>
      </pc:sldChg>
      <pc:sldChg chg="add del">
        <pc:chgData name="Ankit Srivastava" userId="0ce0520502bc68d0" providerId="LiveId" clId="{95A73687-74FD-435B-A669-F3C6E1CB8946}" dt="2022-05-01T19:17:31.856" v="97" actId="47"/>
        <pc:sldMkLst>
          <pc:docMk/>
          <pc:sldMk cId="0" sldId="375"/>
        </pc:sldMkLst>
      </pc:sldChg>
      <pc:sldChg chg="modSp mod">
        <pc:chgData name="Ankit Srivastava" userId="0ce0520502bc68d0" providerId="LiveId" clId="{95A73687-74FD-435B-A669-F3C6E1CB8946}" dt="2022-05-01T19:19:51.035" v="198" actId="20577"/>
        <pc:sldMkLst>
          <pc:docMk/>
          <pc:sldMk cId="303089490" sldId="376"/>
        </pc:sldMkLst>
        <pc:spChg chg="mod">
          <ac:chgData name="Ankit Srivastava" userId="0ce0520502bc68d0" providerId="LiveId" clId="{95A73687-74FD-435B-A669-F3C6E1CB8946}" dt="2022-05-01T19:19:51.035" v="198" actId="20577"/>
          <ac:spMkLst>
            <pc:docMk/>
            <pc:sldMk cId="303089490" sldId="376"/>
            <ac:spMk id="3" creationId="{00000000-0000-0000-0000-000000000000}"/>
          </ac:spMkLst>
        </pc:spChg>
      </pc:sldChg>
      <pc:sldChg chg="new del">
        <pc:chgData name="Ankit Srivastava" userId="0ce0520502bc68d0" providerId="LiveId" clId="{95A73687-74FD-435B-A669-F3C6E1CB8946}" dt="2022-05-01T19:17:43.165" v="100" actId="47"/>
        <pc:sldMkLst>
          <pc:docMk/>
          <pc:sldMk cId="3773061596" sldId="377"/>
        </pc:sldMkLst>
      </pc:sldChg>
      <pc:sldChg chg="delSp modSp new mod">
        <pc:chgData name="Ankit Srivastava" userId="0ce0520502bc68d0" providerId="LiveId" clId="{95A73687-74FD-435B-A669-F3C6E1CB8946}" dt="2022-05-01T19:19:04.075" v="119" actId="27636"/>
        <pc:sldMkLst>
          <pc:docMk/>
          <pc:sldMk cId="3635896416" sldId="378"/>
        </pc:sldMkLst>
        <pc:spChg chg="mod">
          <ac:chgData name="Ankit Srivastava" userId="0ce0520502bc68d0" providerId="LiveId" clId="{95A73687-74FD-435B-A669-F3C6E1CB8946}" dt="2022-05-01T19:19:04.075" v="119" actId="27636"/>
          <ac:spMkLst>
            <pc:docMk/>
            <pc:sldMk cId="3635896416" sldId="378"/>
            <ac:spMk id="2" creationId="{77120ECB-C636-4673-A56B-D3FDE4AA4F64}"/>
          </ac:spMkLst>
        </pc:spChg>
        <pc:spChg chg="del">
          <ac:chgData name="Ankit Srivastava" userId="0ce0520502bc68d0" providerId="LiveId" clId="{95A73687-74FD-435B-A669-F3C6E1CB8946}" dt="2022-05-01T19:17:57.677" v="101" actId="478"/>
          <ac:spMkLst>
            <pc:docMk/>
            <pc:sldMk cId="3635896416" sldId="378"/>
            <ac:spMk id="3" creationId="{D3328109-43DE-45BE-A5DA-888C45DBE1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143000"/>
            <a:ext cx="8229600" cy="15240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776415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08000"/>
            <a:ext cx="7086600" cy="15240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089822"/>
            <a:ext cx="7086600" cy="1258093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5347230"/>
            <a:ext cx="762000" cy="304271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279261"/>
            <a:ext cx="4041775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68500"/>
            <a:ext cx="4040188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68500"/>
            <a:ext cx="4041775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270000"/>
            <a:ext cx="3008313" cy="3835136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8000"/>
            <a:ext cx="5486400" cy="435240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526646"/>
            <a:ext cx="5486400" cy="33020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972323"/>
            <a:ext cx="5486400" cy="44196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9243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5347230"/>
            <a:ext cx="21336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5347230"/>
            <a:ext cx="2895600" cy="304271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5347230"/>
            <a:ext cx="762000" cy="304271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astic_diplegia" TargetMode="External"/><Relationship Id="rId2" Type="http://schemas.openxmlformats.org/officeDocument/2006/relationships/hyperlink" Target="http://en.wikipedia.org/wiki/Spastic_monoplegia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astic_triplegia" TargetMode="External"/><Relationship Id="rId2" Type="http://schemas.openxmlformats.org/officeDocument/2006/relationships/hyperlink" Target="http://en.wikipedia.org/wiki/Spastic_hemiplegi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Spastic_quadriplegi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pgar_scores" TargetMode="Externa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iss_USA_2008" TargetMode="External"/><Relationship Id="rId4" Type="http://schemas.openxmlformats.org/officeDocument/2006/relationships/hyperlink" Target="http://en.wikipedia.org/wiki/Abbey_Curran" TargetMode="Externa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2590800"/>
          </a:xfrm>
        </p:spPr>
        <p:txBody>
          <a:bodyPr>
            <a:normAutofit/>
          </a:bodyPr>
          <a:lstStyle/>
          <a:p>
            <a:r>
              <a:rPr lang="en-US" sz="6000" dirty="0"/>
              <a:t>CEREBRAL PALSY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4152900"/>
            <a:ext cx="5105400" cy="1104900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n-US" sz="2400" dirty="0"/>
              <a:t>-Dr. Adarsh Kumar Srivastav (PT)</a:t>
            </a:r>
          </a:p>
          <a:p>
            <a:pPr marL="137160" indent="0">
              <a:buNone/>
            </a:pPr>
            <a:r>
              <a:rPr lang="en-US" sz="2400" dirty="0"/>
              <a:t>Assistant Professor</a:t>
            </a:r>
          </a:p>
          <a:p>
            <a:pPr marL="137160" indent="0">
              <a:buNone/>
            </a:pPr>
            <a:r>
              <a:rPr lang="en-US" sz="2400" dirty="0"/>
              <a:t>School of Health Sciences</a:t>
            </a:r>
          </a:p>
          <a:p>
            <a:pPr marL="137160" indent="0">
              <a:buNone/>
            </a:pPr>
            <a:r>
              <a:rPr lang="en-US" sz="2400" dirty="0"/>
              <a:t>CSJMJU</a:t>
            </a:r>
          </a:p>
        </p:txBody>
      </p:sp>
    </p:spTree>
    <p:extLst>
      <p:ext uri="{BB962C8B-B14F-4D97-AF65-F5344CB8AC3E}">
        <p14:creationId xmlns:p14="http://schemas.microsoft.com/office/powerpoint/2010/main" val="30308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1906524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36292" y="199644"/>
            <a:ext cx="902207" cy="894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44139" y="199644"/>
            <a:ext cx="2636519" cy="8945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327850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00AF50"/>
                </a:solidFill>
              </a:rPr>
              <a:t>Peri-</a:t>
            </a:r>
            <a:r>
              <a:rPr sz="4300" spc="-80" dirty="0">
                <a:solidFill>
                  <a:srgbClr val="00AF50"/>
                </a:solidFill>
              </a:rPr>
              <a:t> </a:t>
            </a:r>
            <a:r>
              <a:rPr sz="4300" spc="-5" dirty="0">
                <a:solidFill>
                  <a:srgbClr val="00AF50"/>
                </a:solidFill>
              </a:rPr>
              <a:t>natal</a:t>
            </a:r>
            <a:endParaRPr sz="4300"/>
          </a:p>
        </p:txBody>
      </p:sp>
      <p:sp>
        <p:nvSpPr>
          <p:cNvPr id="6" name="object 6"/>
          <p:cNvSpPr txBox="1"/>
          <p:nvPr/>
        </p:nvSpPr>
        <p:spPr>
          <a:xfrm>
            <a:off x="1596897" y="1143711"/>
            <a:ext cx="6220460" cy="401066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95910" marR="5080" indent="-283210">
              <a:lnSpc>
                <a:spcPts val="2590"/>
              </a:lnSpc>
              <a:spcBef>
                <a:spcPts val="73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Prematurity- immature respiratory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  cardiac</a:t>
            </a:r>
            <a:r>
              <a:rPr sz="27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function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195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Asphyxia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195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Maconeum</a:t>
            </a:r>
            <a:r>
              <a:rPr sz="27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aspiration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190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Birth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trauma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195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Disproportion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195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Breech</a:t>
            </a:r>
            <a:r>
              <a:rPr sz="27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delivery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190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Rapid</a:t>
            </a:r>
            <a:r>
              <a:rPr sz="27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delivery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195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Low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birth</a:t>
            </a:r>
            <a:r>
              <a:rPr sz="27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weight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215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Coagulopathy</a:t>
            </a:r>
            <a:endParaRPr sz="2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4053840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321246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50"/>
                </a:solidFill>
              </a:rPr>
              <a:t>Post</a:t>
            </a:r>
            <a:r>
              <a:rPr sz="4300" spc="-70" dirty="0">
                <a:solidFill>
                  <a:srgbClr val="00AF50"/>
                </a:solidFill>
              </a:rPr>
              <a:t> </a:t>
            </a:r>
            <a:r>
              <a:rPr sz="4300" spc="-5" dirty="0">
                <a:solidFill>
                  <a:srgbClr val="00AF50"/>
                </a:solidFill>
              </a:rPr>
              <a:t>natal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33043"/>
            <a:ext cx="6676390" cy="38677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95910" marR="5080" indent="-283210">
              <a:lnSpc>
                <a:spcPts val="2880"/>
              </a:lnSpc>
              <a:spcBef>
                <a:spcPts val="7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Brain damage secondary to cerebral  hemorrhage, trauma, infection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or  anoxia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Motor vehicle</a:t>
            </a:r>
            <a:r>
              <a:rPr sz="30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accidents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79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Shaken baby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syndrome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79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Drowning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79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Lead</a:t>
            </a:r>
            <a:r>
              <a:rPr sz="30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exposure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79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Meningitis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540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Encephalitis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218387"/>
            <a:ext cx="5959475" cy="2513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Additional risk factors for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CP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include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Kernicterus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methyl mercury</a:t>
            </a:r>
            <a:r>
              <a:rPr sz="28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exposure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genetic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causes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6438900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573087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EF"/>
                </a:solidFill>
              </a:rPr>
              <a:t>Classification </a:t>
            </a:r>
            <a:r>
              <a:rPr sz="4300" spc="-5" dirty="0">
                <a:solidFill>
                  <a:srgbClr val="00AFEF"/>
                </a:solidFill>
              </a:rPr>
              <a:t>of</a:t>
            </a:r>
            <a:r>
              <a:rPr sz="4300" spc="-20" dirty="0">
                <a:solidFill>
                  <a:srgbClr val="00AFEF"/>
                </a:solidFill>
              </a:rPr>
              <a:t> </a:t>
            </a:r>
            <a:r>
              <a:rPr sz="4300" spc="-10" dirty="0">
                <a:solidFill>
                  <a:srgbClr val="00AFEF"/>
                </a:solidFill>
              </a:rPr>
              <a:t>CP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218387"/>
            <a:ext cx="6254115" cy="3519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00AF50"/>
                </a:solidFill>
                <a:latin typeface="Comic Sans MS"/>
                <a:cs typeface="Comic Sans MS"/>
              </a:rPr>
              <a:t>Depending on the </a:t>
            </a:r>
            <a:r>
              <a:rPr sz="3200" spc="-5" dirty="0">
                <a:solidFill>
                  <a:srgbClr val="00AF50"/>
                </a:solidFill>
                <a:latin typeface="Comic Sans MS"/>
                <a:cs typeface="Comic Sans MS"/>
              </a:rPr>
              <a:t>topographical  distribution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Monoplegic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Diplegic/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Paraplegic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Triplegic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Hemiplegic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Tetraplegic / Double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hemiplegia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511809"/>
            <a:ext cx="7439025" cy="430593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7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u="heavy" spc="-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2"/>
              </a:rPr>
              <a:t>Monoplegia</a:t>
            </a:r>
            <a:r>
              <a:rPr sz="2700" spc="-5" dirty="0">
                <a:solidFill>
                  <a:srgbClr val="8DC664"/>
                </a:solidFill>
                <a:latin typeface="Comic Sans MS"/>
                <a:cs typeface="Comic Sans MS"/>
                <a:hlinkClick r:id="rId2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one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single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limb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being</a:t>
            </a:r>
            <a:r>
              <a:rPr sz="2700" spc="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affected.</a:t>
            </a:r>
            <a:endParaRPr sz="2700">
              <a:latin typeface="Comic Sans MS"/>
              <a:cs typeface="Comic Sans MS"/>
            </a:endParaRPr>
          </a:p>
          <a:p>
            <a:pPr marL="295910" marR="1022350" indent="-283210">
              <a:lnSpc>
                <a:spcPts val="2920"/>
              </a:lnSpc>
              <a:spcBef>
                <a:spcPts val="64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u="heavy" spc="-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3"/>
              </a:rPr>
              <a:t>Diplegia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: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LE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affected, with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little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 no  upper-body</a:t>
            </a:r>
            <a:r>
              <a:rPr sz="27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spasticity.</a:t>
            </a:r>
            <a:endParaRPr sz="27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8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most common form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spastic</a:t>
            </a:r>
            <a:r>
              <a:rPr sz="24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forms</a:t>
            </a:r>
            <a:endParaRPr sz="2400">
              <a:latin typeface="Comic Sans MS"/>
              <a:cs typeface="Comic Sans MS"/>
            </a:endParaRPr>
          </a:p>
          <a:p>
            <a:pPr marL="570230" marR="112395" lvl="1" indent="-237490">
              <a:lnSpc>
                <a:spcPts val="2590"/>
              </a:lnSpc>
              <a:spcBef>
                <a:spcPts val="64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Most people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with spastic diplegia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fully  ambulatory, but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"tight"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have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scissors</a:t>
            </a:r>
            <a:r>
              <a:rPr sz="2400" spc="-1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gait</a:t>
            </a:r>
            <a:endParaRPr sz="2400">
              <a:latin typeface="Comic Sans MS"/>
              <a:cs typeface="Comic Sans MS"/>
            </a:endParaRPr>
          </a:p>
          <a:p>
            <a:pPr marL="570230" marR="865505" lvl="1" indent="-237490">
              <a:lnSpc>
                <a:spcPts val="259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Flexed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knees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hips to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varying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degrees,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moderate to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severe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adduction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are</a:t>
            </a:r>
            <a:r>
              <a:rPr sz="24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present</a:t>
            </a:r>
            <a:endParaRPr sz="24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8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Often nearsighted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intelligence is</a:t>
            </a:r>
            <a:r>
              <a:rPr sz="24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unaffected</a:t>
            </a:r>
            <a:endParaRPr sz="2400">
              <a:latin typeface="Comic Sans MS"/>
              <a:cs typeface="Comic Sans MS"/>
            </a:endParaRPr>
          </a:p>
          <a:p>
            <a:pPr marL="570230" marR="34925" lvl="1" indent="-237490">
              <a:lnSpc>
                <a:spcPts val="2590"/>
              </a:lnSpc>
              <a:spcBef>
                <a:spcPts val="64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  <a:tab pos="1863089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1/3</a:t>
            </a:r>
            <a:r>
              <a:rPr sz="2400" spc="-7" baseline="24305" dirty="0">
                <a:solidFill>
                  <a:srgbClr val="FFFFFF"/>
                </a:solidFill>
                <a:latin typeface="Comic Sans MS"/>
                <a:cs typeface="Comic Sans MS"/>
              </a:rPr>
              <a:t>rd	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spastic diplegics, strabismus may be 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present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6689" y="561594"/>
            <a:ext cx="7244080" cy="4549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210">
              <a:lnSpc>
                <a:spcPts val="3595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u="heavy" spc="-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2"/>
              </a:rPr>
              <a:t>Hemiplegia</a:t>
            </a:r>
            <a:endParaRPr sz="3000">
              <a:latin typeface="Comic Sans MS"/>
              <a:cs typeface="Comic Sans MS"/>
            </a:endParaRPr>
          </a:p>
          <a:p>
            <a:pPr marL="570230" lvl="1" indent="-237490">
              <a:lnSpc>
                <a:spcPts val="2805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The most ambulatory of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all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forms,</a:t>
            </a:r>
            <a:r>
              <a:rPr sz="2600" spc="-1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although</a:t>
            </a:r>
            <a:endParaRPr sz="2600">
              <a:latin typeface="Comic Sans MS"/>
              <a:cs typeface="Comic Sans MS"/>
            </a:endParaRPr>
          </a:p>
          <a:p>
            <a:pPr marL="570230" marR="692150">
              <a:lnSpc>
                <a:spcPct val="80000"/>
              </a:lnSpc>
              <a:spcBef>
                <a:spcPts val="310"/>
              </a:spcBef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they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generally have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dynamic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equinus</a:t>
            </a:r>
            <a:r>
              <a:rPr sz="2600" spc="-1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on 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affected</a:t>
            </a:r>
            <a:r>
              <a:rPr sz="26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side</a:t>
            </a:r>
            <a:endParaRPr sz="2600">
              <a:latin typeface="Comic Sans MS"/>
              <a:cs typeface="Comic Sans MS"/>
            </a:endParaRPr>
          </a:p>
          <a:p>
            <a:pPr marL="295910" marR="106680" indent="-283210">
              <a:lnSpc>
                <a:spcPts val="2880"/>
              </a:lnSpc>
              <a:spcBef>
                <a:spcPts val="56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u="heavy" spc="-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3"/>
              </a:rPr>
              <a:t>Triplegia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: three limbs affected usually  both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LL 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one</a:t>
            </a:r>
            <a:r>
              <a:rPr sz="3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UL</a:t>
            </a:r>
            <a:endParaRPr sz="3000">
              <a:latin typeface="Comic Sans MS"/>
              <a:cs typeface="Comic Sans MS"/>
            </a:endParaRPr>
          </a:p>
          <a:p>
            <a:pPr marL="295910" marR="628650" indent="-283210">
              <a:lnSpc>
                <a:spcPts val="288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u="heavy" spc="-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4"/>
              </a:rPr>
              <a:t>Quadriplegia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: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all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four limbs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more or  less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equally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affected.</a:t>
            </a:r>
            <a:endParaRPr sz="3000">
              <a:latin typeface="Comic Sans MS"/>
              <a:cs typeface="Comic Sans MS"/>
            </a:endParaRPr>
          </a:p>
          <a:p>
            <a:pPr marL="570230" lvl="1" indent="-237490">
              <a:lnSpc>
                <a:spcPts val="3110"/>
              </a:lnSpc>
              <a:spcBef>
                <a:spcPts val="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Least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likely to be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able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r>
              <a:rPr sz="26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walk</a:t>
            </a:r>
            <a:endParaRPr sz="2600">
              <a:latin typeface="Comic Sans MS"/>
              <a:cs typeface="Comic Sans MS"/>
            </a:endParaRPr>
          </a:p>
          <a:p>
            <a:pPr marL="570230" marR="246379" lvl="1" indent="-237490">
              <a:lnSpc>
                <a:spcPct val="8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Some children also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have hemiparetic 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tremors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(hemiballismus), &amp;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impairs</a:t>
            </a:r>
            <a:r>
              <a:rPr sz="2600" spc="-1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normal 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movement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218387"/>
            <a:ext cx="6318250" cy="3519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00AF50"/>
                </a:solidFill>
                <a:latin typeface="Comic Sans MS"/>
                <a:cs typeface="Comic Sans MS"/>
              </a:rPr>
              <a:t>Depending on </a:t>
            </a:r>
            <a:r>
              <a:rPr sz="3200" spc="-5" dirty="0">
                <a:solidFill>
                  <a:srgbClr val="00AF50"/>
                </a:solidFill>
                <a:latin typeface="Comic Sans MS"/>
                <a:cs typeface="Comic Sans MS"/>
              </a:rPr>
              <a:t>tone or movement  </a:t>
            </a:r>
            <a:r>
              <a:rPr sz="3200" dirty="0">
                <a:solidFill>
                  <a:srgbClr val="00AF50"/>
                </a:solidFill>
                <a:latin typeface="Comic Sans MS"/>
                <a:cs typeface="Comic Sans MS"/>
              </a:rPr>
              <a:t>patterns</a:t>
            </a:r>
            <a:r>
              <a:rPr sz="3200" spc="-35" dirty="0">
                <a:solidFill>
                  <a:srgbClr val="00AF5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AF50"/>
                </a:solidFill>
                <a:latin typeface="Comic Sans MS"/>
                <a:cs typeface="Comic Sans MS"/>
              </a:rPr>
              <a:t>(physiologic)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Spastic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Athetoid/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dyskinetic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Ataxic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Flaccid/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Hypotonic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Mixed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4602" y="400050"/>
            <a:ext cx="24707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33CC33"/>
                </a:solidFill>
              </a:rPr>
              <a:t>Spastic</a:t>
            </a:r>
            <a:r>
              <a:rPr sz="3600" spc="-70" dirty="0">
                <a:solidFill>
                  <a:srgbClr val="33CC33"/>
                </a:solidFill>
              </a:rPr>
              <a:t> </a:t>
            </a:r>
            <a:r>
              <a:rPr sz="3600" spc="-5" dirty="0">
                <a:solidFill>
                  <a:srgbClr val="33CC33"/>
                </a:solidFill>
              </a:rPr>
              <a:t>CP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596897" y="1219911"/>
            <a:ext cx="7023734" cy="3912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154305" indent="-283210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It is the most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common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type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of CP,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occurring in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70%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80% of all</a:t>
            </a:r>
            <a:r>
              <a:rPr sz="30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cases.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The cerebral cortex is</a:t>
            </a:r>
            <a:r>
              <a:rPr sz="30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affected</a:t>
            </a:r>
            <a:endParaRPr sz="3000">
              <a:latin typeface="Comic Sans MS"/>
              <a:cs typeface="Comic Sans MS"/>
            </a:endParaRPr>
          </a:p>
          <a:p>
            <a:pPr marL="295910" marR="5080" indent="-28321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Moreover,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spastic CP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accompanies</a:t>
            </a:r>
            <a:r>
              <a:rPr sz="30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any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the other types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of CP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30% of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all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cases</a:t>
            </a:r>
            <a:endParaRPr sz="3000">
              <a:latin typeface="Comic Sans MS"/>
              <a:cs typeface="Comic Sans MS"/>
            </a:endParaRPr>
          </a:p>
          <a:p>
            <a:pPr marL="295910" marR="33210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be monoplegia, diplegia,  triplegia, hemiplegia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r>
              <a:rPr sz="30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quadriplegia.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4602" y="432053"/>
            <a:ext cx="50317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33CC33"/>
                </a:solidFill>
              </a:rPr>
              <a:t>Athetoid/ </a:t>
            </a:r>
            <a:r>
              <a:rPr sz="3200" dirty="0">
                <a:solidFill>
                  <a:srgbClr val="33CC33"/>
                </a:solidFill>
              </a:rPr>
              <a:t>dyskinetic</a:t>
            </a:r>
            <a:r>
              <a:rPr sz="3200" spc="-80" dirty="0">
                <a:solidFill>
                  <a:srgbClr val="33CC33"/>
                </a:solidFill>
              </a:rPr>
              <a:t> </a:t>
            </a:r>
            <a:r>
              <a:rPr sz="3200" spc="-5" dirty="0">
                <a:solidFill>
                  <a:srgbClr val="33CC33"/>
                </a:solidFill>
              </a:rPr>
              <a:t>CP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80489" y="1146788"/>
            <a:ext cx="7400290" cy="381698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7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It is mixed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muscle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tone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8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Often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show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involuntary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motions</a:t>
            </a:r>
            <a:endParaRPr sz="2700">
              <a:latin typeface="Comic Sans MS"/>
              <a:cs typeface="Comic Sans MS"/>
            </a:endParaRPr>
          </a:p>
          <a:p>
            <a:pPr marL="295910" marR="5080" indent="-283210">
              <a:lnSpc>
                <a:spcPts val="2920"/>
              </a:lnSpc>
              <a:spcBef>
                <a:spcPts val="64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damage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occurs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 extrapyramidal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motor  system &amp;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pyramidal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tract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29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It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occurs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 10% to 20%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of all</a:t>
            </a:r>
            <a:r>
              <a:rPr sz="27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cases</a:t>
            </a:r>
            <a:endParaRPr sz="2700">
              <a:latin typeface="Comic Sans MS"/>
              <a:cs typeface="Comic Sans MS"/>
            </a:endParaRPr>
          </a:p>
          <a:p>
            <a:pPr marL="295910" marR="389255" indent="-283210" algn="just">
              <a:lnSpc>
                <a:spcPts val="2920"/>
              </a:lnSpc>
              <a:spcBef>
                <a:spcPts val="64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 newborn infants, high bilirubin levels in  blood, if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left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untreated,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can lead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 brain  damage in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certain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areas</a:t>
            </a:r>
            <a:r>
              <a:rPr sz="27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(kernicterus).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2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This may also lead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 Athetoid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2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3512820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8079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33CC33"/>
                </a:solidFill>
              </a:rPr>
              <a:t>Ataxic</a:t>
            </a:r>
            <a:r>
              <a:rPr sz="4300" spc="-90" dirty="0">
                <a:solidFill>
                  <a:srgbClr val="33CC33"/>
                </a:solidFill>
              </a:rPr>
              <a:t> </a:t>
            </a:r>
            <a:r>
              <a:rPr sz="4300" spc="-10" dirty="0">
                <a:solidFill>
                  <a:srgbClr val="33CC33"/>
                </a:solidFill>
              </a:rPr>
              <a:t>CP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218387"/>
            <a:ext cx="7239634" cy="3105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204470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It is caused by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damage</a:t>
            </a:r>
            <a:r>
              <a:rPr sz="32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to  cerebellum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They are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least common types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endParaRPr sz="3200">
              <a:latin typeface="Comic Sans MS"/>
              <a:cs typeface="Comic Sans MS"/>
            </a:endParaRPr>
          </a:p>
          <a:p>
            <a:pPr marL="29591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CP,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occurring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only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 10%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of all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cases</a:t>
            </a:r>
            <a:endParaRPr sz="3200">
              <a:latin typeface="Comic Sans MS"/>
              <a:cs typeface="Comic Sans MS"/>
            </a:endParaRPr>
          </a:p>
          <a:p>
            <a:pPr marL="295910" marR="1097915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Some of these individuals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have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hypotonia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and</a:t>
            </a:r>
            <a:r>
              <a:rPr sz="32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tremors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3509772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80352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EF"/>
                </a:solidFill>
              </a:rPr>
              <a:t>Definition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04289" y="1169619"/>
            <a:ext cx="7400925" cy="366395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5910" marR="5080" indent="-283210">
              <a:lnSpc>
                <a:spcPct val="90000"/>
              </a:lnSpc>
              <a:spcBef>
                <a:spcPts val="49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It is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defined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as a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group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disorders  resulting from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permanent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non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progressive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cerebral dysfunction  developing before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maturation of CNS  affecting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the locomotor</a:t>
            </a:r>
            <a:r>
              <a:rPr sz="32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system</a:t>
            </a:r>
            <a:endParaRPr sz="3200" dirty="0">
              <a:latin typeface="Comic Sans MS"/>
              <a:cs typeface="Comic Sans MS"/>
            </a:endParaRPr>
          </a:p>
          <a:p>
            <a:pPr marL="295910" marR="29845" indent="-28321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It is non-contagious motor conditions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that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cause physical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disability in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human</a:t>
            </a:r>
            <a:r>
              <a:rPr sz="32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development</a:t>
            </a:r>
            <a:endParaRPr sz="32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4334256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362775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33CC33"/>
                </a:solidFill>
              </a:rPr>
              <a:t>Hypotonic</a:t>
            </a:r>
            <a:r>
              <a:rPr sz="4300" spc="-60" dirty="0">
                <a:solidFill>
                  <a:srgbClr val="33CC33"/>
                </a:solidFill>
              </a:rPr>
              <a:t> </a:t>
            </a:r>
            <a:r>
              <a:rPr sz="4300" spc="-10" dirty="0">
                <a:solidFill>
                  <a:srgbClr val="33CC33"/>
                </a:solidFill>
              </a:rPr>
              <a:t>CP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221435"/>
            <a:ext cx="7252334" cy="359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35687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Hypotonic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CP have musculature that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is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limp, and can move only a little or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not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at  all (Floppy child)</a:t>
            </a:r>
            <a:endParaRPr sz="2800">
              <a:latin typeface="Comic Sans MS"/>
              <a:cs typeface="Comic Sans MS"/>
            </a:endParaRPr>
          </a:p>
          <a:p>
            <a:pPr marL="295910" marR="243204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The location of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damage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wide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spread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in  the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CNS</a:t>
            </a:r>
            <a:endParaRPr sz="28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Although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physical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therapy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usually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attempted to strengthen muscles it is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not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always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fundamentally</a:t>
            </a:r>
            <a:r>
              <a:rPr sz="2800" spc="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effective.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3124200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41490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92D050"/>
                </a:solidFill>
              </a:rPr>
              <a:t>Mixed</a:t>
            </a:r>
            <a:r>
              <a:rPr sz="4300" spc="-75" dirty="0">
                <a:solidFill>
                  <a:srgbClr val="92D050"/>
                </a:solidFill>
              </a:rPr>
              <a:t> </a:t>
            </a:r>
            <a:r>
              <a:rPr sz="4300" spc="-10" dirty="0">
                <a:solidFill>
                  <a:srgbClr val="92D050"/>
                </a:solidFill>
              </a:rPr>
              <a:t>CP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218387"/>
            <a:ext cx="6720840" cy="15068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Signs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symptoms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of spastic CP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is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seen with any other type of</a:t>
            </a:r>
            <a:r>
              <a:rPr sz="32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Most commonly mixed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with</a:t>
            </a:r>
            <a:r>
              <a:rPr sz="2800" spc="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Athetoid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218387"/>
            <a:ext cx="6854190" cy="1811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00AF50"/>
                </a:solidFill>
                <a:latin typeface="Comic Sans MS"/>
                <a:cs typeface="Comic Sans MS"/>
              </a:rPr>
              <a:t>Depending on </a:t>
            </a:r>
            <a:r>
              <a:rPr sz="3200" spc="-5" dirty="0">
                <a:solidFill>
                  <a:srgbClr val="00AF50"/>
                </a:solidFill>
                <a:latin typeface="Comic Sans MS"/>
                <a:cs typeface="Comic Sans MS"/>
              </a:rPr>
              <a:t>functional </a:t>
            </a:r>
            <a:r>
              <a:rPr sz="3200" dirty="0">
                <a:solidFill>
                  <a:srgbClr val="00AF50"/>
                </a:solidFill>
                <a:latin typeface="Comic Sans MS"/>
                <a:cs typeface="Comic Sans MS"/>
              </a:rPr>
              <a:t>level</a:t>
            </a:r>
            <a:r>
              <a:rPr sz="3200" spc="-60" dirty="0">
                <a:solidFill>
                  <a:srgbClr val="00AF5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omic Sans MS"/>
                <a:cs typeface="Comic Sans MS"/>
              </a:rPr>
              <a:t>(Gross</a:t>
            </a:r>
            <a:endParaRPr sz="2400">
              <a:latin typeface="Comic Sans MS"/>
              <a:cs typeface="Comic Sans MS"/>
            </a:endParaRPr>
          </a:p>
          <a:p>
            <a:pPr marL="295910">
              <a:lnSpc>
                <a:spcPct val="100000"/>
              </a:lnSpc>
              <a:spcBef>
                <a:spcPts val="45"/>
              </a:spcBef>
            </a:pPr>
            <a:r>
              <a:rPr sz="2400" dirty="0">
                <a:solidFill>
                  <a:srgbClr val="00AF50"/>
                </a:solidFill>
                <a:latin typeface="Comic Sans MS"/>
                <a:cs typeface="Comic Sans MS"/>
              </a:rPr>
              <a:t>Motor Function </a:t>
            </a:r>
            <a:r>
              <a:rPr sz="2400" spc="-5" dirty="0">
                <a:solidFill>
                  <a:srgbClr val="00AF50"/>
                </a:solidFill>
                <a:latin typeface="Comic Sans MS"/>
                <a:cs typeface="Comic Sans MS"/>
              </a:rPr>
              <a:t>Classification</a:t>
            </a:r>
            <a:r>
              <a:rPr sz="2400" spc="-10" dirty="0">
                <a:solidFill>
                  <a:srgbClr val="00AF5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omic Sans MS"/>
                <a:cs typeface="Comic Sans MS"/>
              </a:rPr>
              <a:t>System)</a:t>
            </a:r>
            <a:endParaRPr sz="2400">
              <a:latin typeface="Comic Sans MS"/>
              <a:cs typeface="Comic Sans MS"/>
            </a:endParaRPr>
          </a:p>
          <a:p>
            <a:pPr marL="570230" marR="300355" lvl="1" indent="-237490">
              <a:lnSpc>
                <a:spcPct val="100000"/>
              </a:lnSpc>
              <a:spcBef>
                <a:spcPts val="57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It classifies acc. to age categorized  activity</a:t>
            </a:r>
            <a:r>
              <a:rPr sz="28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level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15365" cy="5715000"/>
          </a:xfrm>
          <a:custGeom>
            <a:avLst/>
            <a:gdLst/>
            <a:ahLst/>
            <a:cxnLst/>
            <a:rect l="l" t="t" r="r" b="b"/>
            <a:pathLst>
              <a:path w="1015365" h="5715000">
                <a:moveTo>
                  <a:pt x="0" y="5715000"/>
                </a:moveTo>
                <a:lnTo>
                  <a:pt x="1014984" y="5715000"/>
                </a:lnTo>
                <a:lnTo>
                  <a:pt x="1014984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solidFill>
            <a:srgbClr val="4F27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8136" y="0"/>
            <a:ext cx="8056245" cy="5715000"/>
          </a:xfrm>
          <a:custGeom>
            <a:avLst/>
            <a:gdLst/>
            <a:ahLst/>
            <a:cxnLst/>
            <a:rect l="l" t="t" r="r" b="b"/>
            <a:pathLst>
              <a:path w="8056245" h="5715000">
                <a:moveTo>
                  <a:pt x="0" y="5715000"/>
                </a:moveTo>
                <a:lnTo>
                  <a:pt x="8055863" y="5715000"/>
                </a:lnTo>
                <a:lnTo>
                  <a:pt x="8055863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5736" y="0"/>
            <a:ext cx="155447" cy="5714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7175" y="2816351"/>
            <a:ext cx="82296" cy="82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51560" y="0"/>
            <a:ext cx="0" cy="5715000"/>
          </a:xfrm>
          <a:custGeom>
            <a:avLst/>
            <a:gdLst/>
            <a:ahLst/>
            <a:cxnLst/>
            <a:rect l="l" t="t" r="r" b="b"/>
            <a:pathLst>
              <a:path h="5715000">
                <a:moveTo>
                  <a:pt x="0" y="0"/>
                </a:moveTo>
                <a:lnTo>
                  <a:pt x="0" y="5715000"/>
                </a:lnTo>
              </a:path>
            </a:pathLst>
          </a:custGeom>
          <a:ln w="731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0111" y="190538"/>
            <a:ext cx="4285488" cy="5311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3826764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311975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EBDFC4"/>
                </a:solidFill>
              </a:rPr>
              <a:t>pathology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151940" y="1221435"/>
            <a:ext cx="7809230" cy="2620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845819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Periventricular leukomalacia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(PVL)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the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most common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finding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28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Corticospinal tract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fibers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 LL are medial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to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those of UL in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periventricular white</a:t>
            </a:r>
            <a:r>
              <a:rPr sz="2800" spc="1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matter.</a:t>
            </a:r>
            <a:endParaRPr sz="2800">
              <a:latin typeface="Comic Sans MS"/>
              <a:cs typeface="Comic Sans MS"/>
            </a:endParaRPr>
          </a:p>
          <a:p>
            <a:pPr marL="570230" marR="867410" lvl="1" indent="-238125">
              <a:lnSpc>
                <a:spcPct val="100000"/>
              </a:lnSpc>
              <a:spcBef>
                <a:spcPts val="62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Thus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children with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PVL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typically have spastic  diplegia (common type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CP)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1224483"/>
            <a:ext cx="7409180" cy="2739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Bilirubin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encephalopathy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 basal ganglia is seen</a:t>
            </a:r>
            <a:r>
              <a:rPr sz="24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endParaRPr sz="2400">
              <a:latin typeface="Comic Sans MS"/>
              <a:cs typeface="Comic Sans MS"/>
            </a:endParaRPr>
          </a:p>
          <a:p>
            <a:pPr marL="29591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athetoid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CP following a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diagnosis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4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kernicterus</a:t>
            </a:r>
            <a:endParaRPr sz="2400">
              <a:latin typeface="Comic Sans MS"/>
              <a:cs typeface="Comic Sans MS"/>
            </a:endParaRPr>
          </a:p>
          <a:p>
            <a:pPr marL="295910" marR="2286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Focal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cortical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infarcts involving both grey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white  matter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found in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patients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with hemiparesis,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 are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typically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related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MCA</a:t>
            </a:r>
            <a:r>
              <a:rPr sz="24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strokes</a:t>
            </a:r>
            <a:endParaRPr sz="24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Brain malformations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can be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found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on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neuroimaging  in approximately 10%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children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246888"/>
            <a:ext cx="7629144" cy="812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75284"/>
            <a:ext cx="136271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AFEF"/>
                </a:solidFill>
              </a:rPr>
              <a:t>Signs</a:t>
            </a:r>
          </a:p>
        </p:txBody>
      </p:sp>
      <p:sp>
        <p:nvSpPr>
          <p:cNvPr id="4" name="object 4"/>
          <p:cNvSpPr/>
          <p:nvPr/>
        </p:nvSpPr>
        <p:spPr>
          <a:xfrm>
            <a:off x="3015644" y="543559"/>
            <a:ext cx="330200" cy="339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92369" y="375284"/>
            <a:ext cx="501396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>
                <a:solidFill>
                  <a:srgbClr val="00AFEF"/>
                </a:solidFill>
                <a:latin typeface="Algerian"/>
                <a:cs typeface="Algerian"/>
              </a:rPr>
              <a:t>symptoms</a:t>
            </a:r>
            <a:r>
              <a:rPr sz="3900" spc="-75" dirty="0">
                <a:solidFill>
                  <a:srgbClr val="00AFEF"/>
                </a:solidFill>
                <a:latin typeface="Algerian"/>
                <a:cs typeface="Algerian"/>
              </a:rPr>
              <a:t> </a:t>
            </a:r>
            <a:r>
              <a:rPr sz="3900" spc="-5" dirty="0">
                <a:solidFill>
                  <a:srgbClr val="00AFEF"/>
                </a:solidFill>
                <a:latin typeface="Algerian"/>
                <a:cs typeface="Algerian"/>
              </a:rPr>
              <a:t>(spastic)</a:t>
            </a:r>
            <a:endParaRPr sz="3900">
              <a:latin typeface="Algerian"/>
              <a:cs typeface="Algeri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8140" y="1225677"/>
            <a:ext cx="3581400" cy="2964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Hypertonia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ts val="2375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Exaggerated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reflexes</a:t>
            </a:r>
            <a:r>
              <a:rPr sz="22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endParaRPr sz="2200">
              <a:latin typeface="Comic Sans MS"/>
              <a:cs typeface="Comic Sans MS"/>
            </a:endParaRPr>
          </a:p>
          <a:p>
            <a:pPr marL="295910">
              <a:lnSpc>
                <a:spcPts val="2375"/>
              </a:lnSpc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+ve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 barbinskis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Clonus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Poor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voluntary</a:t>
            </a:r>
            <a:r>
              <a:rPr sz="22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movement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Scissoring</a:t>
            </a:r>
            <a:r>
              <a:rPr sz="22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gait</a:t>
            </a:r>
            <a:endParaRPr sz="22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Low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intelligence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&amp; loss of  memory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Epilepsy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8013" y="1225677"/>
            <a:ext cx="3510279" cy="3517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Synergistic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 pattern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ts val="2375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Contracture,</a:t>
            </a:r>
            <a:r>
              <a:rPr sz="22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deformity</a:t>
            </a:r>
            <a:endParaRPr sz="2200">
              <a:latin typeface="Comic Sans MS"/>
              <a:cs typeface="Comic Sans MS"/>
            </a:endParaRPr>
          </a:p>
          <a:p>
            <a:pPr marL="295910">
              <a:lnSpc>
                <a:spcPts val="2375"/>
              </a:lnSpc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2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wasting</a:t>
            </a:r>
            <a:endParaRPr sz="2200">
              <a:latin typeface="Comic Sans MS"/>
              <a:cs typeface="Comic Sans MS"/>
            </a:endParaRPr>
          </a:p>
          <a:p>
            <a:pPr marL="570230" marR="885190" lvl="1" indent="-237490">
              <a:lnSpc>
                <a:spcPct val="8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Adduction &amp; IR</a:t>
            </a:r>
            <a:r>
              <a:rPr sz="19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of  shoulder</a:t>
            </a:r>
            <a:endParaRPr sz="1900">
              <a:latin typeface="Comic Sans MS"/>
              <a:cs typeface="Comic Sans MS"/>
            </a:endParaRPr>
          </a:p>
          <a:p>
            <a:pPr marL="570230" lvl="1" indent="-237490">
              <a:lnSpc>
                <a:spcPts val="2055"/>
              </a:lnSpc>
              <a:spcBef>
                <a:spcPts val="14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Flexion of elbow &amp;</a:t>
            </a:r>
            <a:endParaRPr sz="1900">
              <a:latin typeface="Comic Sans MS"/>
              <a:cs typeface="Comic Sans MS"/>
            </a:endParaRPr>
          </a:p>
          <a:p>
            <a:pPr marL="570230">
              <a:lnSpc>
                <a:spcPts val="2055"/>
              </a:lnSpc>
            </a:pPr>
            <a:r>
              <a:rPr sz="1900" spc="-10" dirty="0">
                <a:solidFill>
                  <a:srgbClr val="FFFFFF"/>
                </a:solidFill>
                <a:latin typeface="Comic Sans MS"/>
                <a:cs typeface="Comic Sans MS"/>
              </a:rPr>
              <a:t>pronation </a:t>
            </a: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19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forearm</a:t>
            </a:r>
            <a:endParaRPr sz="1900">
              <a:latin typeface="Comic Sans MS"/>
              <a:cs typeface="Comic Sans MS"/>
            </a:endParaRPr>
          </a:p>
          <a:p>
            <a:pPr marL="570230" marR="401955" lvl="1" indent="-237490">
              <a:lnSpc>
                <a:spcPts val="1820"/>
              </a:lnSpc>
              <a:spcBef>
                <a:spcPts val="58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Wrist flexion &amp; </a:t>
            </a:r>
            <a:r>
              <a:rPr sz="1900" spc="-10" dirty="0">
                <a:solidFill>
                  <a:srgbClr val="FFFFFF"/>
                </a:solidFill>
                <a:latin typeface="Comic Sans MS"/>
                <a:cs typeface="Comic Sans MS"/>
              </a:rPr>
              <a:t>thumb  inside</a:t>
            </a: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 hand</a:t>
            </a:r>
            <a:endParaRPr sz="19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6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Flexion &amp; adduction of</a:t>
            </a:r>
            <a:r>
              <a:rPr sz="19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omic Sans MS"/>
                <a:cs typeface="Comic Sans MS"/>
              </a:rPr>
              <a:t>hip</a:t>
            </a:r>
            <a:endParaRPr sz="19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4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900" dirty="0">
                <a:solidFill>
                  <a:srgbClr val="FFFFFF"/>
                </a:solidFill>
                <a:latin typeface="Comic Sans MS"/>
                <a:cs typeface="Comic Sans MS"/>
              </a:rPr>
              <a:t>Knee</a:t>
            </a:r>
            <a:r>
              <a:rPr sz="19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flexion</a:t>
            </a:r>
            <a:endParaRPr sz="19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4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PF of</a:t>
            </a:r>
            <a:r>
              <a:rPr sz="19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omic Sans MS"/>
                <a:cs typeface="Comic Sans MS"/>
              </a:rPr>
              <a:t>ankle</a:t>
            </a:r>
            <a:endParaRPr sz="19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4880" y="199644"/>
            <a:ext cx="5565648" cy="893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9215" y="199644"/>
            <a:ext cx="1371599" cy="8930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8194" y="343280"/>
            <a:ext cx="5639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00AFEF"/>
                </a:solidFill>
              </a:rPr>
              <a:t>Extrapyramidal</a:t>
            </a:r>
            <a:r>
              <a:rPr sz="4300" spc="-45" dirty="0">
                <a:solidFill>
                  <a:srgbClr val="00AFEF"/>
                </a:solidFill>
              </a:rPr>
              <a:t> </a:t>
            </a:r>
            <a:r>
              <a:rPr sz="4300" spc="-10" dirty="0">
                <a:solidFill>
                  <a:srgbClr val="00AFEF"/>
                </a:solidFill>
              </a:rPr>
              <a:t>CP</a:t>
            </a:r>
            <a:endParaRPr sz="4300"/>
          </a:p>
        </p:txBody>
      </p:sp>
      <p:sp>
        <p:nvSpPr>
          <p:cNvPr id="5" name="object 5"/>
          <p:cNvSpPr txBox="1"/>
          <p:nvPr/>
        </p:nvSpPr>
        <p:spPr>
          <a:xfrm>
            <a:off x="1075740" y="1231772"/>
            <a:ext cx="3844290" cy="315150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95910" marR="24765" indent="-283210">
              <a:lnSpc>
                <a:spcPts val="1920"/>
              </a:lnSpc>
              <a:spcBef>
                <a:spcPts val="56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May affect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limb,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face,</a:t>
            </a:r>
            <a:r>
              <a:rPr sz="20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tongue 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0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speech</a:t>
            </a:r>
            <a:endParaRPr sz="2000">
              <a:latin typeface="Comic Sans MS"/>
              <a:cs typeface="Comic Sans MS"/>
            </a:endParaRPr>
          </a:p>
          <a:p>
            <a:pPr marL="295910" marR="48895" indent="-283210">
              <a:lnSpc>
                <a:spcPts val="192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Characterized by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continuous  muscular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worm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like</a:t>
            </a:r>
            <a:r>
              <a:rPr sz="20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movement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1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Postural</a:t>
            </a:r>
            <a:r>
              <a:rPr sz="20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instability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ts val="2160"/>
              </a:lnSpc>
              <a:spcBef>
                <a:spcPts val="12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Decreased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movement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0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prone</a:t>
            </a:r>
            <a:endParaRPr sz="2000">
              <a:latin typeface="Comic Sans MS"/>
              <a:cs typeface="Comic Sans MS"/>
            </a:endParaRPr>
          </a:p>
          <a:p>
            <a:pPr marL="295910">
              <a:lnSpc>
                <a:spcPts val="2160"/>
              </a:lnSpc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position</a:t>
            </a:r>
            <a:endParaRPr sz="2000">
              <a:latin typeface="Comic Sans MS"/>
              <a:cs typeface="Comic Sans MS"/>
            </a:endParaRPr>
          </a:p>
          <a:p>
            <a:pPr marL="295910" marR="45085" indent="-283210">
              <a:lnSpc>
                <a:spcPct val="8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Fluctuation of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tone from</a:t>
            </a:r>
            <a:r>
              <a:rPr sz="2000" spc="-1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high  to</a:t>
            </a:r>
            <a:r>
              <a:rPr sz="2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low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ts val="2160"/>
              </a:lnSpc>
              <a:spcBef>
                <a:spcPts val="12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Reflexes are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usually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normal</a:t>
            </a:r>
            <a:r>
              <a:rPr sz="20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endParaRPr sz="2000">
              <a:latin typeface="Comic Sans MS"/>
              <a:cs typeface="Comic Sans MS"/>
            </a:endParaRPr>
          </a:p>
          <a:p>
            <a:pPr marL="295910">
              <a:lnSpc>
                <a:spcPts val="2160"/>
              </a:lnSpc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muscles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are able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r>
              <a:rPr sz="20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contract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91125" y="1231772"/>
            <a:ext cx="3801110" cy="3303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Decreased</a:t>
            </a:r>
            <a:r>
              <a:rPr sz="2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stability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Difficulty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look</a:t>
            </a:r>
            <a:r>
              <a:rPr sz="20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up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Emotional</a:t>
            </a:r>
            <a:r>
              <a:rPr sz="20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liability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Arms are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more</a:t>
            </a:r>
            <a:r>
              <a:rPr sz="20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affected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Sucking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feeding</a:t>
            </a:r>
            <a:r>
              <a:rPr sz="20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problems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Delayed </a:t>
            </a:r>
            <a:r>
              <a:rPr sz="2000" spc="-10" dirty="0">
                <a:solidFill>
                  <a:srgbClr val="FFFFFF"/>
                </a:solidFill>
                <a:latin typeface="Comic Sans MS"/>
                <a:cs typeface="Comic Sans MS"/>
              </a:rPr>
              <a:t>head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trunk</a:t>
            </a:r>
            <a:r>
              <a:rPr sz="20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control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ts val="2160"/>
              </a:lnSpc>
              <a:spcBef>
                <a:spcPts val="12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May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either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quadriplegic</a:t>
            </a:r>
            <a:r>
              <a:rPr sz="20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endParaRPr sz="2000">
              <a:latin typeface="Comic Sans MS"/>
              <a:cs typeface="Comic Sans MS"/>
            </a:endParaRPr>
          </a:p>
          <a:p>
            <a:pPr marL="295910">
              <a:lnSpc>
                <a:spcPts val="2160"/>
              </a:lnSpc>
              <a:tabLst>
                <a:tab pos="1162050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rarely	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hemiplegic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ts val="2160"/>
              </a:lnSpc>
              <a:spcBef>
                <a:spcPts val="114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Subtypes</a:t>
            </a:r>
            <a:r>
              <a:rPr sz="2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endParaRPr sz="2000">
              <a:latin typeface="Comic Sans MS"/>
              <a:cs typeface="Comic Sans MS"/>
            </a:endParaRPr>
          </a:p>
          <a:p>
            <a:pPr marL="295910">
              <a:lnSpc>
                <a:spcPts val="1920"/>
              </a:lnSpc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dystonic, athetoid,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choroid,</a:t>
            </a:r>
            <a:r>
              <a:rPr sz="2000" spc="-10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endParaRPr sz="2000">
              <a:latin typeface="Comic Sans MS"/>
              <a:cs typeface="Comic Sans MS"/>
            </a:endParaRPr>
          </a:p>
          <a:p>
            <a:pPr marL="295910">
              <a:lnSpc>
                <a:spcPts val="2160"/>
              </a:lnSpc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emiballismic,</a:t>
            </a:r>
            <a:r>
              <a:rPr sz="20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rigid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6236208" cy="893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280"/>
            <a:ext cx="538988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00AFEF"/>
                </a:solidFill>
              </a:rPr>
              <a:t>Ataxic /</a:t>
            </a:r>
            <a:r>
              <a:rPr sz="4300" spc="-70" dirty="0">
                <a:solidFill>
                  <a:srgbClr val="00AFEF"/>
                </a:solidFill>
              </a:rPr>
              <a:t> </a:t>
            </a:r>
            <a:r>
              <a:rPr sz="4300" spc="-5" dirty="0">
                <a:solidFill>
                  <a:srgbClr val="00AFEF"/>
                </a:solidFill>
              </a:rPr>
              <a:t>hypotonic</a:t>
            </a:r>
            <a:endParaRPr sz="4300"/>
          </a:p>
        </p:txBody>
      </p:sp>
      <p:sp>
        <p:nvSpPr>
          <p:cNvPr id="4" name="object 4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8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pc="-5" dirty="0"/>
              <a:t>Inco-ordination</a:t>
            </a:r>
          </a:p>
          <a:p>
            <a:pPr marL="295910" indent="-28321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pc="-5" dirty="0"/>
              <a:t>Intension</a:t>
            </a:r>
            <a:r>
              <a:rPr spc="-65" dirty="0"/>
              <a:t> </a:t>
            </a:r>
            <a:r>
              <a:rPr spc="-5" dirty="0"/>
              <a:t>tremor</a:t>
            </a:r>
          </a:p>
          <a:p>
            <a:pPr marL="295910" indent="-28321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pc="-5" dirty="0"/>
              <a:t>Hypotonia</a:t>
            </a:r>
          </a:p>
          <a:p>
            <a:pPr marL="295910" indent="-28321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dirty="0"/>
              <a:t>Nystagmus</a:t>
            </a:r>
          </a:p>
          <a:p>
            <a:pPr marL="295910" indent="-28321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dirty="0"/>
              <a:t>Diminished</a:t>
            </a:r>
            <a:r>
              <a:rPr spc="-90" dirty="0"/>
              <a:t> </a:t>
            </a:r>
            <a:r>
              <a:rPr spc="-5" dirty="0"/>
              <a:t>reflexes</a:t>
            </a:r>
          </a:p>
          <a:p>
            <a:pPr marL="295910" marR="5080" indent="-28321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pc="-5" dirty="0"/>
              <a:t>Speech, </a:t>
            </a:r>
            <a:r>
              <a:rPr dirty="0"/>
              <a:t>visual,  hearing &amp;</a:t>
            </a:r>
            <a:r>
              <a:rPr spc="-85" dirty="0"/>
              <a:t> </a:t>
            </a:r>
            <a:r>
              <a:rPr spc="-5" dirty="0"/>
              <a:t>perceptual  problems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8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pc="-5" dirty="0"/>
              <a:t>Joint</a:t>
            </a:r>
            <a:r>
              <a:rPr spc="-85" dirty="0"/>
              <a:t> </a:t>
            </a:r>
            <a:r>
              <a:rPr dirty="0"/>
              <a:t>hypermobility</a:t>
            </a:r>
          </a:p>
          <a:p>
            <a:pPr marL="295910" indent="-28321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dirty="0"/>
              <a:t>Dysmetria</a:t>
            </a:r>
          </a:p>
          <a:p>
            <a:pPr marL="295910" indent="-28321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dirty="0"/>
              <a:t>Incontinence</a:t>
            </a:r>
          </a:p>
          <a:p>
            <a:pPr marL="295910" indent="-28321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dirty="0"/>
              <a:t>Postural</a:t>
            </a:r>
            <a:r>
              <a:rPr spc="-85" dirty="0"/>
              <a:t> </a:t>
            </a:r>
            <a:r>
              <a:rPr dirty="0"/>
              <a:t>instability</a:t>
            </a:r>
          </a:p>
          <a:p>
            <a:pPr marL="295910" indent="-28321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dirty="0"/>
              <a:t>Gait</a:t>
            </a:r>
            <a:r>
              <a:rPr spc="-55" dirty="0"/>
              <a:t> </a:t>
            </a:r>
            <a:r>
              <a:rPr spc="-5" dirty="0"/>
              <a:t>disturbances</a:t>
            </a:r>
          </a:p>
          <a:p>
            <a:pPr marL="295910" marR="5080" indent="-283210">
              <a:lnSpc>
                <a:spcPts val="2810"/>
              </a:lnSpc>
              <a:spcBef>
                <a:spcPts val="64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pc="-5" dirty="0"/>
              <a:t>Imbalance </a:t>
            </a:r>
            <a:r>
              <a:rPr dirty="0"/>
              <a:t>&amp; </a:t>
            </a:r>
            <a:r>
              <a:rPr spc="-5" dirty="0"/>
              <a:t>lack</a:t>
            </a:r>
            <a:r>
              <a:rPr spc="-110" dirty="0"/>
              <a:t> </a:t>
            </a:r>
            <a:r>
              <a:rPr dirty="0"/>
              <a:t>of  </a:t>
            </a:r>
            <a:r>
              <a:rPr spc="-5" dirty="0"/>
              <a:t>trunk</a:t>
            </a:r>
            <a:r>
              <a:rPr spc="-35" dirty="0"/>
              <a:t> </a:t>
            </a:r>
            <a:r>
              <a:rPr spc="-5" dirty="0"/>
              <a:t>control</a:t>
            </a:r>
          </a:p>
          <a:p>
            <a:pPr marL="295910" indent="-283210">
              <a:lnSpc>
                <a:spcPct val="100000"/>
              </a:lnSpc>
              <a:spcBef>
                <a:spcPts val="24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dirty="0"/>
              <a:t>Unsteadiness</a:t>
            </a: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2050" spc="10" dirty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050">
              <a:latin typeface="Wingdings 2"/>
              <a:cs typeface="Wingdings 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411784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327025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EF"/>
                </a:solidFill>
              </a:rPr>
              <a:t>risk</a:t>
            </a:r>
            <a:r>
              <a:rPr sz="4300" spc="-70" dirty="0">
                <a:solidFill>
                  <a:srgbClr val="00AFEF"/>
                </a:solidFill>
              </a:rPr>
              <a:t> </a:t>
            </a:r>
            <a:r>
              <a:rPr sz="4300" spc="-10" dirty="0">
                <a:solidFill>
                  <a:srgbClr val="00AFEF"/>
                </a:solidFill>
              </a:rPr>
              <a:t>babies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42801"/>
            <a:ext cx="5386705" cy="17176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92D050"/>
                </a:solidFill>
                <a:latin typeface="Comic Sans MS"/>
                <a:cs typeface="Comic Sans MS"/>
              </a:rPr>
              <a:t>Biological risk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92D050"/>
                </a:solidFill>
                <a:latin typeface="Comic Sans MS"/>
                <a:cs typeface="Comic Sans MS"/>
              </a:rPr>
              <a:t>Established</a:t>
            </a:r>
            <a:r>
              <a:rPr sz="3200" spc="-25" dirty="0">
                <a:solidFill>
                  <a:srgbClr val="92D05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92D050"/>
                </a:solidFill>
                <a:latin typeface="Comic Sans MS"/>
                <a:cs typeface="Comic Sans MS"/>
              </a:rPr>
              <a:t>risk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92D050"/>
                </a:solidFill>
                <a:latin typeface="Comic Sans MS"/>
                <a:cs typeface="Comic Sans MS"/>
              </a:rPr>
              <a:t>Environmental &amp; social</a:t>
            </a:r>
            <a:r>
              <a:rPr sz="3200" spc="-75" dirty="0">
                <a:solidFill>
                  <a:srgbClr val="92D05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92D050"/>
                </a:solidFill>
                <a:latin typeface="Comic Sans MS"/>
                <a:cs typeface="Comic Sans MS"/>
              </a:rPr>
              <a:t>risk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74191"/>
            <a:ext cx="7240270" cy="385254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95910" marR="131445" indent="-283210">
              <a:lnSpc>
                <a:spcPts val="3240"/>
              </a:lnSpc>
              <a:spcBef>
                <a:spcPts val="509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Although brain lesions that result in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CP are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not progressive, clinical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picture  of CP may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change with</a:t>
            </a:r>
            <a:r>
              <a:rPr sz="3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time</a:t>
            </a:r>
            <a:endParaRPr sz="3000" dirty="0">
              <a:latin typeface="Comic Sans MS"/>
              <a:cs typeface="Comic Sans MS"/>
            </a:endParaRPr>
          </a:p>
          <a:p>
            <a:pPr marL="295910" marR="17145" indent="-283210">
              <a:lnSpc>
                <a:spcPct val="90000"/>
              </a:lnSpc>
              <a:spcBef>
                <a:spcPts val="55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 addition to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primary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impairments in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gross 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fine motor function, there</a:t>
            </a:r>
            <a:r>
              <a:rPr sz="3000" spc="-1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may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be associated problems</a:t>
            </a:r>
            <a:r>
              <a:rPr sz="30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with</a:t>
            </a:r>
            <a:endParaRPr sz="3000" dirty="0">
              <a:latin typeface="Comic Sans MS"/>
              <a:cs typeface="Comic Sans MS"/>
            </a:endParaRPr>
          </a:p>
          <a:p>
            <a:pPr marL="295910" marR="5080">
              <a:lnSpc>
                <a:spcPct val="90000"/>
              </a:lnSpc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cognition, seizures, vision, swallowing,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peech,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bowel-bladder,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orthopedic  deformities</a:t>
            </a:r>
            <a:endParaRPr sz="3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5257800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441007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92D050"/>
                </a:solidFill>
              </a:rPr>
              <a:t>Biological</a:t>
            </a:r>
            <a:r>
              <a:rPr sz="4300" spc="-55" dirty="0">
                <a:solidFill>
                  <a:srgbClr val="92D050"/>
                </a:solidFill>
              </a:rPr>
              <a:t> </a:t>
            </a:r>
            <a:r>
              <a:rPr sz="4300" spc="-10" dirty="0">
                <a:solidFill>
                  <a:srgbClr val="92D050"/>
                </a:solidFill>
              </a:rPr>
              <a:t>risk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04289" y="1035177"/>
            <a:ext cx="7410450" cy="4342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Birth weight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of 1500g or</a:t>
            </a:r>
            <a:r>
              <a:rPr sz="2200" spc="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less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Gestational age of 32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weeks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r>
              <a:rPr sz="2200" spc="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less</a:t>
            </a:r>
            <a:endParaRPr sz="2200">
              <a:latin typeface="Comic Sans MS"/>
              <a:cs typeface="Comic Sans MS"/>
            </a:endParaRPr>
          </a:p>
          <a:p>
            <a:pPr marL="295910" marR="545465" indent="-283210">
              <a:lnSpc>
                <a:spcPts val="2110"/>
              </a:lnSpc>
              <a:spcBef>
                <a:spcPts val="58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Small for gestational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age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(less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200" spc="5" dirty="0">
                <a:solidFill>
                  <a:srgbClr val="FFFFFF"/>
                </a:solidFill>
                <a:latin typeface="Comic Sans MS"/>
                <a:cs typeface="Comic Sans MS"/>
              </a:rPr>
              <a:t>10</a:t>
            </a:r>
            <a:r>
              <a:rPr sz="2175" spc="7" baseline="24904" dirty="0">
                <a:solidFill>
                  <a:srgbClr val="FFFFFF"/>
                </a:solidFill>
                <a:latin typeface="Comic Sans MS"/>
                <a:cs typeface="Comic Sans MS"/>
              </a:rPr>
              <a:t>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percentile of  weight)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Ventilator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requirement for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36 hours or</a:t>
            </a:r>
            <a:r>
              <a:rPr sz="2200" spc="1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more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Intracranial</a:t>
            </a:r>
            <a:r>
              <a:rPr sz="22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hemorrhage</a:t>
            </a:r>
            <a:endParaRPr sz="2200">
              <a:latin typeface="Comic Sans MS"/>
              <a:cs typeface="Comic Sans MS"/>
            </a:endParaRPr>
          </a:p>
          <a:p>
            <a:pPr marL="378460" indent="-36576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377825" algn="l"/>
                <a:tab pos="37846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muscle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tone</a:t>
            </a:r>
            <a:r>
              <a:rPr sz="2200" spc="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abnormalities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Recurrent neonatal seizures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(3 or</a:t>
            </a:r>
            <a:r>
              <a:rPr sz="2200" spc="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more)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Feeding dysfunction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Symptomatic</a:t>
            </a:r>
            <a:r>
              <a:rPr sz="2200" spc="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(TORCH)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Meningitis</a:t>
            </a:r>
            <a:endParaRPr sz="2200">
              <a:latin typeface="Comic Sans MS"/>
              <a:cs typeface="Comic Sans MS"/>
            </a:endParaRPr>
          </a:p>
          <a:p>
            <a:pPr marL="295910" marR="5080" indent="-283210">
              <a:lnSpc>
                <a:spcPts val="2110"/>
              </a:lnSpc>
              <a:spcBef>
                <a:spcPts val="58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Asphyxia with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apgar score &lt;3 in 1 min after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birth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&lt;6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in 5 min after</a:t>
            </a:r>
            <a:r>
              <a:rPr sz="22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birth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569518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485394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92D050"/>
                </a:solidFill>
              </a:rPr>
              <a:t>Established</a:t>
            </a:r>
            <a:r>
              <a:rPr sz="4300" spc="-55" dirty="0">
                <a:solidFill>
                  <a:srgbClr val="92D050"/>
                </a:solidFill>
              </a:rPr>
              <a:t> </a:t>
            </a:r>
            <a:r>
              <a:rPr sz="4300" spc="-10" dirty="0">
                <a:solidFill>
                  <a:srgbClr val="92D050"/>
                </a:solidFill>
              </a:rPr>
              <a:t>risk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61999"/>
            <a:ext cx="6448425" cy="3729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Hydrocephalus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Microcephaly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Chromosomal</a:t>
            </a:r>
            <a:r>
              <a:rPr sz="2200" spc="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abnormalities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ts val="2375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Musculoskeletal abnormalities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(CDH,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AMC,</a:t>
            </a:r>
            <a:r>
              <a:rPr sz="22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limb</a:t>
            </a:r>
            <a:endParaRPr sz="2200">
              <a:latin typeface="Comic Sans MS"/>
              <a:cs typeface="Comic Sans MS"/>
            </a:endParaRPr>
          </a:p>
          <a:p>
            <a:pPr marL="295910">
              <a:lnSpc>
                <a:spcPts val="2375"/>
              </a:lnSpc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deficiencies)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Multiple births more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than</a:t>
            </a:r>
            <a:r>
              <a:rPr sz="22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twins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Brachial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plexus</a:t>
            </a:r>
            <a:r>
              <a:rPr sz="22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injuries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Myelodysplasia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Congenital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myopathies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Inborn errors of</a:t>
            </a:r>
            <a:r>
              <a:rPr sz="2200" spc="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metabolism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HIV</a:t>
            </a:r>
            <a:r>
              <a:rPr sz="22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infection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246888"/>
            <a:ext cx="7903464" cy="813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75665"/>
            <a:ext cx="7141209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92D050"/>
                </a:solidFill>
              </a:rPr>
              <a:t>Environmental/ </a:t>
            </a:r>
            <a:r>
              <a:rPr dirty="0">
                <a:solidFill>
                  <a:srgbClr val="92D050"/>
                </a:solidFill>
              </a:rPr>
              <a:t>social</a:t>
            </a:r>
            <a:r>
              <a:rPr spc="-50" dirty="0">
                <a:solidFill>
                  <a:srgbClr val="92D050"/>
                </a:solidFill>
              </a:rPr>
              <a:t> </a:t>
            </a:r>
            <a:r>
              <a:rPr spc="-10" dirty="0">
                <a:solidFill>
                  <a:srgbClr val="92D050"/>
                </a:solidFill>
              </a:rPr>
              <a:t>risk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96897" y="1142801"/>
            <a:ext cx="6162040" cy="382142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Single</a:t>
            </a:r>
            <a:r>
              <a:rPr sz="32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parent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Parental age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less than</a:t>
            </a:r>
            <a:r>
              <a:rPr sz="32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17</a:t>
            </a:r>
            <a:endParaRPr sz="3200">
              <a:latin typeface="Comic Sans MS"/>
              <a:cs typeface="Comic Sans MS"/>
            </a:endParaRPr>
          </a:p>
          <a:p>
            <a:pPr marL="295910" marR="100393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Poor quality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infant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parent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attachment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Maternal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drug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alcohol</a:t>
            </a:r>
            <a:r>
              <a:rPr sz="32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abuse</a:t>
            </a:r>
            <a:endParaRPr sz="3200">
              <a:latin typeface="Comic Sans MS"/>
              <a:cs typeface="Comic Sans MS"/>
            </a:endParaRPr>
          </a:p>
          <a:p>
            <a:pPr marL="295910" marR="8509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Behavioral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state abnormalities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(lethargy,</a:t>
            </a:r>
            <a:r>
              <a:rPr sz="32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irritability)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782878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698182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00AFEF"/>
                </a:solidFill>
              </a:rPr>
              <a:t>Detection of </a:t>
            </a:r>
            <a:r>
              <a:rPr sz="4300" spc="-10" dirty="0">
                <a:solidFill>
                  <a:srgbClr val="00AFEF"/>
                </a:solidFill>
              </a:rPr>
              <a:t>risk</a:t>
            </a:r>
            <a:r>
              <a:rPr sz="4300" spc="-15" dirty="0">
                <a:solidFill>
                  <a:srgbClr val="00AFEF"/>
                </a:solidFill>
              </a:rPr>
              <a:t> </a:t>
            </a:r>
            <a:r>
              <a:rPr sz="4300" spc="-10" dirty="0">
                <a:solidFill>
                  <a:srgbClr val="00AFEF"/>
                </a:solidFill>
              </a:rPr>
              <a:t>babies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43711"/>
            <a:ext cx="7179945" cy="378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EBA7A8"/>
                </a:solidFill>
                <a:latin typeface="Comic Sans MS"/>
                <a:cs typeface="Comic Sans MS"/>
              </a:rPr>
              <a:t>Principles</a:t>
            </a:r>
            <a:endParaRPr sz="27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3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There should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be definite</a:t>
            </a:r>
            <a:r>
              <a:rPr sz="24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objective</a:t>
            </a:r>
            <a:endParaRPr sz="2400">
              <a:latin typeface="Comic Sans MS"/>
              <a:cs typeface="Comic Sans MS"/>
            </a:endParaRPr>
          </a:p>
          <a:p>
            <a:pPr marL="570230" marR="109220" lvl="1" indent="-237490">
              <a:lnSpc>
                <a:spcPts val="2310"/>
              </a:lnSpc>
              <a:spcBef>
                <a:spcPts val="58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Some form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 action should be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possible if</a:t>
            </a:r>
            <a:r>
              <a:rPr sz="2400" spc="-114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test is</a:t>
            </a:r>
            <a:r>
              <a:rPr sz="24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positive</a:t>
            </a:r>
            <a:endParaRPr sz="24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3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population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should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be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defined</a:t>
            </a:r>
            <a:endParaRPr sz="24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Test should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be</a:t>
            </a:r>
            <a:r>
              <a:rPr sz="24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sensitive</a:t>
            </a:r>
            <a:endParaRPr sz="24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Test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should be</a:t>
            </a:r>
            <a:r>
              <a:rPr sz="24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specific</a:t>
            </a:r>
            <a:endParaRPr sz="2400">
              <a:latin typeface="Comic Sans MS"/>
              <a:cs typeface="Comic Sans MS"/>
            </a:endParaRPr>
          </a:p>
          <a:p>
            <a:pPr marL="570230" marR="1148080" lvl="1" indent="-237490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Screening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should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start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at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foetal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life</a:t>
            </a:r>
            <a:r>
              <a:rPr sz="24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 continue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into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early</a:t>
            </a:r>
            <a:r>
              <a:rPr sz="24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childhood</a:t>
            </a:r>
            <a:endParaRPr sz="2400">
              <a:latin typeface="Comic Sans MS"/>
              <a:cs typeface="Comic Sans MS"/>
            </a:endParaRPr>
          </a:p>
          <a:p>
            <a:pPr marL="817244" marR="5080" lvl="2" indent="-228600">
              <a:lnSpc>
                <a:spcPts val="1920"/>
              </a:lnSpc>
              <a:spcBef>
                <a:spcPts val="480"/>
              </a:spcBef>
              <a:buClr>
                <a:srgbClr val="FDB809"/>
              </a:buClr>
              <a:buFont typeface="Wingdings 2"/>
              <a:buChar char=""/>
              <a:tabLst>
                <a:tab pos="817244" algn="l"/>
                <a:tab pos="817880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Some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test are for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all children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but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some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are for those  who are known to be at</a:t>
            </a:r>
            <a:r>
              <a:rPr sz="2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risk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6484620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577596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92D050"/>
                </a:solidFill>
              </a:rPr>
              <a:t>Prenatal</a:t>
            </a:r>
            <a:r>
              <a:rPr sz="4300" spc="-55" dirty="0">
                <a:solidFill>
                  <a:srgbClr val="92D050"/>
                </a:solidFill>
              </a:rPr>
              <a:t> </a:t>
            </a:r>
            <a:r>
              <a:rPr sz="4300" spc="-5" dirty="0">
                <a:solidFill>
                  <a:srgbClr val="92D050"/>
                </a:solidFill>
              </a:rPr>
              <a:t>screening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218387"/>
            <a:ext cx="7042150" cy="3564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Routine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check up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for mother during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pregnancy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is beneficial for the  mother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 the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 foetus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Health</a:t>
            </a:r>
            <a:r>
              <a:rPr sz="32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education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Diet advice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(avoid tobacco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800" spc="114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alcohol)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Exercise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on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prescription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Sleep &amp;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working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habits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255555"/>
            <a:ext cx="5092700" cy="456501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229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92D050"/>
                </a:solidFill>
                <a:latin typeface="Comic Sans MS"/>
                <a:cs typeface="Comic Sans MS"/>
              </a:rPr>
              <a:t>Clinical</a:t>
            </a:r>
            <a:r>
              <a:rPr sz="2200" spc="-15" dirty="0">
                <a:solidFill>
                  <a:srgbClr val="92D050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92D050"/>
                </a:solidFill>
                <a:latin typeface="Comic Sans MS"/>
                <a:cs typeface="Comic Sans MS"/>
              </a:rPr>
              <a:t>examination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3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Breast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condition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Height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uterus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Position of</a:t>
            </a:r>
            <a:r>
              <a:rPr sz="20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foetus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BP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Samples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blood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urine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For special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test condition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sought</a:t>
            </a:r>
            <a:r>
              <a:rPr sz="2200" spc="114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are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Phenylketonuria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Glycosuria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Albuminuria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Rh</a:t>
            </a:r>
            <a:r>
              <a:rPr sz="2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incompatibility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Congenital</a:t>
            </a:r>
            <a:r>
              <a:rPr sz="20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syphillis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Rubella,</a:t>
            </a:r>
            <a:r>
              <a:rPr sz="2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AIDS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Neural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tube</a:t>
            </a:r>
            <a:r>
              <a:rPr sz="20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defect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302638"/>
            <a:ext cx="7145020" cy="401129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3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92D050"/>
                </a:solidFill>
                <a:latin typeface="Comic Sans MS"/>
                <a:cs typeface="Comic Sans MS"/>
              </a:rPr>
              <a:t>Special test for</a:t>
            </a:r>
            <a:r>
              <a:rPr sz="2800" spc="5" dirty="0">
                <a:solidFill>
                  <a:srgbClr val="92D050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92D050"/>
                </a:solidFill>
                <a:latin typeface="Comic Sans MS"/>
                <a:cs typeface="Comic Sans MS"/>
              </a:rPr>
              <a:t>screening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3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USG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from 8-12</a:t>
            </a:r>
            <a:r>
              <a:rPr sz="24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weeks</a:t>
            </a:r>
            <a:endParaRPr sz="24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495"/>
              </a:spcBef>
              <a:buClr>
                <a:srgbClr val="FDB809"/>
              </a:buClr>
              <a:buFont typeface="Wingdings 2"/>
              <a:buChar char=""/>
              <a:tabLst>
                <a:tab pos="817244" algn="l"/>
                <a:tab pos="817880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For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the assessment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the gestational</a:t>
            </a:r>
            <a:r>
              <a:rPr sz="2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period</a:t>
            </a:r>
            <a:endParaRPr sz="20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480"/>
              </a:spcBef>
              <a:buClr>
                <a:srgbClr val="FDB809"/>
              </a:buClr>
              <a:buFont typeface="Wingdings 2"/>
              <a:buChar char=""/>
              <a:tabLst>
                <a:tab pos="817244" algn="l"/>
                <a:tab pos="817880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Congenital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abnormalities in various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organ</a:t>
            </a:r>
            <a:r>
              <a:rPr sz="2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defect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58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Amniocentesis from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16-18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weeks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400" spc="-114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pregnancy</a:t>
            </a:r>
            <a:endParaRPr sz="2400">
              <a:latin typeface="Comic Sans MS"/>
              <a:cs typeface="Comic Sans MS"/>
            </a:endParaRPr>
          </a:p>
          <a:p>
            <a:pPr marL="817244" marR="308610" lvl="2" indent="-228600">
              <a:lnSpc>
                <a:spcPct val="100000"/>
              </a:lnSpc>
              <a:spcBef>
                <a:spcPts val="495"/>
              </a:spcBef>
              <a:buClr>
                <a:srgbClr val="FDB809"/>
              </a:buClr>
              <a:buFont typeface="Wingdings 2"/>
              <a:buChar char=""/>
              <a:tabLst>
                <a:tab pos="817244" algn="l"/>
                <a:tab pos="817880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find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chromosomal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defect, if the test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positive  terminate</a:t>
            </a:r>
            <a:r>
              <a:rPr sz="20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pregnancy</a:t>
            </a:r>
            <a:endParaRPr sz="2000">
              <a:latin typeface="Comic Sans MS"/>
              <a:cs typeface="Comic Sans MS"/>
            </a:endParaRPr>
          </a:p>
          <a:p>
            <a:pPr marL="570230" marR="599440" lvl="1" indent="-237490">
              <a:lnSpc>
                <a:spcPct val="100000"/>
              </a:lnSpc>
              <a:spcBef>
                <a:spcPts val="590"/>
              </a:spcBef>
              <a:buClr>
                <a:srgbClr val="3891A7"/>
              </a:buClr>
              <a:buFont typeface="Verdana"/>
              <a:buChar char="◦"/>
              <a:tabLst>
                <a:tab pos="658495" algn="l"/>
                <a:tab pos="659130" algn="l"/>
              </a:tabLst>
            </a:pPr>
            <a:r>
              <a:rPr dirty="0"/>
              <a:t>	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Chorionic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villus sampling technique in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8-11 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weeks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4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pregnancy</a:t>
            </a:r>
            <a:endParaRPr sz="24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495"/>
              </a:spcBef>
              <a:buClr>
                <a:srgbClr val="FDB809"/>
              </a:buClr>
              <a:buFont typeface="Wingdings 2"/>
              <a:buChar char=""/>
              <a:tabLst>
                <a:tab pos="817244" algn="l"/>
                <a:tab pos="817880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For chromosomal</a:t>
            </a:r>
            <a:r>
              <a:rPr sz="20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study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7033259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61906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92D050"/>
                </a:solidFill>
              </a:rPr>
              <a:t>Post </a:t>
            </a:r>
            <a:r>
              <a:rPr sz="4300" spc="-5" dirty="0">
                <a:solidFill>
                  <a:srgbClr val="92D050"/>
                </a:solidFill>
              </a:rPr>
              <a:t>natal</a:t>
            </a:r>
            <a:r>
              <a:rPr sz="4300" spc="-40" dirty="0">
                <a:solidFill>
                  <a:srgbClr val="92D050"/>
                </a:solidFill>
              </a:rPr>
              <a:t> </a:t>
            </a:r>
            <a:r>
              <a:rPr sz="4300" spc="-5" dirty="0">
                <a:solidFill>
                  <a:srgbClr val="92D050"/>
                </a:solidFill>
              </a:rPr>
              <a:t>screening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218387"/>
            <a:ext cx="6975475" cy="2009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Starts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in the immediate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neonatal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period &amp;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during the first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two</a:t>
            </a:r>
            <a:r>
              <a:rPr sz="32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years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find biochemical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defects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Hearing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visual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problems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302522"/>
            <a:ext cx="6523990" cy="3548379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92D050"/>
                </a:solidFill>
                <a:latin typeface="Comic Sans MS"/>
                <a:cs typeface="Comic Sans MS"/>
              </a:rPr>
              <a:t>Clinical </a:t>
            </a:r>
            <a:r>
              <a:rPr sz="3200" spc="-5" dirty="0">
                <a:solidFill>
                  <a:srgbClr val="92D050"/>
                </a:solidFill>
                <a:latin typeface="Comic Sans MS"/>
                <a:cs typeface="Comic Sans MS"/>
              </a:rPr>
              <a:t>methods (at</a:t>
            </a:r>
            <a:r>
              <a:rPr sz="3200" spc="-30" dirty="0">
                <a:solidFill>
                  <a:srgbClr val="92D05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92D050"/>
                </a:solidFill>
                <a:latin typeface="Comic Sans MS"/>
                <a:cs typeface="Comic Sans MS"/>
              </a:rPr>
              <a:t>birth)</a:t>
            </a:r>
            <a:endParaRPr sz="32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Examination of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weight,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height, head  circumference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Gestational</a:t>
            </a:r>
            <a:r>
              <a:rPr sz="28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age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Musculoskeletal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defects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Testicular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descent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At 6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weeks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repeat</a:t>
            </a:r>
            <a:r>
              <a:rPr sz="2800" spc="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test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239333"/>
            <a:ext cx="7372350" cy="36614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92D050"/>
                </a:solidFill>
                <a:latin typeface="Comic Sans MS"/>
                <a:cs typeface="Comic Sans MS"/>
              </a:rPr>
              <a:t>Chemical methods</a:t>
            </a:r>
            <a:endParaRPr sz="32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Blood sample from heel prick at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2-5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days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age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&amp; repeated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where</a:t>
            </a:r>
            <a:r>
              <a:rPr sz="2800" spc="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necessary</a:t>
            </a:r>
            <a:endParaRPr sz="28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605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Respiratory conditions, cardiac</a:t>
            </a:r>
            <a:r>
              <a:rPr sz="24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pathology,</a:t>
            </a:r>
            <a:endParaRPr sz="2400">
              <a:latin typeface="Comic Sans MS"/>
              <a:cs typeface="Comic Sans MS"/>
            </a:endParaRPr>
          </a:p>
          <a:p>
            <a:pPr marL="817244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haemoglobinopathies can be</a:t>
            </a:r>
            <a:r>
              <a:rPr sz="24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detected</a:t>
            </a:r>
            <a:endParaRPr sz="24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575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Neuromuscular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pathologies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(cpk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level)</a:t>
            </a:r>
            <a:endParaRPr sz="24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580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Metabolic</a:t>
            </a:r>
            <a:r>
              <a:rPr sz="24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disorders</a:t>
            </a:r>
            <a:endParaRPr sz="24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575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Gene</a:t>
            </a:r>
            <a:r>
              <a:rPr sz="24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abnormalities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692200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607568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EF"/>
                </a:solidFill>
              </a:rPr>
              <a:t>Criteria </a:t>
            </a:r>
            <a:r>
              <a:rPr sz="4300" spc="-5" dirty="0">
                <a:solidFill>
                  <a:srgbClr val="00AFEF"/>
                </a:solidFill>
              </a:rPr>
              <a:t>of</a:t>
            </a:r>
            <a:r>
              <a:rPr sz="4300" spc="-15" dirty="0">
                <a:solidFill>
                  <a:srgbClr val="00AFEF"/>
                </a:solidFill>
              </a:rPr>
              <a:t> </a:t>
            </a:r>
            <a:r>
              <a:rPr sz="4300" spc="-5" dirty="0">
                <a:solidFill>
                  <a:srgbClr val="00AFEF"/>
                </a:solidFill>
              </a:rPr>
              <a:t>diagnosis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916938" y="1221435"/>
            <a:ext cx="6724650" cy="2311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0190" marR="5080" indent="-23749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Neuromotor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control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deficit that alters  movement or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posture</a:t>
            </a:r>
            <a:endParaRPr sz="2800">
              <a:latin typeface="Comic Sans MS"/>
              <a:cs typeface="Comic Sans MS"/>
            </a:endParaRPr>
          </a:p>
          <a:p>
            <a:pPr marL="250190" indent="-23749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Static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brain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lesion</a:t>
            </a:r>
            <a:endParaRPr sz="2800">
              <a:latin typeface="Comic Sans MS"/>
              <a:cs typeface="Comic Sans MS"/>
            </a:endParaRPr>
          </a:p>
          <a:p>
            <a:pPr marL="250190" marR="438784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Acquisition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brain injury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either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before birth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or in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first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years of</a:t>
            </a:r>
            <a:r>
              <a:rPr sz="2800" spc="1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life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239333"/>
            <a:ext cx="6743700" cy="228346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92D050"/>
                </a:solidFill>
                <a:latin typeface="Comic Sans MS"/>
                <a:cs typeface="Comic Sans MS"/>
              </a:rPr>
              <a:t>Electronic</a:t>
            </a:r>
            <a:r>
              <a:rPr sz="3200" spc="-10" dirty="0">
                <a:solidFill>
                  <a:srgbClr val="92D05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92D050"/>
                </a:solidFill>
                <a:latin typeface="Comic Sans MS"/>
                <a:cs typeface="Comic Sans MS"/>
              </a:rPr>
              <a:t>scanning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USG, CT Scan,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MRI</a:t>
            </a:r>
            <a:endParaRPr sz="28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605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find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out</a:t>
            </a:r>
            <a:endParaRPr sz="2400">
              <a:latin typeface="Comic Sans MS"/>
              <a:cs typeface="Comic Sans MS"/>
            </a:endParaRPr>
          </a:p>
          <a:p>
            <a:pPr marL="817244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AVM,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hemorrhage,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cyst,</a:t>
            </a:r>
            <a:r>
              <a:rPr sz="24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leucodystrophies</a:t>
            </a:r>
            <a:endParaRPr sz="2400">
              <a:latin typeface="Comic Sans MS"/>
              <a:cs typeface="Comic Sans MS"/>
            </a:endParaRPr>
          </a:p>
          <a:p>
            <a:pPr marL="817244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etc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3464052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75463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-10" dirty="0">
                <a:solidFill>
                  <a:srgbClr val="00AFEF"/>
                </a:solidFill>
                <a:latin typeface="Algerian"/>
                <a:cs typeface="Algerian"/>
              </a:rPr>
              <a:t>D</a:t>
            </a:r>
            <a:r>
              <a:rPr sz="4300" b="1" dirty="0">
                <a:solidFill>
                  <a:srgbClr val="00AFEF"/>
                </a:solidFill>
                <a:latin typeface="Algerian"/>
                <a:cs typeface="Algerian"/>
              </a:rPr>
              <a:t>i</a:t>
            </a:r>
            <a:r>
              <a:rPr sz="4300" b="1" spc="-10" dirty="0">
                <a:solidFill>
                  <a:srgbClr val="00AFEF"/>
                </a:solidFill>
                <a:latin typeface="Algerian"/>
                <a:cs typeface="Algerian"/>
              </a:rPr>
              <a:t>a</a:t>
            </a:r>
            <a:r>
              <a:rPr sz="4300" b="1" spc="10" dirty="0">
                <a:solidFill>
                  <a:srgbClr val="00AFEF"/>
                </a:solidFill>
                <a:latin typeface="Algerian"/>
                <a:cs typeface="Algerian"/>
              </a:rPr>
              <a:t>g</a:t>
            </a:r>
            <a:r>
              <a:rPr sz="4300" b="1" spc="-5" dirty="0">
                <a:solidFill>
                  <a:srgbClr val="00AFEF"/>
                </a:solidFill>
                <a:latin typeface="Algerian"/>
                <a:cs typeface="Algerian"/>
              </a:rPr>
              <a:t>n</a:t>
            </a:r>
            <a:r>
              <a:rPr sz="4300" b="1" spc="5" dirty="0">
                <a:solidFill>
                  <a:srgbClr val="00AFEF"/>
                </a:solidFill>
                <a:latin typeface="Algerian"/>
                <a:cs typeface="Algerian"/>
              </a:rPr>
              <a:t>os</a:t>
            </a:r>
            <a:r>
              <a:rPr sz="4300" b="1" spc="-5" dirty="0">
                <a:solidFill>
                  <a:srgbClr val="00AFEF"/>
                </a:solidFill>
                <a:latin typeface="Algerian"/>
                <a:cs typeface="Algerian"/>
              </a:rPr>
              <a:t>is</a:t>
            </a:r>
            <a:endParaRPr sz="4300">
              <a:latin typeface="Algerian"/>
              <a:cs typeface="Algeri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289" y="1169619"/>
            <a:ext cx="7529830" cy="366395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5910" marR="5080" indent="-283210">
              <a:lnSpc>
                <a:spcPct val="90000"/>
              </a:lnSpc>
              <a:spcBef>
                <a:spcPts val="49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diagnosis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CP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depends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on  patient's history &amp; on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the basis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of  significant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delay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in gross &amp; fine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motor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function, with abnormalities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tone,  posture, &amp; movement on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neurological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examination.</a:t>
            </a:r>
            <a:endParaRPr sz="3200">
              <a:latin typeface="Comic Sans MS"/>
              <a:cs typeface="Comic Sans MS"/>
            </a:endParaRPr>
          </a:p>
          <a:p>
            <a:pPr marL="295910" marR="1062355" indent="-283210">
              <a:lnSpc>
                <a:spcPts val="3460"/>
              </a:lnSpc>
              <a:spcBef>
                <a:spcPts val="64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Once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diagnosed with CP,</a:t>
            </a:r>
            <a:r>
              <a:rPr sz="32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further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diagnostic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tests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are</a:t>
            </a:r>
            <a:r>
              <a:rPr sz="32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optional.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607313"/>
            <a:ext cx="7536180" cy="452183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95910" marR="5080" indent="-283210">
              <a:lnSpc>
                <a:spcPts val="3030"/>
              </a:lnSpc>
              <a:spcBef>
                <a:spcPts val="47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MRI is preferred over CT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due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 diagnostic  yield &amp;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safety.</a:t>
            </a:r>
            <a:endParaRPr sz="2800">
              <a:latin typeface="Comic Sans MS"/>
              <a:cs typeface="Comic Sans MS"/>
            </a:endParaRPr>
          </a:p>
          <a:p>
            <a:pPr marL="295910" marR="1012825" indent="-283210">
              <a:lnSpc>
                <a:spcPts val="302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CT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or MRI also reveals treatable  conditions, such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as</a:t>
            </a:r>
            <a:endParaRPr sz="2800">
              <a:latin typeface="Comic Sans MS"/>
              <a:cs typeface="Comic Sans MS"/>
            </a:endParaRPr>
          </a:p>
          <a:p>
            <a:pPr marL="295910" marR="286385">
              <a:lnSpc>
                <a:spcPts val="3020"/>
              </a:lnSpc>
              <a:spcBef>
                <a:spcPts val="10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hydrocephalus, AVM,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subdural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hematomas  etc.</a:t>
            </a:r>
            <a:endParaRPr sz="2800">
              <a:latin typeface="Comic Sans MS"/>
              <a:cs typeface="Comic Sans MS"/>
            </a:endParaRPr>
          </a:p>
          <a:p>
            <a:pPr marL="295910" marR="375920" indent="-283210">
              <a:lnSpc>
                <a:spcPts val="303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Diagnosis, classification, &amp; treatment are  often based on abnormalities in</a:t>
            </a:r>
            <a:r>
              <a:rPr sz="2800" spc="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tone</a:t>
            </a:r>
            <a:endParaRPr sz="2800">
              <a:latin typeface="Comic Sans MS"/>
              <a:cs typeface="Comic Sans MS"/>
            </a:endParaRPr>
          </a:p>
          <a:p>
            <a:pPr marL="295910" marR="113664" indent="-283210">
              <a:lnSpc>
                <a:spcPct val="90000"/>
              </a:lnSpc>
              <a:spcBef>
                <a:spcPts val="55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u="heavy" spc="-10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2"/>
              </a:rPr>
              <a:t>Apgar </a:t>
            </a:r>
            <a:r>
              <a:rPr sz="2800" u="heavy" spc="-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2"/>
              </a:rPr>
              <a:t>scores</a:t>
            </a:r>
            <a:r>
              <a:rPr sz="2800" spc="-5" dirty="0">
                <a:solidFill>
                  <a:srgbClr val="8DC664"/>
                </a:solidFill>
                <a:latin typeface="Comic Sans MS"/>
                <a:cs typeface="Comic Sans MS"/>
                <a:hlinkClick r:id="rId2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have sometimes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been used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as  one factor to predict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whether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or not an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individual will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develop</a:t>
            </a:r>
            <a:r>
              <a:rPr sz="2800" spc="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565708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481330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EF"/>
                </a:solidFill>
              </a:rPr>
              <a:t>Diagnostic</a:t>
            </a:r>
            <a:r>
              <a:rPr sz="4300" spc="-35" dirty="0">
                <a:solidFill>
                  <a:srgbClr val="00AFEF"/>
                </a:solidFill>
              </a:rPr>
              <a:t> </a:t>
            </a:r>
            <a:r>
              <a:rPr sz="4300" spc="-5" dirty="0">
                <a:solidFill>
                  <a:srgbClr val="00AFEF"/>
                </a:solidFill>
              </a:rPr>
              <a:t>tools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04289" y="1183335"/>
            <a:ext cx="7437755" cy="378587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5910" marR="24130" indent="-283210">
              <a:lnSpc>
                <a:spcPts val="2810"/>
              </a:lnSpc>
              <a:spcBef>
                <a:spcPts val="45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spc="5" dirty="0">
                <a:solidFill>
                  <a:srgbClr val="FDD36C"/>
                </a:solidFill>
                <a:latin typeface="Comic Sans MS"/>
                <a:cs typeface="Comic Sans MS"/>
              </a:rPr>
              <a:t>Movement </a:t>
            </a:r>
            <a:r>
              <a:rPr sz="2600" dirty="0">
                <a:solidFill>
                  <a:srgbClr val="FDD36C"/>
                </a:solidFill>
                <a:latin typeface="Comic Sans MS"/>
                <a:cs typeface="Comic Sans MS"/>
              </a:rPr>
              <a:t>Assessment of Infants </a:t>
            </a:r>
            <a:r>
              <a:rPr sz="2600" spc="-5" dirty="0">
                <a:solidFill>
                  <a:srgbClr val="FDD36C"/>
                </a:solidFill>
                <a:latin typeface="Comic Sans MS"/>
                <a:cs typeface="Comic Sans MS"/>
              </a:rPr>
              <a:t>(MAI):</a:t>
            </a:r>
            <a:r>
              <a:rPr sz="2600" spc="-200" dirty="0">
                <a:solidFill>
                  <a:srgbClr val="FDD36C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able 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predict CP at 4 months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(identifies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motor 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delay)</a:t>
            </a:r>
            <a:endParaRPr sz="2600">
              <a:latin typeface="Comic Sans MS"/>
              <a:cs typeface="Comic Sans MS"/>
            </a:endParaRPr>
          </a:p>
          <a:p>
            <a:pPr marL="295910" marR="42545" indent="-283210">
              <a:lnSpc>
                <a:spcPct val="90000"/>
              </a:lnSpc>
              <a:spcBef>
                <a:spcPts val="56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spc="-5" dirty="0">
                <a:solidFill>
                  <a:srgbClr val="FDD36C"/>
                </a:solidFill>
                <a:latin typeface="Comic Sans MS"/>
                <a:cs typeface="Comic Sans MS"/>
              </a:rPr>
              <a:t>Alberta </a:t>
            </a:r>
            <a:r>
              <a:rPr sz="2600" dirty="0">
                <a:solidFill>
                  <a:srgbClr val="FDD36C"/>
                </a:solidFill>
                <a:latin typeface="Comic Sans MS"/>
                <a:cs typeface="Comic Sans MS"/>
              </a:rPr>
              <a:t>Infant Motor </a:t>
            </a:r>
            <a:r>
              <a:rPr sz="2600" spc="-5" dirty="0">
                <a:solidFill>
                  <a:srgbClr val="FDD36C"/>
                </a:solidFill>
                <a:latin typeface="Comic Sans MS"/>
                <a:cs typeface="Comic Sans MS"/>
              </a:rPr>
              <a:t>Scale (AIMS)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is able</a:t>
            </a:r>
            <a:r>
              <a:rPr sz="2600" spc="-1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to 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predict CP at 6 months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(Identifies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motor 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delays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&amp; measures changes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motor  performance over</a:t>
            </a:r>
            <a:r>
              <a:rPr sz="26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time)</a:t>
            </a:r>
            <a:endParaRPr sz="26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spc="-5" dirty="0">
                <a:solidFill>
                  <a:srgbClr val="FDD36C"/>
                </a:solidFill>
                <a:latin typeface="Comic Sans MS"/>
                <a:cs typeface="Comic Sans MS"/>
              </a:rPr>
              <a:t>Bayley scale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able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predict CP at 1 year 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(Identifies devt delay in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gross &amp;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fine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motor, &amp;  cognitive</a:t>
            </a:r>
            <a:r>
              <a:rPr sz="26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domains)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4378452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366839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EF"/>
                </a:solidFill>
              </a:rPr>
              <a:t>Management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42801"/>
            <a:ext cx="2938145" cy="17176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Medical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Surgical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Rehabilitative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2412491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170751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Drugs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80489" y="1133043"/>
            <a:ext cx="7420609" cy="4293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210">
              <a:lnSpc>
                <a:spcPts val="324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Oral medications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such</a:t>
            </a:r>
            <a:r>
              <a:rPr sz="30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as</a:t>
            </a:r>
            <a:endParaRPr sz="3000">
              <a:latin typeface="Comic Sans MS"/>
              <a:cs typeface="Comic Sans MS"/>
            </a:endParaRPr>
          </a:p>
          <a:p>
            <a:pPr marL="295910">
              <a:lnSpc>
                <a:spcPts val="2880"/>
              </a:lnSpc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baclofen, diazepam,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and</a:t>
            </a:r>
            <a:r>
              <a:rPr sz="30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trihexyphenidyl</a:t>
            </a:r>
            <a:endParaRPr sz="3000">
              <a:latin typeface="Comic Sans MS"/>
              <a:cs typeface="Comic Sans MS"/>
            </a:endParaRPr>
          </a:p>
          <a:p>
            <a:pPr marL="295910" marR="410209">
              <a:lnSpc>
                <a:spcPts val="2880"/>
              </a:lnSpc>
              <a:spcBef>
                <a:spcPts val="335"/>
              </a:spcBef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as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well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as therapeutic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botulinum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toxin  (Botox)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Children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with dystonic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CP have</a:t>
            </a:r>
            <a:r>
              <a:rPr sz="30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dopa-</a:t>
            </a:r>
            <a:endParaRPr sz="3000">
              <a:latin typeface="Comic Sans MS"/>
              <a:cs typeface="Comic Sans MS"/>
            </a:endParaRPr>
          </a:p>
          <a:p>
            <a:pPr marL="295910" marR="942340">
              <a:lnSpc>
                <a:spcPts val="2880"/>
              </a:lnSpc>
              <a:spcBef>
                <a:spcPts val="340"/>
              </a:spcBef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responsive dystonia, with improved  motor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function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using</a:t>
            </a:r>
            <a:r>
              <a:rPr sz="30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levodopa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Children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with basal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ganglia/thalamic</a:t>
            </a:r>
            <a:endParaRPr sz="3000">
              <a:latin typeface="Comic Sans MS"/>
              <a:cs typeface="Comic Sans MS"/>
            </a:endParaRPr>
          </a:p>
          <a:p>
            <a:pPr marL="295910" marR="356235">
              <a:lnSpc>
                <a:spcPct val="80000"/>
              </a:lnSpc>
              <a:spcBef>
                <a:spcPts val="359"/>
              </a:spcBef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injury from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perinatal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asphyxia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may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develop improved expressive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speech</a:t>
            </a:r>
            <a:r>
              <a:rPr sz="3000" spc="-1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 hand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use with</a:t>
            </a:r>
            <a:r>
              <a:rPr sz="30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trihexyphenidyl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311962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41490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FFD260"/>
                </a:solidFill>
              </a:rPr>
              <a:t>Surgery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151940" y="1151331"/>
            <a:ext cx="7571740" cy="3116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Dorsal rhizotomy reduces</a:t>
            </a:r>
            <a:r>
              <a:rPr sz="2500" spc="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spasticity</a:t>
            </a:r>
            <a:endParaRPr sz="2500">
              <a:latin typeface="Comic Sans MS"/>
              <a:cs typeface="Comic Sans MS"/>
            </a:endParaRPr>
          </a:p>
          <a:p>
            <a:pPr marL="295910" marR="5080" indent="-283210">
              <a:lnSpc>
                <a:spcPts val="2400"/>
              </a:lnSpc>
              <a:spcBef>
                <a:spcPts val="58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Joint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&amp; Tendon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release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most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often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performed on  hips,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knees,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5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ankles.</a:t>
            </a:r>
            <a:endParaRPr sz="2500">
              <a:latin typeface="Comic Sans MS"/>
              <a:cs typeface="Comic Sans MS"/>
            </a:endParaRPr>
          </a:p>
          <a:p>
            <a:pPr marL="295910" marR="295910" indent="-283210">
              <a:lnSpc>
                <a:spcPts val="24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insertion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of a baclofen pump usually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during  young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adolescence.</a:t>
            </a:r>
            <a:endParaRPr sz="2500">
              <a:latin typeface="Comic Sans MS"/>
              <a:cs typeface="Comic Sans MS"/>
            </a:endParaRPr>
          </a:p>
          <a:p>
            <a:pPr marL="570230" marR="977900" lvl="1" indent="-238125">
              <a:lnSpc>
                <a:spcPct val="80000"/>
              </a:lnSpc>
              <a:spcBef>
                <a:spcPts val="63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usually placed in left abdomen - a pump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that is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connected to spinal</a:t>
            </a:r>
            <a:r>
              <a:rPr sz="22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cord,</a:t>
            </a:r>
            <a:endParaRPr sz="2200">
              <a:latin typeface="Comic Sans MS"/>
              <a:cs typeface="Comic Sans MS"/>
            </a:endParaRPr>
          </a:p>
          <a:p>
            <a:pPr marL="570230" lvl="1" indent="-238125">
              <a:lnSpc>
                <a:spcPts val="2635"/>
              </a:lnSpc>
              <a:spcBef>
                <a:spcPts val="7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sends bits of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Baclofen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to relax</a:t>
            </a:r>
            <a:r>
              <a:rPr sz="22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muscle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ts val="299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Bony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correction E.g. femur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(termed</a:t>
            </a:r>
            <a:r>
              <a:rPr sz="2500" spc="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femoral</a:t>
            </a:r>
            <a:endParaRPr sz="25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5353" y="4166717"/>
            <a:ext cx="7442834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anteversion or antetorsion) &amp;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tibia (tibial</a:t>
            </a:r>
            <a:r>
              <a:rPr sz="2500" spc="1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torsion).</a:t>
            </a:r>
            <a:endParaRPr sz="25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353" y="4375200"/>
            <a:ext cx="7766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50" spc="-15" baseline="-16666" dirty="0">
                <a:solidFill>
                  <a:srgbClr val="FFFFFF"/>
                </a:solidFill>
                <a:latin typeface="Comic Sans MS"/>
                <a:cs typeface="Comic Sans MS"/>
              </a:rPr>
              <a:t>2</a:t>
            </a:r>
            <a:r>
              <a:rPr sz="1650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1650" spc="10" dirty="0">
                <a:solidFill>
                  <a:srgbClr val="FFFFFF"/>
                </a:solidFill>
                <a:latin typeface="Comic Sans MS"/>
                <a:cs typeface="Comic Sans MS"/>
              </a:rPr>
              <a:t>dary</a:t>
            </a:r>
            <a:endParaRPr sz="165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72614" y="4471517"/>
            <a:ext cx="57683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complication caused by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spastic</a:t>
            </a:r>
            <a:r>
              <a:rPr sz="25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muscles</a:t>
            </a:r>
            <a:endParaRPr sz="25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353" y="4776622"/>
            <a:ext cx="54590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generating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abnormal forces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on</a:t>
            </a:r>
            <a:r>
              <a:rPr sz="2500" spc="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bones</a:t>
            </a:r>
            <a:endParaRPr sz="25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3564636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85559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5" dirty="0">
                <a:solidFill>
                  <a:srgbClr val="00AFEF"/>
                </a:solidFill>
                <a:latin typeface="Algerian"/>
                <a:cs typeface="Algerian"/>
              </a:rPr>
              <a:t>P</a:t>
            </a:r>
            <a:r>
              <a:rPr sz="4300" b="1" spc="-10" dirty="0">
                <a:solidFill>
                  <a:srgbClr val="00AFEF"/>
                </a:solidFill>
                <a:latin typeface="Algerian"/>
                <a:cs typeface="Algerian"/>
              </a:rPr>
              <a:t>r</a:t>
            </a:r>
            <a:r>
              <a:rPr sz="4300" b="1" spc="5" dirty="0">
                <a:solidFill>
                  <a:srgbClr val="00AFEF"/>
                </a:solidFill>
                <a:latin typeface="Algerian"/>
                <a:cs typeface="Algerian"/>
              </a:rPr>
              <a:t>o</a:t>
            </a:r>
            <a:r>
              <a:rPr sz="4300" b="1" spc="-10" dirty="0">
                <a:solidFill>
                  <a:srgbClr val="00AFEF"/>
                </a:solidFill>
                <a:latin typeface="Algerian"/>
                <a:cs typeface="Algerian"/>
              </a:rPr>
              <a:t>g</a:t>
            </a:r>
            <a:r>
              <a:rPr sz="4300" b="1" spc="10" dirty="0">
                <a:solidFill>
                  <a:srgbClr val="00AFEF"/>
                </a:solidFill>
                <a:latin typeface="Algerian"/>
                <a:cs typeface="Algerian"/>
              </a:rPr>
              <a:t>n</a:t>
            </a:r>
            <a:r>
              <a:rPr sz="4300" b="1" spc="-10" dirty="0">
                <a:solidFill>
                  <a:srgbClr val="00AFEF"/>
                </a:solidFill>
                <a:latin typeface="Algerian"/>
                <a:cs typeface="Algerian"/>
              </a:rPr>
              <a:t>o</a:t>
            </a:r>
            <a:r>
              <a:rPr sz="4300" b="1" spc="10" dirty="0">
                <a:solidFill>
                  <a:srgbClr val="00AFEF"/>
                </a:solidFill>
                <a:latin typeface="Algerian"/>
                <a:cs typeface="Algerian"/>
              </a:rPr>
              <a:t>s</a:t>
            </a:r>
            <a:r>
              <a:rPr sz="4300" b="1" spc="-5" dirty="0">
                <a:solidFill>
                  <a:srgbClr val="00AFEF"/>
                </a:solidFill>
                <a:latin typeface="Algerian"/>
                <a:cs typeface="Algerian"/>
              </a:rPr>
              <a:t>is</a:t>
            </a:r>
            <a:endParaRPr sz="4300">
              <a:latin typeface="Algerian"/>
              <a:cs typeface="Algeri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1940" y="1219911"/>
            <a:ext cx="7612380" cy="3837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CP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is not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 progressive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but the symptoms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become more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severe over</a:t>
            </a:r>
            <a:r>
              <a:rPr sz="30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time</a:t>
            </a:r>
            <a:endParaRPr sz="3000">
              <a:latin typeface="Comic Sans MS"/>
              <a:cs typeface="Comic Sans MS"/>
            </a:endParaRPr>
          </a:p>
          <a:p>
            <a:pPr marL="295910" marR="138303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Prognosis depends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intensity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of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therapy during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early</a:t>
            </a:r>
            <a:r>
              <a:rPr sz="3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childhood</a:t>
            </a:r>
            <a:endParaRPr sz="3000">
              <a:latin typeface="Comic Sans MS"/>
              <a:cs typeface="Comic Sans MS"/>
            </a:endParaRPr>
          </a:p>
          <a:p>
            <a:pPr marL="295910" marR="37274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Tend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 develop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arthritis at a younger  age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than normal because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pressure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placed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on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joints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excessively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toned</a:t>
            </a:r>
            <a:r>
              <a:rPr sz="30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 stiff</a:t>
            </a:r>
            <a:r>
              <a:rPr sz="30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muscles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1151331"/>
            <a:ext cx="7617459" cy="331342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5910" marR="594995" indent="-283210">
              <a:lnSpc>
                <a:spcPts val="2400"/>
              </a:lnSpc>
              <a:spcBef>
                <a:spcPts val="67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Intellectual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level among people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CP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varies  from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genius to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intellectually</a:t>
            </a:r>
            <a:r>
              <a:rPr sz="2500" spc="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impaired</a:t>
            </a:r>
            <a:endParaRPr sz="2500">
              <a:latin typeface="Comic Sans MS"/>
              <a:cs typeface="Comic Sans MS"/>
            </a:endParaRPr>
          </a:p>
          <a:p>
            <a:pPr marL="570230" lvl="1" indent="-238125">
              <a:lnSpc>
                <a:spcPts val="2375"/>
              </a:lnSpc>
              <a:spcBef>
                <a:spcPts val="1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(it is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important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not underestimate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 person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with</a:t>
            </a:r>
            <a:r>
              <a:rPr sz="2200" spc="2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2200">
              <a:latin typeface="Comic Sans MS"/>
              <a:cs typeface="Comic Sans MS"/>
            </a:endParaRPr>
          </a:p>
          <a:p>
            <a:pPr marL="570230">
              <a:lnSpc>
                <a:spcPts val="2370"/>
              </a:lnSpc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and to give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them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every opportunity to</a:t>
            </a:r>
            <a:r>
              <a:rPr sz="2200" spc="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learn)</a:t>
            </a:r>
            <a:endParaRPr sz="2200">
              <a:latin typeface="Comic Sans MS"/>
              <a:cs typeface="Comic Sans MS"/>
            </a:endParaRPr>
          </a:p>
          <a:p>
            <a:pPr marL="295910" marR="388620" indent="-283210">
              <a:lnSpc>
                <a:spcPts val="2400"/>
              </a:lnSpc>
              <a:spcBef>
                <a:spcPts val="57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The ability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live independently with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CP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varies  widely depending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on severity of each</a:t>
            </a:r>
            <a:r>
              <a:rPr sz="2500" spc="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case.</a:t>
            </a:r>
            <a:endParaRPr sz="25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Some individuals with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CP are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dependent for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all</a:t>
            </a:r>
            <a:r>
              <a:rPr sz="2200" spc="1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ADL.</a:t>
            </a:r>
            <a:endParaRPr sz="2200">
              <a:latin typeface="Comic Sans MS"/>
              <a:cs typeface="Comic Sans MS"/>
            </a:endParaRPr>
          </a:p>
          <a:p>
            <a:pPr marL="570230" lvl="1" indent="-238125">
              <a:lnSpc>
                <a:spcPts val="2375"/>
              </a:lnSpc>
              <a:spcBef>
                <a:spcPts val="7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Some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can lead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semi-independent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lives,</a:t>
            </a:r>
            <a:r>
              <a:rPr sz="2200" spc="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needing</a:t>
            </a:r>
            <a:endParaRPr sz="2200">
              <a:latin typeface="Comic Sans MS"/>
              <a:cs typeface="Comic Sans MS"/>
            </a:endParaRPr>
          </a:p>
          <a:p>
            <a:pPr marL="570230">
              <a:lnSpc>
                <a:spcPts val="2375"/>
              </a:lnSpc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support only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for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certain</a:t>
            </a:r>
            <a:r>
              <a:rPr sz="2200" spc="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activities.</a:t>
            </a:r>
            <a:endParaRPr sz="22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Still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others can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live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in complete</a:t>
            </a:r>
            <a:r>
              <a:rPr sz="2200" spc="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independence.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1133043"/>
            <a:ext cx="7480300" cy="400431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95910" marR="626110" indent="-283210">
              <a:lnSpc>
                <a:spcPts val="2880"/>
              </a:lnSpc>
              <a:spcBef>
                <a:spcPts val="7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Persons with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CP can expect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 have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normal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life</a:t>
            </a:r>
            <a:r>
              <a:rPr sz="30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expectancy</a:t>
            </a:r>
            <a:endParaRPr sz="3000">
              <a:latin typeface="Comic Sans MS"/>
              <a:cs typeface="Comic Sans MS"/>
            </a:endParaRPr>
          </a:p>
          <a:p>
            <a:pPr marL="295910" marR="30480" indent="-283210">
              <a:lnSpc>
                <a:spcPts val="288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Survival is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associated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with the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ability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  ambulate, roll,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self-feed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As the condition does not</a:t>
            </a:r>
            <a:r>
              <a:rPr sz="3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directly</a:t>
            </a:r>
            <a:endParaRPr sz="3000">
              <a:latin typeface="Comic Sans MS"/>
              <a:cs typeface="Comic Sans MS"/>
            </a:endParaRPr>
          </a:p>
          <a:p>
            <a:pPr marL="295910" marR="5080">
              <a:lnSpc>
                <a:spcPts val="2880"/>
              </a:lnSpc>
              <a:spcBef>
                <a:spcPts val="340"/>
              </a:spcBef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affect reproductive function, some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have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children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parent</a:t>
            </a:r>
            <a:r>
              <a:rPr sz="30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successfully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There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no evidence of</a:t>
            </a:r>
            <a:r>
              <a:rPr sz="30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increased</a:t>
            </a:r>
            <a:endParaRPr sz="3000">
              <a:latin typeface="Comic Sans MS"/>
              <a:cs typeface="Comic Sans MS"/>
            </a:endParaRPr>
          </a:p>
          <a:p>
            <a:pPr marL="295910" marR="890269">
              <a:lnSpc>
                <a:spcPts val="2880"/>
              </a:lnSpc>
              <a:spcBef>
                <a:spcPts val="335"/>
              </a:spcBef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chance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 person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CP having a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child with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2904743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19583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-5" dirty="0">
                <a:solidFill>
                  <a:srgbClr val="00AFEF"/>
                </a:solidFill>
                <a:latin typeface="Algerian"/>
                <a:cs typeface="Algerian"/>
              </a:rPr>
              <a:t>History</a:t>
            </a:r>
            <a:endParaRPr sz="4300">
              <a:latin typeface="Algerian"/>
              <a:cs typeface="Algeri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0489" y="1151331"/>
            <a:ext cx="7386320" cy="3650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Formerly known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as "Cerebral</a:t>
            </a:r>
            <a:r>
              <a:rPr sz="2500" spc="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Paralysis,“</a:t>
            </a:r>
            <a:endParaRPr sz="2500">
              <a:latin typeface="Comic Sans MS"/>
              <a:cs typeface="Comic Sans MS"/>
            </a:endParaRPr>
          </a:p>
          <a:p>
            <a:pPr marL="570230" marR="134620" lvl="1" indent="-237490">
              <a:lnSpc>
                <a:spcPct val="8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First identified by English surgeon William Little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1860.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(Little’s</a:t>
            </a:r>
            <a:r>
              <a:rPr sz="22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disease)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ts val="2635"/>
              </a:lnSpc>
              <a:spcBef>
                <a:spcPts val="7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Believed that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asphyxia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during birth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is chief</a:t>
            </a:r>
            <a:r>
              <a:rPr sz="2200" spc="1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cause</a:t>
            </a:r>
            <a:endParaRPr sz="2200">
              <a:latin typeface="Comic Sans MS"/>
              <a:cs typeface="Comic Sans MS"/>
            </a:endParaRPr>
          </a:p>
          <a:p>
            <a:pPr marL="295910" marR="8890" indent="-283210">
              <a:lnSpc>
                <a:spcPts val="2400"/>
              </a:lnSpc>
              <a:spcBef>
                <a:spcPts val="57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In 1897,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Sigmund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Freud,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suggested that  difficult birth was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not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cause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but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only a  symptom of other effects on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fetal</a:t>
            </a:r>
            <a:r>
              <a:rPr sz="2500" spc="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development</a:t>
            </a:r>
            <a:endParaRPr sz="25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80000"/>
              </a:lnSpc>
              <a:spcBef>
                <a:spcPts val="62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National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Institute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of Neurological Disorders &amp; 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Stroke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(NINDS) in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1980s suggested that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only a  small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number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of cases of CP are caused by lack  of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oxygen during</a:t>
            </a:r>
            <a:r>
              <a:rPr sz="25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birth</a:t>
            </a:r>
            <a:endParaRPr sz="25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2750" y="2781300"/>
            <a:ext cx="2257425" cy="2933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1288" y="199644"/>
            <a:ext cx="5678423" cy="894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483425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EF"/>
                </a:solidFill>
              </a:rPr>
              <a:t>Notable</a:t>
            </a:r>
            <a:r>
              <a:rPr sz="4300" spc="-40" dirty="0">
                <a:solidFill>
                  <a:srgbClr val="00AFEF"/>
                </a:solidFill>
              </a:rPr>
              <a:t> </a:t>
            </a:r>
            <a:r>
              <a:rPr sz="4300" spc="-5" dirty="0">
                <a:solidFill>
                  <a:srgbClr val="00AFEF"/>
                </a:solidFill>
              </a:rPr>
              <a:t>persons</a:t>
            </a:r>
            <a:endParaRPr sz="4300"/>
          </a:p>
        </p:txBody>
      </p:sp>
      <p:sp>
        <p:nvSpPr>
          <p:cNvPr id="5" name="object 5"/>
          <p:cNvSpPr txBox="1"/>
          <p:nvPr/>
        </p:nvSpPr>
        <p:spPr>
          <a:xfrm>
            <a:off x="1228140" y="1218387"/>
            <a:ext cx="7574915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u="heavy" spc="-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4"/>
              </a:rPr>
              <a:t>Abbey </a:t>
            </a:r>
            <a:r>
              <a:rPr sz="3200" u="heavy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4"/>
              </a:rPr>
              <a:t>Curran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American beauty queen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with CP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who represented Iowa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at</a:t>
            </a:r>
            <a:r>
              <a:rPr sz="3200" dirty="0">
                <a:solidFill>
                  <a:srgbClr val="8DC664"/>
                </a:solidFill>
                <a:latin typeface="Comic Sans MS"/>
                <a:cs typeface="Comic Sans MS"/>
                <a:hlinkClick r:id="rId5"/>
              </a:rPr>
              <a:t> </a:t>
            </a:r>
            <a:r>
              <a:rPr sz="3200" u="heavy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Comic Sans MS"/>
                <a:cs typeface="Comic Sans MS"/>
                <a:hlinkClick r:id="rId5"/>
              </a:rPr>
              <a:t>Miss  USA 2008</a:t>
            </a:r>
            <a:r>
              <a:rPr sz="3200" dirty="0">
                <a:solidFill>
                  <a:srgbClr val="8DC664"/>
                </a:solidFill>
                <a:latin typeface="Comic Sans MS"/>
                <a:cs typeface="Comic Sans MS"/>
                <a:hlinkClick r:id="rId5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and was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the first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contestant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compete with a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disability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0ECB-C636-4673-A56B-D3FDE4AA4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9050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IN" sz="6000" b="0" u="sng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3589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4507992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380047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5" dirty="0">
                <a:solidFill>
                  <a:srgbClr val="00AFEF"/>
                </a:solidFill>
                <a:latin typeface="Algerian"/>
                <a:cs typeface="Algerian"/>
              </a:rPr>
              <a:t>Ep</a:t>
            </a:r>
            <a:r>
              <a:rPr sz="4300" b="1" spc="-5" dirty="0">
                <a:solidFill>
                  <a:srgbClr val="00AFEF"/>
                </a:solidFill>
                <a:latin typeface="Algerian"/>
                <a:cs typeface="Algerian"/>
              </a:rPr>
              <a:t>i</a:t>
            </a:r>
            <a:r>
              <a:rPr sz="4300" b="1" dirty="0">
                <a:solidFill>
                  <a:srgbClr val="00AFEF"/>
                </a:solidFill>
                <a:latin typeface="Algerian"/>
                <a:cs typeface="Algerian"/>
              </a:rPr>
              <a:t>d</a:t>
            </a:r>
            <a:r>
              <a:rPr sz="4300" b="1" spc="-5" dirty="0">
                <a:solidFill>
                  <a:srgbClr val="00AFEF"/>
                </a:solidFill>
                <a:latin typeface="Algerian"/>
                <a:cs typeface="Algerian"/>
              </a:rPr>
              <a:t>e</a:t>
            </a:r>
            <a:r>
              <a:rPr sz="4300" b="1" spc="5" dirty="0">
                <a:solidFill>
                  <a:srgbClr val="00AFEF"/>
                </a:solidFill>
                <a:latin typeface="Algerian"/>
                <a:cs typeface="Algerian"/>
              </a:rPr>
              <a:t>m</a:t>
            </a:r>
            <a:r>
              <a:rPr sz="4300" b="1" spc="-5" dirty="0">
                <a:solidFill>
                  <a:srgbClr val="00AFEF"/>
                </a:solidFill>
                <a:latin typeface="Algerian"/>
                <a:cs typeface="Algerian"/>
              </a:rPr>
              <a:t>iolo</a:t>
            </a:r>
            <a:r>
              <a:rPr sz="4300" b="1" spc="5" dirty="0">
                <a:solidFill>
                  <a:srgbClr val="00AFEF"/>
                </a:solidFill>
                <a:latin typeface="Algerian"/>
                <a:cs typeface="Algerian"/>
              </a:rPr>
              <a:t>g</a:t>
            </a:r>
            <a:r>
              <a:rPr sz="4300" b="1" spc="-5" dirty="0">
                <a:solidFill>
                  <a:srgbClr val="00AFEF"/>
                </a:solidFill>
                <a:latin typeface="Algerian"/>
                <a:cs typeface="Algerian"/>
              </a:rPr>
              <a:t>y</a:t>
            </a:r>
            <a:endParaRPr sz="4300">
              <a:latin typeface="Algerian"/>
              <a:cs typeface="Algeri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8140" y="1143711"/>
            <a:ext cx="7310755" cy="367728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95910" marR="5080" indent="-283210">
              <a:lnSpc>
                <a:spcPts val="2590"/>
              </a:lnSpc>
              <a:spcBef>
                <a:spcPts val="73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incidence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of CP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is about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2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per 1000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live 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births</a:t>
            </a:r>
            <a:endParaRPr sz="2700">
              <a:latin typeface="Comic Sans MS"/>
              <a:cs typeface="Comic Sans MS"/>
            </a:endParaRPr>
          </a:p>
          <a:p>
            <a:pPr marL="295910" marR="739140" indent="-283210">
              <a:lnSpc>
                <a:spcPts val="2590"/>
              </a:lnSpc>
              <a:spcBef>
                <a:spcPts val="60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incidence is higher in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males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than in  females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220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Other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associated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problems include</a:t>
            </a:r>
            <a:endParaRPr sz="27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3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Mental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disadvantage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(IQ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&lt;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50):</a:t>
            </a:r>
            <a:r>
              <a:rPr sz="24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31%</a:t>
            </a:r>
            <a:endParaRPr sz="24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2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Active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seizures:</a:t>
            </a:r>
            <a:r>
              <a:rPr sz="24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21%</a:t>
            </a:r>
            <a:endParaRPr sz="2400">
              <a:latin typeface="Comic Sans MS"/>
              <a:cs typeface="Comic Sans MS"/>
            </a:endParaRPr>
          </a:p>
          <a:p>
            <a:pPr marL="570230" marR="73660" lvl="1" indent="-238125">
              <a:lnSpc>
                <a:spcPts val="2300"/>
              </a:lnSpc>
              <a:spcBef>
                <a:spcPts val="58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Mental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disadvantage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(IQ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&lt;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50)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not walking:  20%</a:t>
            </a:r>
            <a:endParaRPr sz="24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5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Blindness:</a:t>
            </a:r>
            <a:r>
              <a:rPr sz="24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11%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1143711"/>
            <a:ext cx="7511415" cy="362966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95910" marR="5080" indent="-283210" algn="just">
              <a:lnSpc>
                <a:spcPts val="2590"/>
              </a:lnSpc>
              <a:spcBef>
                <a:spcPts val="73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During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past 3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decades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considerable advances  made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obstetric &amp;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neonatal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care,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but there 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has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been no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change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 incident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7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2895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population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of children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CP may</a:t>
            </a:r>
            <a:r>
              <a:rPr sz="27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be</a:t>
            </a:r>
            <a:endParaRPr sz="2700">
              <a:latin typeface="Comic Sans MS"/>
              <a:cs typeface="Comic Sans MS"/>
            </a:endParaRPr>
          </a:p>
          <a:p>
            <a:pPr marL="295910">
              <a:lnSpc>
                <a:spcPts val="2590"/>
              </a:lnSpc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increasing due to premature infants who</a:t>
            </a:r>
            <a:r>
              <a:rPr sz="2700" spc="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are</a:t>
            </a:r>
            <a:endParaRPr sz="2700">
              <a:latin typeface="Comic Sans MS"/>
              <a:cs typeface="Comic Sans MS"/>
            </a:endParaRPr>
          </a:p>
          <a:p>
            <a:pPr marL="295910" marR="1427480">
              <a:lnSpc>
                <a:spcPct val="80000"/>
              </a:lnSpc>
              <a:spcBef>
                <a:spcPts val="325"/>
              </a:spcBef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surviving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 greater numbers, higher  incidence</a:t>
            </a:r>
            <a:endParaRPr sz="2700">
              <a:latin typeface="Comic Sans MS"/>
              <a:cs typeface="Comic Sans MS"/>
            </a:endParaRPr>
          </a:p>
          <a:p>
            <a:pPr marL="295910" marR="29209" indent="-283210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 normal-weight term infants 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(3),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and longer  survival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3190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overall.</a:t>
            </a:r>
            <a:endParaRPr sz="2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4294632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35883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EF"/>
                </a:solidFill>
              </a:rPr>
              <a:t>Causes </a:t>
            </a:r>
            <a:r>
              <a:rPr sz="4300" spc="-5" dirty="0">
                <a:solidFill>
                  <a:srgbClr val="00AFEF"/>
                </a:solidFill>
              </a:rPr>
              <a:t>of</a:t>
            </a:r>
            <a:r>
              <a:rPr sz="4300" spc="-50" dirty="0">
                <a:solidFill>
                  <a:srgbClr val="00AFEF"/>
                </a:solidFill>
              </a:rPr>
              <a:t> </a:t>
            </a:r>
            <a:r>
              <a:rPr sz="4300" spc="-10" dirty="0">
                <a:solidFill>
                  <a:srgbClr val="00AFEF"/>
                </a:solidFill>
              </a:rPr>
              <a:t>CP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42801"/>
            <a:ext cx="3756660" cy="17176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Prenatal</a:t>
            </a:r>
            <a:r>
              <a:rPr sz="32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(70%)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Peri-natal</a:t>
            </a:r>
            <a:r>
              <a:rPr sz="32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(5-10%)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Post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natal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364540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79908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00AF50"/>
                </a:solidFill>
              </a:rPr>
              <a:t>Prenatal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33043"/>
            <a:ext cx="6343650" cy="38677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95910" marR="366395" indent="-283210">
              <a:lnSpc>
                <a:spcPts val="2880"/>
              </a:lnSpc>
              <a:spcBef>
                <a:spcPts val="7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Maternal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infections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E.g.</a:t>
            </a:r>
            <a:r>
              <a:rPr sz="30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rubella,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herpes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simplex</a:t>
            </a:r>
            <a:endParaRPr sz="3000">
              <a:latin typeface="Comic Sans MS"/>
              <a:cs typeface="Comic Sans MS"/>
            </a:endParaRPr>
          </a:p>
          <a:p>
            <a:pPr marL="295910" marR="5080" indent="-283210">
              <a:lnSpc>
                <a:spcPts val="288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Inflammation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placenta (chorion  amnionitis)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Rh</a:t>
            </a:r>
            <a:r>
              <a:rPr sz="30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incompatibility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79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Diabetes during</a:t>
            </a:r>
            <a:r>
              <a:rPr sz="3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pregnancy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79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Genetic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causes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79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Exposure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r>
              <a:rPr sz="3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radiations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540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Maternal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jaundice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2095</Words>
  <Application>Microsoft Office PowerPoint</Application>
  <PresentationFormat>On-screen Show (16:10)</PresentationFormat>
  <Paragraphs>335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Algerian</vt:lpstr>
      <vt:lpstr>Book Antiqua</vt:lpstr>
      <vt:lpstr>Comic Sans MS</vt:lpstr>
      <vt:lpstr>Lucida Sans</vt:lpstr>
      <vt:lpstr>Verdana</vt:lpstr>
      <vt:lpstr>Wingdings</vt:lpstr>
      <vt:lpstr>Wingdings 2</vt:lpstr>
      <vt:lpstr>Wingdings 3</vt:lpstr>
      <vt:lpstr>Apex</vt:lpstr>
      <vt:lpstr>CEREBRAL PALSY</vt:lpstr>
      <vt:lpstr>Definition</vt:lpstr>
      <vt:lpstr>PowerPoint Presentation</vt:lpstr>
      <vt:lpstr>Criteria of diagnosis</vt:lpstr>
      <vt:lpstr>History</vt:lpstr>
      <vt:lpstr>Epidemiology</vt:lpstr>
      <vt:lpstr>PowerPoint Presentation</vt:lpstr>
      <vt:lpstr>Causes of CP</vt:lpstr>
      <vt:lpstr>Prenatal</vt:lpstr>
      <vt:lpstr>Peri- natal</vt:lpstr>
      <vt:lpstr>Post natal</vt:lpstr>
      <vt:lpstr>PowerPoint Presentation</vt:lpstr>
      <vt:lpstr>Classification of CP</vt:lpstr>
      <vt:lpstr>PowerPoint Presentation</vt:lpstr>
      <vt:lpstr>PowerPoint Presentation</vt:lpstr>
      <vt:lpstr>PowerPoint Presentation</vt:lpstr>
      <vt:lpstr>Spastic CP</vt:lpstr>
      <vt:lpstr>Athetoid/ dyskinetic CP</vt:lpstr>
      <vt:lpstr>Ataxic CP</vt:lpstr>
      <vt:lpstr>Hypotonic CP</vt:lpstr>
      <vt:lpstr>Mixed CP</vt:lpstr>
      <vt:lpstr>PowerPoint Presentation</vt:lpstr>
      <vt:lpstr>PowerPoint Presentation</vt:lpstr>
      <vt:lpstr>pathology</vt:lpstr>
      <vt:lpstr>PowerPoint Presentation</vt:lpstr>
      <vt:lpstr>Signs</vt:lpstr>
      <vt:lpstr>Extrapyramidal CP</vt:lpstr>
      <vt:lpstr>Ataxic / hypotonic</vt:lpstr>
      <vt:lpstr>risk babies</vt:lpstr>
      <vt:lpstr>Biological risk</vt:lpstr>
      <vt:lpstr>Established risk</vt:lpstr>
      <vt:lpstr>Environmental/ social risk</vt:lpstr>
      <vt:lpstr>Detection of risk babies</vt:lpstr>
      <vt:lpstr>Prenatal screening</vt:lpstr>
      <vt:lpstr>PowerPoint Presentation</vt:lpstr>
      <vt:lpstr>PowerPoint Presentation</vt:lpstr>
      <vt:lpstr>Post natal screening</vt:lpstr>
      <vt:lpstr>PowerPoint Presentation</vt:lpstr>
      <vt:lpstr>PowerPoint Presentation</vt:lpstr>
      <vt:lpstr>PowerPoint Presentation</vt:lpstr>
      <vt:lpstr>Diagnosis</vt:lpstr>
      <vt:lpstr>PowerPoint Presentation</vt:lpstr>
      <vt:lpstr>Diagnostic tools</vt:lpstr>
      <vt:lpstr>Management</vt:lpstr>
      <vt:lpstr>Drugs</vt:lpstr>
      <vt:lpstr>Surgery</vt:lpstr>
      <vt:lpstr>Prognosis</vt:lpstr>
      <vt:lpstr>PowerPoint Presentation</vt:lpstr>
      <vt:lpstr>PowerPoint Presentation</vt:lpstr>
      <vt:lpstr>Notable persons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PALSY</dc:title>
  <cp:lastModifiedBy>Ankit Srivastava</cp:lastModifiedBy>
  <cp:revision>1</cp:revision>
  <dcterms:created xsi:type="dcterms:W3CDTF">2018-11-15T04:21:18Z</dcterms:created>
  <dcterms:modified xsi:type="dcterms:W3CDTF">2022-05-01T19:19:58Z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2018-11-15T00:00:00Z</vt:filetime>
  </property>
</Properties>
</file>