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5" r:id="rId8"/>
    <p:sldId id="26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291" autoAdjust="0"/>
  </p:normalViewPr>
  <p:slideViewPr>
    <p:cSldViewPr snapToGrid="0">
      <p:cViewPr>
        <p:scale>
          <a:sx n="68" d="100"/>
          <a:sy n="68" d="100"/>
        </p:scale>
        <p:origin x="79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9B8868-9907-7749-8B70-8443B3D0B2CC}"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F54F6-62B5-FF4B-B454-D3F00C727912}" type="slidenum">
              <a:rPr lang="en-US" smtClean="0"/>
              <a:t>‹#›</a:t>
            </a:fld>
            <a:endParaRPr lang="en-US"/>
          </a:p>
        </p:txBody>
      </p:sp>
    </p:spTree>
    <p:extLst>
      <p:ext uri="{BB962C8B-B14F-4D97-AF65-F5344CB8AC3E}">
        <p14:creationId xmlns:p14="http://schemas.microsoft.com/office/powerpoint/2010/main" val="3795630250"/>
      </p:ext>
    </p:extLst>
  </p:cSld>
  <p:clrMapOvr>
    <a:masterClrMapping/>
  </p:clrMapOvr>
  <p:transition spd="slow" advTm="5000">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9B8868-9907-7749-8B70-8443B3D0B2CC}"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F54F6-62B5-FF4B-B454-D3F00C727912}" type="slidenum">
              <a:rPr lang="en-US" smtClean="0"/>
              <a:t>‹#›</a:t>
            </a:fld>
            <a:endParaRPr lang="en-US"/>
          </a:p>
        </p:txBody>
      </p:sp>
    </p:spTree>
    <p:extLst>
      <p:ext uri="{BB962C8B-B14F-4D97-AF65-F5344CB8AC3E}">
        <p14:creationId xmlns:p14="http://schemas.microsoft.com/office/powerpoint/2010/main" val="1663622850"/>
      </p:ext>
    </p:extLst>
  </p:cSld>
  <p:clrMapOvr>
    <a:masterClrMapping/>
  </p:clrMapOvr>
  <p:transition spd="slow" advTm="5000">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9B8868-9907-7749-8B70-8443B3D0B2CC}"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F54F6-62B5-FF4B-B454-D3F00C72791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22923562"/>
      </p:ext>
    </p:extLst>
  </p:cSld>
  <p:clrMapOvr>
    <a:masterClrMapping/>
  </p:clrMapOvr>
  <p:transition spd="slow" advTm="5000">
    <p:wheel spokes="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9B8868-9907-7749-8B70-8443B3D0B2CC}"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F54F6-62B5-FF4B-B454-D3F00C727912}" type="slidenum">
              <a:rPr lang="en-US" smtClean="0"/>
              <a:t>‹#›</a:t>
            </a:fld>
            <a:endParaRPr lang="en-US"/>
          </a:p>
        </p:txBody>
      </p:sp>
    </p:spTree>
    <p:extLst>
      <p:ext uri="{BB962C8B-B14F-4D97-AF65-F5344CB8AC3E}">
        <p14:creationId xmlns:p14="http://schemas.microsoft.com/office/powerpoint/2010/main" val="2331783366"/>
      </p:ext>
    </p:extLst>
  </p:cSld>
  <p:clrMapOvr>
    <a:masterClrMapping/>
  </p:clrMapOvr>
  <p:transition spd="slow" advTm="5000">
    <p:wheel spokes="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9B8868-9907-7749-8B70-8443B3D0B2CC}"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F54F6-62B5-FF4B-B454-D3F00C72791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42919476"/>
      </p:ext>
    </p:extLst>
  </p:cSld>
  <p:clrMapOvr>
    <a:masterClrMapping/>
  </p:clrMapOvr>
  <p:transition spd="slow" advTm="5000">
    <p:wheel spokes="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9B8868-9907-7749-8B70-8443B3D0B2CC}"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F54F6-62B5-FF4B-B454-D3F00C727912}" type="slidenum">
              <a:rPr lang="en-US" smtClean="0"/>
              <a:t>‹#›</a:t>
            </a:fld>
            <a:endParaRPr lang="en-US"/>
          </a:p>
        </p:txBody>
      </p:sp>
    </p:spTree>
    <p:extLst>
      <p:ext uri="{BB962C8B-B14F-4D97-AF65-F5344CB8AC3E}">
        <p14:creationId xmlns:p14="http://schemas.microsoft.com/office/powerpoint/2010/main" val="2728932809"/>
      </p:ext>
    </p:extLst>
  </p:cSld>
  <p:clrMapOvr>
    <a:masterClrMapping/>
  </p:clrMapOvr>
  <p:transition spd="slow" advTm="5000">
    <p:wheel spokes="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9B8868-9907-7749-8B70-8443B3D0B2CC}"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F54F6-62B5-FF4B-B454-D3F00C727912}" type="slidenum">
              <a:rPr lang="en-US" smtClean="0"/>
              <a:t>‹#›</a:t>
            </a:fld>
            <a:endParaRPr lang="en-US"/>
          </a:p>
        </p:txBody>
      </p:sp>
    </p:spTree>
    <p:extLst>
      <p:ext uri="{BB962C8B-B14F-4D97-AF65-F5344CB8AC3E}">
        <p14:creationId xmlns:p14="http://schemas.microsoft.com/office/powerpoint/2010/main" val="3314881853"/>
      </p:ext>
    </p:extLst>
  </p:cSld>
  <p:clrMapOvr>
    <a:masterClrMapping/>
  </p:clrMapOvr>
  <p:transition spd="slow" advTm="5000">
    <p:wheel spokes="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9B8868-9907-7749-8B70-8443B3D0B2CC}"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F54F6-62B5-FF4B-B454-D3F00C727912}" type="slidenum">
              <a:rPr lang="en-US" smtClean="0"/>
              <a:t>‹#›</a:t>
            </a:fld>
            <a:endParaRPr lang="en-US"/>
          </a:p>
        </p:txBody>
      </p:sp>
    </p:spTree>
    <p:extLst>
      <p:ext uri="{BB962C8B-B14F-4D97-AF65-F5344CB8AC3E}">
        <p14:creationId xmlns:p14="http://schemas.microsoft.com/office/powerpoint/2010/main" val="1610961022"/>
      </p:ext>
    </p:extLst>
  </p:cSld>
  <p:clrMapOvr>
    <a:masterClrMapping/>
  </p:clrMapOvr>
  <p:transition spd="slow" advTm="5000">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9B8868-9907-7749-8B70-8443B3D0B2CC}"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F54F6-62B5-FF4B-B454-D3F00C727912}" type="slidenum">
              <a:rPr lang="en-US" smtClean="0"/>
              <a:t>‹#›</a:t>
            </a:fld>
            <a:endParaRPr lang="en-US"/>
          </a:p>
        </p:txBody>
      </p:sp>
    </p:spTree>
    <p:extLst>
      <p:ext uri="{BB962C8B-B14F-4D97-AF65-F5344CB8AC3E}">
        <p14:creationId xmlns:p14="http://schemas.microsoft.com/office/powerpoint/2010/main" val="3408880314"/>
      </p:ext>
    </p:extLst>
  </p:cSld>
  <p:clrMapOvr>
    <a:masterClrMapping/>
  </p:clrMapOvr>
  <p:transition spd="slow" advTm="5000">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9B8868-9907-7749-8B70-8443B3D0B2CC}"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8F54F6-62B5-FF4B-B454-D3F00C727912}" type="slidenum">
              <a:rPr lang="en-US" smtClean="0"/>
              <a:t>‹#›</a:t>
            </a:fld>
            <a:endParaRPr lang="en-US"/>
          </a:p>
        </p:txBody>
      </p:sp>
    </p:spTree>
    <p:extLst>
      <p:ext uri="{BB962C8B-B14F-4D97-AF65-F5344CB8AC3E}">
        <p14:creationId xmlns:p14="http://schemas.microsoft.com/office/powerpoint/2010/main" val="3303340877"/>
      </p:ext>
    </p:extLst>
  </p:cSld>
  <p:clrMapOvr>
    <a:masterClrMapping/>
  </p:clrMapOvr>
  <p:transition spd="slow" advTm="5000">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9B8868-9907-7749-8B70-8443B3D0B2CC}" type="datetimeFigureOut">
              <a:rPr lang="en-US" smtClean="0"/>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8F54F6-62B5-FF4B-B454-D3F00C727912}" type="slidenum">
              <a:rPr lang="en-US" smtClean="0"/>
              <a:t>‹#›</a:t>
            </a:fld>
            <a:endParaRPr lang="en-US"/>
          </a:p>
        </p:txBody>
      </p:sp>
    </p:spTree>
    <p:extLst>
      <p:ext uri="{BB962C8B-B14F-4D97-AF65-F5344CB8AC3E}">
        <p14:creationId xmlns:p14="http://schemas.microsoft.com/office/powerpoint/2010/main" val="2166030608"/>
      </p:ext>
    </p:extLst>
  </p:cSld>
  <p:clrMapOvr>
    <a:masterClrMapping/>
  </p:clrMapOvr>
  <p:transition spd="slow" advTm="5000">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9B8868-9907-7749-8B70-8443B3D0B2CC}" type="datetimeFigureOut">
              <a:rPr lang="en-US" smtClean="0"/>
              <a:t>7/22/2020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8F54F6-62B5-FF4B-B454-D3F00C727912}" type="slidenum">
              <a:rPr lang="en-US" smtClean="0"/>
              <a:t>‹#›</a:t>
            </a:fld>
            <a:endParaRPr lang="en-US"/>
          </a:p>
        </p:txBody>
      </p:sp>
    </p:spTree>
    <p:extLst>
      <p:ext uri="{BB962C8B-B14F-4D97-AF65-F5344CB8AC3E}">
        <p14:creationId xmlns:p14="http://schemas.microsoft.com/office/powerpoint/2010/main" val="694266262"/>
      </p:ext>
    </p:extLst>
  </p:cSld>
  <p:clrMapOvr>
    <a:masterClrMapping/>
  </p:clrMapOvr>
  <p:transition spd="slow" advTm="5000">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9B8868-9907-7749-8B70-8443B3D0B2CC}" type="datetimeFigureOut">
              <a:rPr lang="en-US" smtClean="0"/>
              <a:t>7/22/2020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8F54F6-62B5-FF4B-B454-D3F00C727912}" type="slidenum">
              <a:rPr lang="en-US" smtClean="0"/>
              <a:t>‹#›</a:t>
            </a:fld>
            <a:endParaRPr lang="en-US"/>
          </a:p>
        </p:txBody>
      </p:sp>
    </p:spTree>
    <p:extLst>
      <p:ext uri="{BB962C8B-B14F-4D97-AF65-F5344CB8AC3E}">
        <p14:creationId xmlns:p14="http://schemas.microsoft.com/office/powerpoint/2010/main" val="844492027"/>
      </p:ext>
    </p:extLst>
  </p:cSld>
  <p:clrMapOvr>
    <a:masterClrMapping/>
  </p:clrMapOvr>
  <p:transition spd="slow" advTm="5000">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B8868-9907-7749-8B70-8443B3D0B2CC}" type="datetimeFigureOut">
              <a:rPr lang="en-US" smtClean="0"/>
              <a:t>7/22/2020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8F54F6-62B5-FF4B-B454-D3F00C727912}" type="slidenum">
              <a:rPr lang="en-US" smtClean="0"/>
              <a:t>‹#›</a:t>
            </a:fld>
            <a:endParaRPr lang="en-US"/>
          </a:p>
        </p:txBody>
      </p:sp>
    </p:spTree>
    <p:extLst>
      <p:ext uri="{BB962C8B-B14F-4D97-AF65-F5344CB8AC3E}">
        <p14:creationId xmlns:p14="http://schemas.microsoft.com/office/powerpoint/2010/main" val="1218929861"/>
      </p:ext>
    </p:extLst>
  </p:cSld>
  <p:clrMapOvr>
    <a:masterClrMapping/>
  </p:clrMapOvr>
  <p:transition spd="slow" advTm="5000">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9B8868-9907-7749-8B70-8443B3D0B2CC}" type="datetimeFigureOut">
              <a:rPr lang="en-US" smtClean="0"/>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8F54F6-62B5-FF4B-B454-D3F00C727912}" type="slidenum">
              <a:rPr lang="en-US" smtClean="0"/>
              <a:t>‹#›</a:t>
            </a:fld>
            <a:endParaRPr lang="en-US"/>
          </a:p>
        </p:txBody>
      </p:sp>
    </p:spTree>
    <p:extLst>
      <p:ext uri="{BB962C8B-B14F-4D97-AF65-F5344CB8AC3E}">
        <p14:creationId xmlns:p14="http://schemas.microsoft.com/office/powerpoint/2010/main" val="4146845354"/>
      </p:ext>
    </p:extLst>
  </p:cSld>
  <p:clrMapOvr>
    <a:masterClrMapping/>
  </p:clrMapOvr>
  <p:transition spd="slow" advTm="5000">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9B8868-9907-7749-8B70-8443B3D0B2CC}" type="datetimeFigureOut">
              <a:rPr lang="en-US" smtClean="0"/>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8F54F6-62B5-FF4B-B454-D3F00C727912}" type="slidenum">
              <a:rPr lang="en-US" smtClean="0"/>
              <a:t>‹#›</a:t>
            </a:fld>
            <a:endParaRPr lang="en-US"/>
          </a:p>
        </p:txBody>
      </p:sp>
    </p:spTree>
    <p:extLst>
      <p:ext uri="{BB962C8B-B14F-4D97-AF65-F5344CB8AC3E}">
        <p14:creationId xmlns:p14="http://schemas.microsoft.com/office/powerpoint/2010/main" val="2986613398"/>
      </p:ext>
    </p:extLst>
  </p:cSld>
  <p:clrMapOvr>
    <a:masterClrMapping/>
  </p:clrMapOvr>
  <p:transition spd="slow" advTm="5000">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B9B8868-9907-7749-8B70-8443B3D0B2CC}" type="datetimeFigureOut">
              <a:rPr lang="en-US" smtClean="0"/>
              <a:t>7/22/2020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8F54F6-62B5-FF4B-B454-D3F00C727912}" type="slidenum">
              <a:rPr lang="en-US" smtClean="0"/>
              <a:t>‹#›</a:t>
            </a:fld>
            <a:endParaRPr lang="en-US"/>
          </a:p>
        </p:txBody>
      </p:sp>
    </p:spTree>
    <p:extLst>
      <p:ext uri="{BB962C8B-B14F-4D97-AF65-F5344CB8AC3E}">
        <p14:creationId xmlns:p14="http://schemas.microsoft.com/office/powerpoint/2010/main" val="1962983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spd="slow" advTm="5000">
    <p:wheel spokes="1"/>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DA787-599C-B14D-AEB7-75DA1ECA23D9}"/>
              </a:ext>
            </a:extLst>
          </p:cNvPr>
          <p:cNvSpPr>
            <a:spLocks noGrp="1"/>
          </p:cNvSpPr>
          <p:nvPr>
            <p:ph type="ctrTitle"/>
          </p:nvPr>
        </p:nvSpPr>
        <p:spPr/>
        <p:txBody>
          <a:bodyPr>
            <a:normAutofit fontScale="90000"/>
          </a:bodyPr>
          <a:lstStyle/>
          <a:p>
            <a:r>
              <a:rPr lang="en-GB"/>
              <a:t>CTEV </a:t>
            </a:r>
            <a:br>
              <a:rPr lang="en-GB"/>
            </a:br>
            <a:br>
              <a:rPr lang="en-GB"/>
            </a:br>
            <a:r>
              <a:rPr lang="en-GB"/>
              <a:t>congenital talipes equino varus</a:t>
            </a:r>
            <a:br>
              <a:rPr lang="en-GB"/>
            </a:br>
            <a:endParaRPr lang="en-US"/>
          </a:p>
        </p:txBody>
      </p:sp>
      <p:sp>
        <p:nvSpPr>
          <p:cNvPr id="3" name="Subtitle 2">
            <a:extLst>
              <a:ext uri="{FF2B5EF4-FFF2-40B4-BE49-F238E27FC236}">
                <a16:creationId xmlns:a16="http://schemas.microsoft.com/office/drawing/2014/main" id="{5E960CA4-1645-AA4A-B0DB-4C42DB12FEBC}"/>
              </a:ext>
            </a:extLst>
          </p:cNvPr>
          <p:cNvSpPr>
            <a:spLocks noGrp="1"/>
          </p:cNvSpPr>
          <p:nvPr>
            <p:ph type="subTitle" idx="1"/>
          </p:nvPr>
        </p:nvSpPr>
        <p:spPr>
          <a:xfrm>
            <a:off x="0" y="150124"/>
            <a:ext cx="12192000" cy="6707876"/>
          </a:xfrm>
        </p:spPr>
        <p:txBody>
          <a:bodyPr/>
          <a:lstStyle/>
          <a:p>
            <a:endParaRPr lang="en-US" dirty="0"/>
          </a:p>
        </p:txBody>
      </p:sp>
      <p:sp>
        <p:nvSpPr>
          <p:cNvPr id="4" name="TextBox 3">
            <a:extLst>
              <a:ext uri="{FF2B5EF4-FFF2-40B4-BE49-F238E27FC236}">
                <a16:creationId xmlns:a16="http://schemas.microsoft.com/office/drawing/2014/main" id="{8E6B92AF-A2D5-5D46-B550-2E9EA1D56047}"/>
              </a:ext>
            </a:extLst>
          </p:cNvPr>
          <p:cNvSpPr txBox="1"/>
          <p:nvPr/>
        </p:nvSpPr>
        <p:spPr>
          <a:xfrm>
            <a:off x="5178564" y="2519154"/>
            <a:ext cx="1828800" cy="1828800"/>
          </a:xfrm>
          <a:prstGeom prst="rect">
            <a:avLst/>
          </a:prstGeom>
          <a:noFill/>
        </p:spPr>
        <p:txBody>
          <a:bodyPr wrap="square" rtlCol="0">
            <a:spAutoFit/>
          </a:bodyPr>
          <a:lstStyle/>
          <a:p>
            <a:pPr algn="l"/>
            <a:endParaRPr lang="en-US"/>
          </a:p>
        </p:txBody>
      </p:sp>
      <p:pic>
        <p:nvPicPr>
          <p:cNvPr id="5" name="Picture 5">
            <a:extLst>
              <a:ext uri="{FF2B5EF4-FFF2-40B4-BE49-F238E27FC236}">
                <a16:creationId xmlns:a16="http://schemas.microsoft.com/office/drawing/2014/main" id="{54F44B11-E89C-684A-9254-1A5ECCDBF3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5204" y="2700930"/>
            <a:ext cx="2430662" cy="3810000"/>
          </a:xfrm>
          <a:prstGeom prst="rect">
            <a:avLst/>
          </a:prstGeom>
        </p:spPr>
      </p:pic>
    </p:spTree>
    <p:extLst>
      <p:ext uri="{BB962C8B-B14F-4D97-AF65-F5344CB8AC3E}">
        <p14:creationId xmlns:p14="http://schemas.microsoft.com/office/powerpoint/2010/main" val="450947069"/>
      </p:ext>
    </p:extLst>
  </p:cSld>
  <p:clrMapOvr>
    <a:masterClrMapping/>
  </p:clrMapOvr>
  <p:transition spd="slow" advTm="5000">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72E6D-905D-224B-A8F5-5274CC1BD800}"/>
              </a:ext>
            </a:extLst>
          </p:cNvPr>
          <p:cNvSpPr>
            <a:spLocks noGrp="1"/>
          </p:cNvSpPr>
          <p:nvPr>
            <p:ph type="title"/>
          </p:nvPr>
        </p:nvSpPr>
        <p:spPr/>
        <p:txBody>
          <a:bodyPr/>
          <a:lstStyle/>
          <a:p>
            <a:r>
              <a:rPr lang="en-GB" b="1"/>
              <a:t>INTRODUCTION </a:t>
            </a:r>
            <a:endParaRPr lang="en-US" b="1"/>
          </a:p>
        </p:txBody>
      </p:sp>
      <p:sp>
        <p:nvSpPr>
          <p:cNvPr id="3" name="Content Placeholder 2">
            <a:extLst>
              <a:ext uri="{FF2B5EF4-FFF2-40B4-BE49-F238E27FC236}">
                <a16:creationId xmlns:a16="http://schemas.microsoft.com/office/drawing/2014/main" id="{D110C517-68DA-B642-9B7E-203D075A1BBA}"/>
              </a:ext>
            </a:extLst>
          </p:cNvPr>
          <p:cNvSpPr>
            <a:spLocks noGrp="1"/>
          </p:cNvSpPr>
          <p:nvPr>
            <p:ph idx="1"/>
          </p:nvPr>
        </p:nvSpPr>
        <p:spPr/>
        <p:txBody>
          <a:bodyPr/>
          <a:lstStyle/>
          <a:p>
            <a:r>
              <a:rPr lang="en-GB"/>
              <a:t>It is the commonest type of acquired foot deformity following muscular imbalance. </a:t>
            </a:r>
          </a:p>
          <a:p>
            <a:r>
              <a:rPr lang="en-GB"/>
              <a:t>It is produced either due to the weakness or paralysis of the dorsiflexors or spasticity in the planter flexion.</a:t>
            </a:r>
          </a:p>
          <a:p>
            <a:r>
              <a:rPr lang="en-GB"/>
              <a:t>The deformity is at the ankle joint while the midtarsal joint is normal. </a:t>
            </a:r>
          </a:p>
          <a:p>
            <a:r>
              <a:rPr lang="en-GB"/>
              <a:t>There is exaggeration of the longitudinal arch and broadening of the heads of the metatarsal due to the constant pressure of body weight on the forefoot as the heel is off the ground. </a:t>
            </a:r>
          </a:p>
          <a:p>
            <a:pPr marL="0" indent="0">
              <a:buNone/>
            </a:pPr>
            <a:endParaRPr lang="en-GB"/>
          </a:p>
        </p:txBody>
      </p:sp>
    </p:spTree>
    <p:extLst>
      <p:ext uri="{BB962C8B-B14F-4D97-AF65-F5344CB8AC3E}">
        <p14:creationId xmlns:p14="http://schemas.microsoft.com/office/powerpoint/2010/main" val="2583725943"/>
      </p:ext>
    </p:extLst>
  </p:cSld>
  <p:clrMapOvr>
    <a:masterClrMapping/>
  </p:clrMapOvr>
  <p:transition spd="slow" advTm="5000">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3E7F3-0C25-064A-9EEB-9825261E0275}"/>
              </a:ext>
            </a:extLst>
          </p:cNvPr>
          <p:cNvSpPr>
            <a:spLocks noGrp="1"/>
          </p:cNvSpPr>
          <p:nvPr>
            <p:ph type="title"/>
          </p:nvPr>
        </p:nvSpPr>
        <p:spPr/>
        <p:txBody>
          <a:bodyPr/>
          <a:lstStyle/>
          <a:p>
            <a:r>
              <a:rPr lang="en-US" dirty="0"/>
              <a:t>Club Foot</a:t>
            </a:r>
          </a:p>
        </p:txBody>
      </p:sp>
      <p:pic>
        <p:nvPicPr>
          <p:cNvPr id="4" name="Picture 4">
            <a:extLst>
              <a:ext uri="{FF2B5EF4-FFF2-40B4-BE49-F238E27FC236}">
                <a16:creationId xmlns:a16="http://schemas.microsoft.com/office/drawing/2014/main" id="{BA9D887A-1B1E-B54F-B156-6E64308406D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67870" y="2118384"/>
            <a:ext cx="5169847" cy="3881437"/>
          </a:xfrm>
          <a:prstGeom prst="rect">
            <a:avLst/>
          </a:prstGeom>
        </p:spPr>
      </p:pic>
    </p:spTree>
    <p:extLst>
      <p:ext uri="{BB962C8B-B14F-4D97-AF65-F5344CB8AC3E}">
        <p14:creationId xmlns:p14="http://schemas.microsoft.com/office/powerpoint/2010/main" val="2973139163"/>
      </p:ext>
    </p:extLst>
  </p:cSld>
  <p:clrMapOvr>
    <a:masterClrMapping/>
  </p:clrMapOvr>
  <p:transition spd="slow" advTm="5000">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E5FF0-DB5B-234B-BC32-75731E34F283}"/>
              </a:ext>
            </a:extLst>
          </p:cNvPr>
          <p:cNvSpPr>
            <a:spLocks noGrp="1"/>
          </p:cNvSpPr>
          <p:nvPr>
            <p:ph type="title"/>
          </p:nvPr>
        </p:nvSpPr>
        <p:spPr>
          <a:xfrm>
            <a:off x="438182" y="440789"/>
            <a:ext cx="2966198" cy="1320800"/>
          </a:xfrm>
        </p:spPr>
        <p:txBody>
          <a:bodyPr/>
          <a:lstStyle/>
          <a:p>
            <a:r>
              <a:rPr lang="en-GB" b="1"/>
              <a:t>PATHOLOGY </a:t>
            </a:r>
            <a:endParaRPr lang="en-US" b="1"/>
          </a:p>
        </p:txBody>
      </p:sp>
      <p:sp>
        <p:nvSpPr>
          <p:cNvPr id="3" name="Content Placeholder 2">
            <a:extLst>
              <a:ext uri="{FF2B5EF4-FFF2-40B4-BE49-F238E27FC236}">
                <a16:creationId xmlns:a16="http://schemas.microsoft.com/office/drawing/2014/main" id="{7EF79BA7-F916-C646-B1F4-690F3E604497}"/>
              </a:ext>
            </a:extLst>
          </p:cNvPr>
          <p:cNvSpPr>
            <a:spLocks noGrp="1"/>
          </p:cNvSpPr>
          <p:nvPr>
            <p:ph idx="1"/>
          </p:nvPr>
        </p:nvSpPr>
        <p:spPr>
          <a:xfrm>
            <a:off x="182880" y="1842478"/>
            <a:ext cx="8596668" cy="3880773"/>
          </a:xfrm>
        </p:spPr>
        <p:txBody>
          <a:bodyPr>
            <a:noAutofit/>
          </a:bodyPr>
          <a:lstStyle/>
          <a:p>
            <a:r>
              <a:rPr lang="en-GB" sz="2800" dirty="0"/>
              <a:t>There is stretching of the ligaments on the dorsum of the </a:t>
            </a:r>
            <a:r>
              <a:rPr lang="en-GB" sz="2800" dirty="0" err="1"/>
              <a:t>foot,with</a:t>
            </a:r>
            <a:r>
              <a:rPr lang="en-GB" sz="2800" dirty="0"/>
              <a:t> shortening of the inferior-</a:t>
            </a:r>
            <a:r>
              <a:rPr lang="en-GB" sz="2800" dirty="0" err="1"/>
              <a:t>calcaneo</a:t>
            </a:r>
            <a:r>
              <a:rPr lang="en-GB" sz="2800" dirty="0"/>
              <a:t>-navicular or spring </a:t>
            </a:r>
            <a:r>
              <a:rPr lang="en-GB" sz="2800" dirty="0" err="1"/>
              <a:t>ligament,plantar</a:t>
            </a:r>
            <a:r>
              <a:rPr lang="en-GB" sz="2800" dirty="0"/>
              <a:t> fascia and other plantar ligaments. </a:t>
            </a:r>
          </a:p>
          <a:p>
            <a:r>
              <a:rPr lang="en-GB" sz="2800" dirty="0"/>
              <a:t>There is the lengthening of the anterior tibial group of muscles with shortening of the long toe </a:t>
            </a:r>
            <a:r>
              <a:rPr lang="en-GB" sz="2800" dirty="0" err="1"/>
              <a:t>flexors,peroneus</a:t>
            </a:r>
            <a:r>
              <a:rPr lang="en-GB" sz="2800" dirty="0"/>
              <a:t> longus and especially </a:t>
            </a:r>
            <a:r>
              <a:rPr lang="en-GB" sz="2800" dirty="0" err="1"/>
              <a:t>tendoachilles</a:t>
            </a:r>
            <a:r>
              <a:rPr lang="en-GB" sz="2800" dirty="0"/>
              <a:t>.</a:t>
            </a:r>
            <a:endParaRPr lang="en-US" sz="2800" dirty="0"/>
          </a:p>
        </p:txBody>
      </p:sp>
      <p:sp>
        <p:nvSpPr>
          <p:cNvPr id="4" name="TextBox 3">
            <a:extLst>
              <a:ext uri="{FF2B5EF4-FFF2-40B4-BE49-F238E27FC236}">
                <a16:creationId xmlns:a16="http://schemas.microsoft.com/office/drawing/2014/main" id="{3EF179D2-5B01-224D-A589-574856FC6569}"/>
              </a:ext>
            </a:extLst>
          </p:cNvPr>
          <p:cNvSpPr txBox="1"/>
          <p:nvPr/>
        </p:nvSpPr>
        <p:spPr>
          <a:xfrm>
            <a:off x="5178564" y="2519154"/>
            <a:ext cx="1828800" cy="1828800"/>
          </a:xfrm>
          <a:prstGeom prst="rect">
            <a:avLst/>
          </a:prstGeom>
          <a:noFill/>
        </p:spPr>
        <p:txBody>
          <a:bodyPr wrap="square" rtlCol="0">
            <a:spAutoFit/>
          </a:bodyPr>
          <a:lstStyle/>
          <a:p>
            <a:pPr algn="l"/>
            <a:endParaRPr lang="en-US"/>
          </a:p>
        </p:txBody>
      </p:sp>
      <p:pic>
        <p:nvPicPr>
          <p:cNvPr id="5" name="Picture 5">
            <a:extLst>
              <a:ext uri="{FF2B5EF4-FFF2-40B4-BE49-F238E27FC236}">
                <a16:creationId xmlns:a16="http://schemas.microsoft.com/office/drawing/2014/main" id="{1E0D1644-86EA-C74C-B19F-E9CABAF6AA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9139" y="8009822"/>
            <a:ext cx="4499139" cy="3933825"/>
          </a:xfrm>
          <a:prstGeom prst="rect">
            <a:avLst/>
          </a:prstGeom>
        </p:spPr>
      </p:pic>
    </p:spTree>
    <p:extLst>
      <p:ext uri="{BB962C8B-B14F-4D97-AF65-F5344CB8AC3E}">
        <p14:creationId xmlns:p14="http://schemas.microsoft.com/office/powerpoint/2010/main" val="3847365582"/>
      </p:ext>
    </p:extLst>
  </p:cSld>
  <p:clrMapOvr>
    <a:masterClrMapping/>
  </p:clrMapOvr>
  <p:transition spd="slow" advTm="5000">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BE009-D75B-E74D-A275-4B8BE2BB04D7}"/>
              </a:ext>
            </a:extLst>
          </p:cNvPr>
          <p:cNvSpPr>
            <a:spLocks noGrp="1"/>
          </p:cNvSpPr>
          <p:nvPr>
            <p:ph type="title"/>
          </p:nvPr>
        </p:nvSpPr>
        <p:spPr>
          <a:xfrm>
            <a:off x="3713871" y="815975"/>
            <a:ext cx="2562366" cy="825305"/>
          </a:xfrm>
        </p:spPr>
        <p:txBody>
          <a:bodyPr>
            <a:normAutofit/>
          </a:bodyPr>
          <a:lstStyle/>
          <a:p>
            <a:r>
              <a:rPr lang="en-US" sz="4000" dirty="0">
                <a:solidFill>
                  <a:srgbClr val="FF0000"/>
                </a:solidFill>
              </a:rPr>
              <a:t>Deformity</a:t>
            </a:r>
          </a:p>
        </p:txBody>
      </p:sp>
      <p:pic>
        <p:nvPicPr>
          <p:cNvPr id="4" name="Picture 4">
            <a:extLst>
              <a:ext uri="{FF2B5EF4-FFF2-40B4-BE49-F238E27FC236}">
                <a16:creationId xmlns:a16="http://schemas.microsoft.com/office/drawing/2014/main" id="{04ADCEB5-312D-9F42-A03B-50FBE1CACE1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6437" y="1641280"/>
            <a:ext cx="9158068" cy="4112406"/>
          </a:xfrm>
          <a:prstGeom prst="rect">
            <a:avLst/>
          </a:prstGeom>
        </p:spPr>
      </p:pic>
    </p:spTree>
    <p:extLst>
      <p:ext uri="{BB962C8B-B14F-4D97-AF65-F5344CB8AC3E}">
        <p14:creationId xmlns:p14="http://schemas.microsoft.com/office/powerpoint/2010/main" val="4262796442"/>
      </p:ext>
    </p:extLst>
  </p:cSld>
  <p:clrMapOvr>
    <a:masterClrMapping/>
  </p:clrMapOvr>
  <p:transition spd="slow" advTm="5000">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17D27-7811-B246-8DF0-90CD9A3346BF}"/>
              </a:ext>
            </a:extLst>
          </p:cNvPr>
          <p:cNvSpPr>
            <a:spLocks noGrp="1"/>
          </p:cNvSpPr>
          <p:nvPr>
            <p:ph type="title"/>
          </p:nvPr>
        </p:nvSpPr>
        <p:spPr/>
        <p:txBody>
          <a:bodyPr/>
          <a:lstStyle/>
          <a:p>
            <a:r>
              <a:rPr lang="en-GB" b="1"/>
              <a:t>Treatment </a:t>
            </a:r>
            <a:endParaRPr lang="en-US" b="1"/>
          </a:p>
        </p:txBody>
      </p:sp>
      <p:sp>
        <p:nvSpPr>
          <p:cNvPr id="3" name="Content Placeholder 2">
            <a:extLst>
              <a:ext uri="{FF2B5EF4-FFF2-40B4-BE49-F238E27FC236}">
                <a16:creationId xmlns:a16="http://schemas.microsoft.com/office/drawing/2014/main" id="{D85C2F68-9BB6-184B-ACF5-4486DB644161}"/>
              </a:ext>
            </a:extLst>
          </p:cNvPr>
          <p:cNvSpPr>
            <a:spLocks noGrp="1"/>
          </p:cNvSpPr>
          <p:nvPr>
            <p:ph idx="1"/>
          </p:nvPr>
        </p:nvSpPr>
        <p:spPr/>
        <p:txBody>
          <a:bodyPr/>
          <a:lstStyle/>
          <a:p>
            <a:r>
              <a:rPr lang="en-GB"/>
              <a:t>Conservative  treatment:-</a:t>
            </a:r>
          </a:p>
          <a:p>
            <a:r>
              <a:rPr lang="en-GB"/>
              <a:t>Relaxed full range passive movement worked up to get maximum dorsiflexion and its passive maintenance is important. </a:t>
            </a:r>
          </a:p>
          <a:p>
            <a:r>
              <a:rPr lang="en-GB"/>
              <a:t>Whenever possible efforts should be made to get active contractions in the anterior tibial group of muscles to strengthen them. </a:t>
            </a:r>
          </a:p>
          <a:p>
            <a:r>
              <a:rPr lang="en-GB"/>
              <a:t>Gait training should be initiated with toe-pickup orthosis or Bkorthosis.</a:t>
            </a:r>
          </a:p>
          <a:p>
            <a:r>
              <a:rPr lang="en-GB"/>
              <a:t>Assisted standing on the affected foot stretches the tight plantar flexors with body weight. </a:t>
            </a:r>
          </a:p>
          <a:p>
            <a:endParaRPr lang="en-GB"/>
          </a:p>
          <a:p>
            <a:endParaRPr lang="en-US"/>
          </a:p>
        </p:txBody>
      </p:sp>
    </p:spTree>
    <p:extLst>
      <p:ext uri="{BB962C8B-B14F-4D97-AF65-F5344CB8AC3E}">
        <p14:creationId xmlns:p14="http://schemas.microsoft.com/office/powerpoint/2010/main" val="861142315"/>
      </p:ext>
    </p:extLst>
  </p:cSld>
  <p:clrMapOvr>
    <a:masterClrMapping/>
  </p:clrMapOvr>
  <p:transition spd="slow" advTm="5000">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C0FD3-8D62-4E40-8580-BCBF577D81C7}"/>
              </a:ext>
            </a:extLst>
          </p:cNvPr>
          <p:cNvSpPr>
            <a:spLocks noGrp="1"/>
          </p:cNvSpPr>
          <p:nvPr>
            <p:ph type="title"/>
          </p:nvPr>
        </p:nvSpPr>
        <p:spPr>
          <a:xfrm>
            <a:off x="2457157" y="1305441"/>
            <a:ext cx="8596668" cy="1320800"/>
          </a:xfrm>
        </p:spPr>
        <p:txBody>
          <a:bodyPr/>
          <a:lstStyle/>
          <a:p>
            <a:r>
              <a:rPr lang="en-GB" dirty="0"/>
              <a:t>Surgical Treatment:-</a:t>
            </a:r>
            <a:br>
              <a:rPr lang="en-GB" dirty="0"/>
            </a:br>
            <a:endParaRPr lang="en-US" dirty="0"/>
          </a:p>
        </p:txBody>
      </p:sp>
      <p:sp>
        <p:nvSpPr>
          <p:cNvPr id="3" name="Content Placeholder 2">
            <a:extLst>
              <a:ext uri="{FF2B5EF4-FFF2-40B4-BE49-F238E27FC236}">
                <a16:creationId xmlns:a16="http://schemas.microsoft.com/office/drawing/2014/main" id="{46F0E87F-C464-1943-B74D-27A8573BD119}"/>
              </a:ext>
            </a:extLst>
          </p:cNvPr>
          <p:cNvSpPr>
            <a:spLocks noGrp="1"/>
          </p:cNvSpPr>
          <p:nvPr>
            <p:ph idx="1"/>
          </p:nvPr>
        </p:nvSpPr>
        <p:spPr>
          <a:xfrm>
            <a:off x="267286" y="1965841"/>
            <a:ext cx="9467557" cy="4892160"/>
          </a:xfrm>
        </p:spPr>
        <p:txBody>
          <a:bodyPr/>
          <a:lstStyle/>
          <a:p>
            <a:pPr marL="0" indent="0">
              <a:buNone/>
            </a:pPr>
            <a:endParaRPr lang="en-GB" dirty="0"/>
          </a:p>
          <a:p>
            <a:r>
              <a:rPr lang="en-GB" sz="3600" dirty="0"/>
              <a:t>Severe cases of fixed </a:t>
            </a:r>
            <a:r>
              <a:rPr lang="en-GB" sz="3600" dirty="0" err="1"/>
              <a:t>equinus</a:t>
            </a:r>
            <a:r>
              <a:rPr lang="en-GB" sz="3600" dirty="0"/>
              <a:t> deformity need surgical intervention. The surgical procedures performed are as follows:-</a:t>
            </a:r>
          </a:p>
          <a:p>
            <a:r>
              <a:rPr lang="en-GB" sz="3600" dirty="0"/>
              <a:t>Tendon release </a:t>
            </a:r>
          </a:p>
          <a:p>
            <a:r>
              <a:rPr lang="en-GB" sz="3600" dirty="0"/>
              <a:t>Triple arthrodesis </a:t>
            </a:r>
            <a:endParaRPr lang="en-US" sz="3600" dirty="0"/>
          </a:p>
        </p:txBody>
      </p:sp>
    </p:spTree>
    <p:extLst>
      <p:ext uri="{BB962C8B-B14F-4D97-AF65-F5344CB8AC3E}">
        <p14:creationId xmlns:p14="http://schemas.microsoft.com/office/powerpoint/2010/main" val="987407765"/>
      </p:ext>
    </p:extLst>
  </p:cSld>
  <p:clrMapOvr>
    <a:masterClrMapping/>
  </p:clrMapOvr>
  <p:transition spd="slow" advTm="5000">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491A1-3204-284B-BEE4-E50E1686FBE5}"/>
              </a:ext>
            </a:extLst>
          </p:cNvPr>
          <p:cNvSpPr>
            <a:spLocks noGrp="1"/>
          </p:cNvSpPr>
          <p:nvPr>
            <p:ph type="title"/>
          </p:nvPr>
        </p:nvSpPr>
        <p:spPr/>
        <p:txBody>
          <a:bodyPr/>
          <a:lstStyle/>
          <a:p>
            <a:r>
              <a:rPr lang="en-GB" b="1"/>
              <a:t>Physiotherapy management:-</a:t>
            </a:r>
            <a:endParaRPr lang="en-US" b="1"/>
          </a:p>
        </p:txBody>
      </p:sp>
      <p:sp>
        <p:nvSpPr>
          <p:cNvPr id="3" name="Content Placeholder 2">
            <a:extLst>
              <a:ext uri="{FF2B5EF4-FFF2-40B4-BE49-F238E27FC236}">
                <a16:creationId xmlns:a16="http://schemas.microsoft.com/office/drawing/2014/main" id="{F2FE023A-C461-6D40-886D-D4B8100149D3}"/>
              </a:ext>
            </a:extLst>
          </p:cNvPr>
          <p:cNvSpPr>
            <a:spLocks noGrp="1"/>
          </p:cNvSpPr>
          <p:nvPr>
            <p:ph idx="1"/>
          </p:nvPr>
        </p:nvSpPr>
        <p:spPr/>
        <p:txBody>
          <a:bodyPr/>
          <a:lstStyle/>
          <a:p>
            <a:r>
              <a:rPr lang="en-GB" dirty="0"/>
              <a:t>During </a:t>
            </a:r>
            <a:r>
              <a:rPr lang="en-GB" dirty="0" err="1"/>
              <a:t>immobilization,The</a:t>
            </a:r>
            <a:r>
              <a:rPr lang="en-GB" dirty="0"/>
              <a:t> joints free from immobilization are exercised vigorously. </a:t>
            </a:r>
          </a:p>
          <a:p>
            <a:r>
              <a:rPr lang="en-GB" dirty="0"/>
              <a:t>Toe movement are encouraged with the operated leg in elevation. </a:t>
            </a:r>
          </a:p>
          <a:p>
            <a:r>
              <a:rPr lang="en-GB" dirty="0"/>
              <a:t>Non-weight bearing crutch walking could be begun immediately. </a:t>
            </a:r>
          </a:p>
          <a:p>
            <a:r>
              <a:rPr lang="en-GB" dirty="0"/>
              <a:t>After removal of the </a:t>
            </a:r>
            <a:r>
              <a:rPr lang="en-GB" dirty="0" err="1"/>
              <a:t>plaster,maximum</a:t>
            </a:r>
            <a:r>
              <a:rPr lang="en-GB" dirty="0"/>
              <a:t> emphasis has to be placed on controlled </a:t>
            </a:r>
            <a:r>
              <a:rPr lang="en-GB" dirty="0" err="1"/>
              <a:t>passive,active</a:t>
            </a:r>
            <a:r>
              <a:rPr lang="en-GB" dirty="0"/>
              <a:t> assisted and eventually active dorsiflexion of the foot with toe extension. </a:t>
            </a:r>
          </a:p>
          <a:p>
            <a:r>
              <a:rPr lang="en-GB" dirty="0"/>
              <a:t>When weight bearing is </a:t>
            </a:r>
            <a:r>
              <a:rPr lang="en-GB" dirty="0" err="1"/>
              <a:t>allowed,weight</a:t>
            </a:r>
            <a:r>
              <a:rPr lang="en-GB" dirty="0"/>
              <a:t> </a:t>
            </a:r>
            <a:r>
              <a:rPr lang="en-GB" dirty="0" err="1"/>
              <a:t>transfers,balance</a:t>
            </a:r>
            <a:r>
              <a:rPr lang="en-GB" dirty="0"/>
              <a:t> and gait training and other modes of ambulation are taught.</a:t>
            </a:r>
            <a:endParaRPr lang="en-US" dirty="0"/>
          </a:p>
        </p:txBody>
      </p:sp>
    </p:spTree>
    <p:extLst>
      <p:ext uri="{BB962C8B-B14F-4D97-AF65-F5344CB8AC3E}">
        <p14:creationId xmlns:p14="http://schemas.microsoft.com/office/powerpoint/2010/main" val="1981473518"/>
      </p:ext>
    </p:extLst>
  </p:cSld>
  <p:clrMapOvr>
    <a:masterClrMapping/>
  </p:clrMapOvr>
  <p:transition spd="slow" advTm="5000">
    <p:wheel spokes="1"/>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TotalTime>
  <Words>328</Words>
  <Application>Microsoft Office PowerPoint</Application>
  <PresentationFormat>Widescreen</PresentationFormat>
  <Paragraphs>28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CTEV   congenital talipes equino varus </vt:lpstr>
      <vt:lpstr>INTRODUCTION </vt:lpstr>
      <vt:lpstr>Club Foot</vt:lpstr>
      <vt:lpstr>PATHOLOGY </vt:lpstr>
      <vt:lpstr>Deformity</vt:lpstr>
      <vt:lpstr>Treatment </vt:lpstr>
      <vt:lpstr>Surgical Treatment:- </vt:lpstr>
      <vt:lpstr>Physiotherapy management:-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CTEV   congenital talipes equino varus </dc:title>
  <dc:creator>anchal singh</dc:creator>
  <cp:lastModifiedBy>neha shukla</cp:lastModifiedBy>
  <cp:revision>5</cp:revision>
  <dcterms:created xsi:type="dcterms:W3CDTF">2020-07-20T11:10:40Z</dcterms:created>
  <dcterms:modified xsi:type="dcterms:W3CDTF">2020-07-22T17:22:47Z</dcterms:modified>
</cp:coreProperties>
</file>