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61" r:id="rId5"/>
    <p:sldId id="259" r:id="rId6"/>
    <p:sldId id="260" r:id="rId7"/>
    <p:sldId id="262" r:id="rId8"/>
    <p:sldId id="263" r:id="rId9"/>
    <p:sldId id="264" r:id="rId10"/>
    <p:sldId id="265" r:id="rId11"/>
    <p:sldId id="266" r:id="rId12"/>
    <p:sldId id="267" r:id="rId13"/>
    <p:sldId id="268" r:id="rId14"/>
    <p:sldId id="269" r:id="rId15"/>
    <p:sldId id="270" r:id="rId16"/>
    <p:sldId id="273" r:id="rId17"/>
    <p:sldId id="272" r:id="rId18"/>
    <p:sldId id="271"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60731D-E587-4A8E-BB43-FFA622F22AA4}" type="datetimeFigureOut">
              <a:rPr lang="en-IN" smtClean="0"/>
              <a:t>17-11-2021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28D27C-A808-4FC5-B6C5-286484DC1BFB}" type="slidenum">
              <a:rPr lang="en-IN" smtClean="0"/>
              <a:t>‹#›</a:t>
            </a:fld>
            <a:endParaRPr lang="en-IN"/>
          </a:p>
        </p:txBody>
      </p:sp>
    </p:spTree>
    <p:extLst>
      <p:ext uri="{BB962C8B-B14F-4D97-AF65-F5344CB8AC3E}">
        <p14:creationId xmlns:p14="http://schemas.microsoft.com/office/powerpoint/2010/main" val="1255435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6E1E8-B937-45DA-8899-586592CD17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CDD043F7-B50B-4AD7-AFBE-3F26BB91A9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EE40B9BA-F389-4182-A992-E471E4D645A0}"/>
              </a:ext>
            </a:extLst>
          </p:cNvPr>
          <p:cNvSpPr>
            <a:spLocks noGrp="1"/>
          </p:cNvSpPr>
          <p:nvPr>
            <p:ph type="dt" sz="half" idx="10"/>
          </p:nvPr>
        </p:nvSpPr>
        <p:spPr/>
        <p:txBody>
          <a:bodyPr/>
          <a:lstStyle/>
          <a:p>
            <a:fld id="{7840D404-2AAB-4D38-B3CD-0AC3A3FB9E21}" type="datetime1">
              <a:rPr lang="en-IN" smtClean="0"/>
              <a:t>17-11-2021</a:t>
            </a:fld>
            <a:endParaRPr lang="en-IN"/>
          </a:p>
        </p:txBody>
      </p:sp>
      <p:sp>
        <p:nvSpPr>
          <p:cNvPr id="5" name="Footer Placeholder 4">
            <a:extLst>
              <a:ext uri="{FF2B5EF4-FFF2-40B4-BE49-F238E27FC236}">
                <a16:creationId xmlns:a16="http://schemas.microsoft.com/office/drawing/2014/main" id="{78376687-BAEA-4430-A49E-177112F18493}"/>
              </a:ext>
            </a:extLst>
          </p:cNvPr>
          <p:cNvSpPr>
            <a:spLocks noGrp="1"/>
          </p:cNvSpPr>
          <p:nvPr>
            <p:ph type="ftr" sz="quarter" idx="11"/>
          </p:nvPr>
        </p:nvSpPr>
        <p:spPr/>
        <p:txBody>
          <a:bodyPr/>
          <a:lstStyle/>
          <a:p>
            <a:r>
              <a:rPr lang="en-US"/>
              <a:t>Ref.-Lehninger Principles of Biochemistry, Nelson and Cox</a:t>
            </a:r>
            <a:endParaRPr lang="en-IN"/>
          </a:p>
        </p:txBody>
      </p:sp>
      <p:sp>
        <p:nvSpPr>
          <p:cNvPr id="6" name="Slide Number Placeholder 5">
            <a:extLst>
              <a:ext uri="{FF2B5EF4-FFF2-40B4-BE49-F238E27FC236}">
                <a16:creationId xmlns:a16="http://schemas.microsoft.com/office/drawing/2014/main" id="{E81261D6-AD7A-4211-B568-513E8E47CF5C}"/>
              </a:ext>
            </a:extLst>
          </p:cNvPr>
          <p:cNvSpPr>
            <a:spLocks noGrp="1"/>
          </p:cNvSpPr>
          <p:nvPr>
            <p:ph type="sldNum" sz="quarter" idx="12"/>
          </p:nvPr>
        </p:nvSpPr>
        <p:spPr/>
        <p:txBody>
          <a:bodyPr/>
          <a:lstStyle/>
          <a:p>
            <a:fld id="{B40475FD-FAC4-46BC-A16F-6CC5BA4DA2D6}" type="slidenum">
              <a:rPr lang="en-IN" smtClean="0"/>
              <a:t>‹#›</a:t>
            </a:fld>
            <a:endParaRPr lang="en-IN"/>
          </a:p>
        </p:txBody>
      </p:sp>
    </p:spTree>
    <p:extLst>
      <p:ext uri="{BB962C8B-B14F-4D97-AF65-F5344CB8AC3E}">
        <p14:creationId xmlns:p14="http://schemas.microsoft.com/office/powerpoint/2010/main" val="3450583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A785E-1116-4299-A332-CF340FFFA33B}"/>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DF88015-BFF0-4F84-B3E8-2BEEAA9541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5A6457E-8D4F-4EAD-A53F-78F77B537B34}"/>
              </a:ext>
            </a:extLst>
          </p:cNvPr>
          <p:cNvSpPr>
            <a:spLocks noGrp="1"/>
          </p:cNvSpPr>
          <p:nvPr>
            <p:ph type="dt" sz="half" idx="10"/>
          </p:nvPr>
        </p:nvSpPr>
        <p:spPr/>
        <p:txBody>
          <a:bodyPr/>
          <a:lstStyle/>
          <a:p>
            <a:fld id="{4600AD97-68F7-47BF-BC25-76724996D5DF}" type="datetime1">
              <a:rPr lang="en-IN" smtClean="0"/>
              <a:t>17-11-2021</a:t>
            </a:fld>
            <a:endParaRPr lang="en-IN"/>
          </a:p>
        </p:txBody>
      </p:sp>
      <p:sp>
        <p:nvSpPr>
          <p:cNvPr id="5" name="Footer Placeholder 4">
            <a:extLst>
              <a:ext uri="{FF2B5EF4-FFF2-40B4-BE49-F238E27FC236}">
                <a16:creationId xmlns:a16="http://schemas.microsoft.com/office/drawing/2014/main" id="{0AB2590D-03BA-46E2-8DCF-CA4EFDFE1CFB}"/>
              </a:ext>
            </a:extLst>
          </p:cNvPr>
          <p:cNvSpPr>
            <a:spLocks noGrp="1"/>
          </p:cNvSpPr>
          <p:nvPr>
            <p:ph type="ftr" sz="quarter" idx="11"/>
          </p:nvPr>
        </p:nvSpPr>
        <p:spPr/>
        <p:txBody>
          <a:bodyPr/>
          <a:lstStyle/>
          <a:p>
            <a:r>
              <a:rPr lang="en-US"/>
              <a:t>Ref.-Lehninger Principles of Biochemistry, Nelson and Cox</a:t>
            </a:r>
            <a:endParaRPr lang="en-IN"/>
          </a:p>
        </p:txBody>
      </p:sp>
      <p:sp>
        <p:nvSpPr>
          <p:cNvPr id="6" name="Slide Number Placeholder 5">
            <a:extLst>
              <a:ext uri="{FF2B5EF4-FFF2-40B4-BE49-F238E27FC236}">
                <a16:creationId xmlns:a16="http://schemas.microsoft.com/office/drawing/2014/main" id="{5D048BEE-032B-43BD-9F57-998E558DEDCE}"/>
              </a:ext>
            </a:extLst>
          </p:cNvPr>
          <p:cNvSpPr>
            <a:spLocks noGrp="1"/>
          </p:cNvSpPr>
          <p:nvPr>
            <p:ph type="sldNum" sz="quarter" idx="12"/>
          </p:nvPr>
        </p:nvSpPr>
        <p:spPr/>
        <p:txBody>
          <a:bodyPr/>
          <a:lstStyle/>
          <a:p>
            <a:fld id="{B40475FD-FAC4-46BC-A16F-6CC5BA4DA2D6}" type="slidenum">
              <a:rPr lang="en-IN" smtClean="0"/>
              <a:t>‹#›</a:t>
            </a:fld>
            <a:endParaRPr lang="en-IN"/>
          </a:p>
        </p:txBody>
      </p:sp>
    </p:spTree>
    <p:extLst>
      <p:ext uri="{BB962C8B-B14F-4D97-AF65-F5344CB8AC3E}">
        <p14:creationId xmlns:p14="http://schemas.microsoft.com/office/powerpoint/2010/main" val="2758637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8DEC1D-B642-4E7E-A718-350841DFBBB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A73BD75-1787-4376-8471-7D92BBF456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5DDF725-E9A8-4C28-970E-6093DA1EF626}"/>
              </a:ext>
            </a:extLst>
          </p:cNvPr>
          <p:cNvSpPr>
            <a:spLocks noGrp="1"/>
          </p:cNvSpPr>
          <p:nvPr>
            <p:ph type="dt" sz="half" idx="10"/>
          </p:nvPr>
        </p:nvSpPr>
        <p:spPr/>
        <p:txBody>
          <a:bodyPr/>
          <a:lstStyle/>
          <a:p>
            <a:fld id="{8DF9836A-39D2-4DC4-B51D-0DA324A0CBEF}" type="datetime1">
              <a:rPr lang="en-IN" smtClean="0"/>
              <a:t>17-11-2021</a:t>
            </a:fld>
            <a:endParaRPr lang="en-IN"/>
          </a:p>
        </p:txBody>
      </p:sp>
      <p:sp>
        <p:nvSpPr>
          <p:cNvPr id="5" name="Footer Placeholder 4">
            <a:extLst>
              <a:ext uri="{FF2B5EF4-FFF2-40B4-BE49-F238E27FC236}">
                <a16:creationId xmlns:a16="http://schemas.microsoft.com/office/drawing/2014/main" id="{2EE89297-A2E1-4DBB-863D-4B94E41374D9}"/>
              </a:ext>
            </a:extLst>
          </p:cNvPr>
          <p:cNvSpPr>
            <a:spLocks noGrp="1"/>
          </p:cNvSpPr>
          <p:nvPr>
            <p:ph type="ftr" sz="quarter" idx="11"/>
          </p:nvPr>
        </p:nvSpPr>
        <p:spPr/>
        <p:txBody>
          <a:bodyPr/>
          <a:lstStyle/>
          <a:p>
            <a:r>
              <a:rPr lang="en-US"/>
              <a:t>Ref.-Lehninger Principles of Biochemistry, Nelson and Cox</a:t>
            </a:r>
            <a:endParaRPr lang="en-IN"/>
          </a:p>
        </p:txBody>
      </p:sp>
      <p:sp>
        <p:nvSpPr>
          <p:cNvPr id="6" name="Slide Number Placeholder 5">
            <a:extLst>
              <a:ext uri="{FF2B5EF4-FFF2-40B4-BE49-F238E27FC236}">
                <a16:creationId xmlns:a16="http://schemas.microsoft.com/office/drawing/2014/main" id="{C5489015-833C-42D3-A8E4-17D0CA962A0B}"/>
              </a:ext>
            </a:extLst>
          </p:cNvPr>
          <p:cNvSpPr>
            <a:spLocks noGrp="1"/>
          </p:cNvSpPr>
          <p:nvPr>
            <p:ph type="sldNum" sz="quarter" idx="12"/>
          </p:nvPr>
        </p:nvSpPr>
        <p:spPr/>
        <p:txBody>
          <a:bodyPr/>
          <a:lstStyle/>
          <a:p>
            <a:fld id="{B40475FD-FAC4-46BC-A16F-6CC5BA4DA2D6}" type="slidenum">
              <a:rPr lang="en-IN" smtClean="0"/>
              <a:t>‹#›</a:t>
            </a:fld>
            <a:endParaRPr lang="en-IN"/>
          </a:p>
        </p:txBody>
      </p:sp>
    </p:spTree>
    <p:extLst>
      <p:ext uri="{BB962C8B-B14F-4D97-AF65-F5344CB8AC3E}">
        <p14:creationId xmlns:p14="http://schemas.microsoft.com/office/powerpoint/2010/main" val="963253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83CEE-2088-47E4-ADAD-593CE652106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69174CD-A2F8-4811-9BFC-208EEDC310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874A7E1-09AB-42D3-8699-3CBA9F401A6B}"/>
              </a:ext>
            </a:extLst>
          </p:cNvPr>
          <p:cNvSpPr>
            <a:spLocks noGrp="1"/>
          </p:cNvSpPr>
          <p:nvPr>
            <p:ph type="dt" sz="half" idx="10"/>
          </p:nvPr>
        </p:nvSpPr>
        <p:spPr/>
        <p:txBody>
          <a:bodyPr/>
          <a:lstStyle/>
          <a:p>
            <a:fld id="{BF7217BB-9980-4283-B0F3-6FEBB0083E09}" type="datetime1">
              <a:rPr lang="en-IN" smtClean="0"/>
              <a:t>17-11-2021</a:t>
            </a:fld>
            <a:endParaRPr lang="en-IN"/>
          </a:p>
        </p:txBody>
      </p:sp>
      <p:sp>
        <p:nvSpPr>
          <p:cNvPr id="5" name="Footer Placeholder 4">
            <a:extLst>
              <a:ext uri="{FF2B5EF4-FFF2-40B4-BE49-F238E27FC236}">
                <a16:creationId xmlns:a16="http://schemas.microsoft.com/office/drawing/2014/main" id="{9DDF4B1B-76BA-478A-94A0-E87FE4338CFA}"/>
              </a:ext>
            </a:extLst>
          </p:cNvPr>
          <p:cNvSpPr>
            <a:spLocks noGrp="1"/>
          </p:cNvSpPr>
          <p:nvPr>
            <p:ph type="ftr" sz="quarter" idx="11"/>
          </p:nvPr>
        </p:nvSpPr>
        <p:spPr/>
        <p:txBody>
          <a:bodyPr/>
          <a:lstStyle/>
          <a:p>
            <a:r>
              <a:rPr lang="en-US"/>
              <a:t>Ref.-Lehninger Principles of Biochemistry, Nelson and Cox</a:t>
            </a:r>
            <a:endParaRPr lang="en-IN"/>
          </a:p>
        </p:txBody>
      </p:sp>
      <p:sp>
        <p:nvSpPr>
          <p:cNvPr id="6" name="Slide Number Placeholder 5">
            <a:extLst>
              <a:ext uri="{FF2B5EF4-FFF2-40B4-BE49-F238E27FC236}">
                <a16:creationId xmlns:a16="http://schemas.microsoft.com/office/drawing/2014/main" id="{7A6D8839-5BBC-4AB9-857B-4977364BABC1}"/>
              </a:ext>
            </a:extLst>
          </p:cNvPr>
          <p:cNvSpPr>
            <a:spLocks noGrp="1"/>
          </p:cNvSpPr>
          <p:nvPr>
            <p:ph type="sldNum" sz="quarter" idx="12"/>
          </p:nvPr>
        </p:nvSpPr>
        <p:spPr/>
        <p:txBody>
          <a:bodyPr/>
          <a:lstStyle/>
          <a:p>
            <a:fld id="{B40475FD-FAC4-46BC-A16F-6CC5BA4DA2D6}" type="slidenum">
              <a:rPr lang="en-IN" smtClean="0"/>
              <a:t>‹#›</a:t>
            </a:fld>
            <a:endParaRPr lang="en-IN"/>
          </a:p>
        </p:txBody>
      </p:sp>
    </p:spTree>
    <p:extLst>
      <p:ext uri="{BB962C8B-B14F-4D97-AF65-F5344CB8AC3E}">
        <p14:creationId xmlns:p14="http://schemas.microsoft.com/office/powerpoint/2010/main" val="487153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DEAA5-D851-4CC4-A6BE-6D597A6201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5178E4B2-FA3C-4152-B64E-C62B0D1FD8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4D5B15-C4D1-46ED-946E-7E60FDCAC0DE}"/>
              </a:ext>
            </a:extLst>
          </p:cNvPr>
          <p:cNvSpPr>
            <a:spLocks noGrp="1"/>
          </p:cNvSpPr>
          <p:nvPr>
            <p:ph type="dt" sz="half" idx="10"/>
          </p:nvPr>
        </p:nvSpPr>
        <p:spPr/>
        <p:txBody>
          <a:bodyPr/>
          <a:lstStyle/>
          <a:p>
            <a:fld id="{BAFEA6F3-0691-4520-A7C0-2A70FE536BCF}" type="datetime1">
              <a:rPr lang="en-IN" smtClean="0"/>
              <a:t>17-11-2021</a:t>
            </a:fld>
            <a:endParaRPr lang="en-IN"/>
          </a:p>
        </p:txBody>
      </p:sp>
      <p:sp>
        <p:nvSpPr>
          <p:cNvPr id="5" name="Footer Placeholder 4">
            <a:extLst>
              <a:ext uri="{FF2B5EF4-FFF2-40B4-BE49-F238E27FC236}">
                <a16:creationId xmlns:a16="http://schemas.microsoft.com/office/drawing/2014/main" id="{169D1A8D-40CE-446E-8441-E685EEB0C199}"/>
              </a:ext>
            </a:extLst>
          </p:cNvPr>
          <p:cNvSpPr>
            <a:spLocks noGrp="1"/>
          </p:cNvSpPr>
          <p:nvPr>
            <p:ph type="ftr" sz="quarter" idx="11"/>
          </p:nvPr>
        </p:nvSpPr>
        <p:spPr/>
        <p:txBody>
          <a:bodyPr/>
          <a:lstStyle/>
          <a:p>
            <a:r>
              <a:rPr lang="en-US"/>
              <a:t>Ref.-Lehninger Principles of Biochemistry, Nelson and Cox</a:t>
            </a:r>
            <a:endParaRPr lang="en-IN"/>
          </a:p>
        </p:txBody>
      </p:sp>
      <p:sp>
        <p:nvSpPr>
          <p:cNvPr id="6" name="Slide Number Placeholder 5">
            <a:extLst>
              <a:ext uri="{FF2B5EF4-FFF2-40B4-BE49-F238E27FC236}">
                <a16:creationId xmlns:a16="http://schemas.microsoft.com/office/drawing/2014/main" id="{142A638F-4969-456A-9A83-D58398F0C9E7}"/>
              </a:ext>
            </a:extLst>
          </p:cNvPr>
          <p:cNvSpPr>
            <a:spLocks noGrp="1"/>
          </p:cNvSpPr>
          <p:nvPr>
            <p:ph type="sldNum" sz="quarter" idx="12"/>
          </p:nvPr>
        </p:nvSpPr>
        <p:spPr/>
        <p:txBody>
          <a:bodyPr/>
          <a:lstStyle/>
          <a:p>
            <a:fld id="{B40475FD-FAC4-46BC-A16F-6CC5BA4DA2D6}" type="slidenum">
              <a:rPr lang="en-IN" smtClean="0"/>
              <a:t>‹#›</a:t>
            </a:fld>
            <a:endParaRPr lang="en-IN"/>
          </a:p>
        </p:txBody>
      </p:sp>
    </p:spTree>
    <p:extLst>
      <p:ext uri="{BB962C8B-B14F-4D97-AF65-F5344CB8AC3E}">
        <p14:creationId xmlns:p14="http://schemas.microsoft.com/office/powerpoint/2010/main" val="1038624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42C5B-8FB7-4704-9AB7-E6F9BBA957D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B16A2BB-95FF-4F1A-B3A1-761D07F4E5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D0295B7C-C568-4D98-9608-3C8ECB470E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C10CB030-42DA-427A-A309-40295D286BEB}"/>
              </a:ext>
            </a:extLst>
          </p:cNvPr>
          <p:cNvSpPr>
            <a:spLocks noGrp="1"/>
          </p:cNvSpPr>
          <p:nvPr>
            <p:ph type="dt" sz="half" idx="10"/>
          </p:nvPr>
        </p:nvSpPr>
        <p:spPr/>
        <p:txBody>
          <a:bodyPr/>
          <a:lstStyle/>
          <a:p>
            <a:fld id="{EF7314DD-A3B0-4DE5-8144-6908BCE5B650}" type="datetime1">
              <a:rPr lang="en-IN" smtClean="0"/>
              <a:t>17-11-2021</a:t>
            </a:fld>
            <a:endParaRPr lang="en-IN"/>
          </a:p>
        </p:txBody>
      </p:sp>
      <p:sp>
        <p:nvSpPr>
          <p:cNvPr id="6" name="Footer Placeholder 5">
            <a:extLst>
              <a:ext uri="{FF2B5EF4-FFF2-40B4-BE49-F238E27FC236}">
                <a16:creationId xmlns:a16="http://schemas.microsoft.com/office/drawing/2014/main" id="{64738883-D2D1-4891-96ED-1E5ED289EFF8}"/>
              </a:ext>
            </a:extLst>
          </p:cNvPr>
          <p:cNvSpPr>
            <a:spLocks noGrp="1"/>
          </p:cNvSpPr>
          <p:nvPr>
            <p:ph type="ftr" sz="quarter" idx="11"/>
          </p:nvPr>
        </p:nvSpPr>
        <p:spPr/>
        <p:txBody>
          <a:bodyPr/>
          <a:lstStyle/>
          <a:p>
            <a:r>
              <a:rPr lang="en-US"/>
              <a:t>Ref.-Lehninger Principles of Biochemistry, Nelson and Cox</a:t>
            </a:r>
            <a:endParaRPr lang="en-IN"/>
          </a:p>
        </p:txBody>
      </p:sp>
      <p:sp>
        <p:nvSpPr>
          <p:cNvPr id="7" name="Slide Number Placeholder 6">
            <a:extLst>
              <a:ext uri="{FF2B5EF4-FFF2-40B4-BE49-F238E27FC236}">
                <a16:creationId xmlns:a16="http://schemas.microsoft.com/office/drawing/2014/main" id="{F1D258A9-2B24-4A43-92D3-96C14B05FD83}"/>
              </a:ext>
            </a:extLst>
          </p:cNvPr>
          <p:cNvSpPr>
            <a:spLocks noGrp="1"/>
          </p:cNvSpPr>
          <p:nvPr>
            <p:ph type="sldNum" sz="quarter" idx="12"/>
          </p:nvPr>
        </p:nvSpPr>
        <p:spPr/>
        <p:txBody>
          <a:bodyPr/>
          <a:lstStyle/>
          <a:p>
            <a:fld id="{B40475FD-FAC4-46BC-A16F-6CC5BA4DA2D6}" type="slidenum">
              <a:rPr lang="en-IN" smtClean="0"/>
              <a:t>‹#›</a:t>
            </a:fld>
            <a:endParaRPr lang="en-IN"/>
          </a:p>
        </p:txBody>
      </p:sp>
    </p:spTree>
    <p:extLst>
      <p:ext uri="{BB962C8B-B14F-4D97-AF65-F5344CB8AC3E}">
        <p14:creationId xmlns:p14="http://schemas.microsoft.com/office/powerpoint/2010/main" val="752443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8ADF9-40B2-4720-97FC-48431E36F2E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7CC1CEE-54A1-47ED-9EF2-92001CA6B8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0EEFB9-EFDD-4F7C-A327-3EA061FF27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E0C9DF00-6FE9-4C39-9EB1-2B6D30625D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AED3E2-FA52-47EF-9559-B3FD3B0D68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086B127C-B590-450C-9063-C49D1C0809F8}"/>
              </a:ext>
            </a:extLst>
          </p:cNvPr>
          <p:cNvSpPr>
            <a:spLocks noGrp="1"/>
          </p:cNvSpPr>
          <p:nvPr>
            <p:ph type="dt" sz="half" idx="10"/>
          </p:nvPr>
        </p:nvSpPr>
        <p:spPr/>
        <p:txBody>
          <a:bodyPr/>
          <a:lstStyle/>
          <a:p>
            <a:fld id="{781BFAD8-40BD-4DE2-8209-74286B76606F}" type="datetime1">
              <a:rPr lang="en-IN" smtClean="0"/>
              <a:t>17-11-2021</a:t>
            </a:fld>
            <a:endParaRPr lang="en-IN"/>
          </a:p>
        </p:txBody>
      </p:sp>
      <p:sp>
        <p:nvSpPr>
          <p:cNvPr id="8" name="Footer Placeholder 7">
            <a:extLst>
              <a:ext uri="{FF2B5EF4-FFF2-40B4-BE49-F238E27FC236}">
                <a16:creationId xmlns:a16="http://schemas.microsoft.com/office/drawing/2014/main" id="{BDDE67F4-0C7E-423B-9B47-59990500A141}"/>
              </a:ext>
            </a:extLst>
          </p:cNvPr>
          <p:cNvSpPr>
            <a:spLocks noGrp="1"/>
          </p:cNvSpPr>
          <p:nvPr>
            <p:ph type="ftr" sz="quarter" idx="11"/>
          </p:nvPr>
        </p:nvSpPr>
        <p:spPr/>
        <p:txBody>
          <a:bodyPr/>
          <a:lstStyle/>
          <a:p>
            <a:r>
              <a:rPr lang="en-US"/>
              <a:t>Ref.-Lehninger Principles of Biochemistry, Nelson and Cox</a:t>
            </a:r>
            <a:endParaRPr lang="en-IN"/>
          </a:p>
        </p:txBody>
      </p:sp>
      <p:sp>
        <p:nvSpPr>
          <p:cNvPr id="9" name="Slide Number Placeholder 8">
            <a:extLst>
              <a:ext uri="{FF2B5EF4-FFF2-40B4-BE49-F238E27FC236}">
                <a16:creationId xmlns:a16="http://schemas.microsoft.com/office/drawing/2014/main" id="{676FA0E0-6E17-4F0D-BDB4-50022C6896FA}"/>
              </a:ext>
            </a:extLst>
          </p:cNvPr>
          <p:cNvSpPr>
            <a:spLocks noGrp="1"/>
          </p:cNvSpPr>
          <p:nvPr>
            <p:ph type="sldNum" sz="quarter" idx="12"/>
          </p:nvPr>
        </p:nvSpPr>
        <p:spPr/>
        <p:txBody>
          <a:bodyPr/>
          <a:lstStyle/>
          <a:p>
            <a:fld id="{B40475FD-FAC4-46BC-A16F-6CC5BA4DA2D6}" type="slidenum">
              <a:rPr lang="en-IN" smtClean="0"/>
              <a:t>‹#›</a:t>
            </a:fld>
            <a:endParaRPr lang="en-IN"/>
          </a:p>
        </p:txBody>
      </p:sp>
    </p:spTree>
    <p:extLst>
      <p:ext uri="{BB962C8B-B14F-4D97-AF65-F5344CB8AC3E}">
        <p14:creationId xmlns:p14="http://schemas.microsoft.com/office/powerpoint/2010/main" val="3572278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CF0C7-6DE1-4B2C-9C37-C1681FB32E95}"/>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B072F7C6-A8A5-4E4F-BA70-7C3A8E5E01C6}"/>
              </a:ext>
            </a:extLst>
          </p:cNvPr>
          <p:cNvSpPr>
            <a:spLocks noGrp="1"/>
          </p:cNvSpPr>
          <p:nvPr>
            <p:ph type="dt" sz="half" idx="10"/>
          </p:nvPr>
        </p:nvSpPr>
        <p:spPr/>
        <p:txBody>
          <a:bodyPr/>
          <a:lstStyle/>
          <a:p>
            <a:fld id="{F118C687-045D-4EC1-89BF-F8E0EB19C8D2}" type="datetime1">
              <a:rPr lang="en-IN" smtClean="0"/>
              <a:t>17-11-2021</a:t>
            </a:fld>
            <a:endParaRPr lang="en-IN"/>
          </a:p>
        </p:txBody>
      </p:sp>
      <p:sp>
        <p:nvSpPr>
          <p:cNvPr id="4" name="Footer Placeholder 3">
            <a:extLst>
              <a:ext uri="{FF2B5EF4-FFF2-40B4-BE49-F238E27FC236}">
                <a16:creationId xmlns:a16="http://schemas.microsoft.com/office/drawing/2014/main" id="{C44855CA-E06D-4D4F-AB0F-C16982A6E451}"/>
              </a:ext>
            </a:extLst>
          </p:cNvPr>
          <p:cNvSpPr>
            <a:spLocks noGrp="1"/>
          </p:cNvSpPr>
          <p:nvPr>
            <p:ph type="ftr" sz="quarter" idx="11"/>
          </p:nvPr>
        </p:nvSpPr>
        <p:spPr/>
        <p:txBody>
          <a:bodyPr/>
          <a:lstStyle/>
          <a:p>
            <a:r>
              <a:rPr lang="en-US"/>
              <a:t>Ref.-Lehninger Principles of Biochemistry, Nelson and Cox</a:t>
            </a:r>
            <a:endParaRPr lang="en-IN"/>
          </a:p>
        </p:txBody>
      </p:sp>
      <p:sp>
        <p:nvSpPr>
          <p:cNvPr id="5" name="Slide Number Placeholder 4">
            <a:extLst>
              <a:ext uri="{FF2B5EF4-FFF2-40B4-BE49-F238E27FC236}">
                <a16:creationId xmlns:a16="http://schemas.microsoft.com/office/drawing/2014/main" id="{CAD7E55C-F1E5-4CF1-A962-A1983C6D35DA}"/>
              </a:ext>
            </a:extLst>
          </p:cNvPr>
          <p:cNvSpPr>
            <a:spLocks noGrp="1"/>
          </p:cNvSpPr>
          <p:nvPr>
            <p:ph type="sldNum" sz="quarter" idx="12"/>
          </p:nvPr>
        </p:nvSpPr>
        <p:spPr/>
        <p:txBody>
          <a:bodyPr/>
          <a:lstStyle/>
          <a:p>
            <a:fld id="{B40475FD-FAC4-46BC-A16F-6CC5BA4DA2D6}" type="slidenum">
              <a:rPr lang="en-IN" smtClean="0"/>
              <a:t>‹#›</a:t>
            </a:fld>
            <a:endParaRPr lang="en-IN"/>
          </a:p>
        </p:txBody>
      </p:sp>
    </p:spTree>
    <p:extLst>
      <p:ext uri="{BB962C8B-B14F-4D97-AF65-F5344CB8AC3E}">
        <p14:creationId xmlns:p14="http://schemas.microsoft.com/office/powerpoint/2010/main" val="1670377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EEC60C-DCCF-41E9-813F-59C28EDBA09F}"/>
              </a:ext>
            </a:extLst>
          </p:cNvPr>
          <p:cNvSpPr>
            <a:spLocks noGrp="1"/>
          </p:cNvSpPr>
          <p:nvPr>
            <p:ph type="dt" sz="half" idx="10"/>
          </p:nvPr>
        </p:nvSpPr>
        <p:spPr/>
        <p:txBody>
          <a:bodyPr/>
          <a:lstStyle/>
          <a:p>
            <a:fld id="{7C9699C0-8CAE-40DD-A5B3-829FBF70CF69}" type="datetime1">
              <a:rPr lang="en-IN" smtClean="0"/>
              <a:t>17-11-2021</a:t>
            </a:fld>
            <a:endParaRPr lang="en-IN"/>
          </a:p>
        </p:txBody>
      </p:sp>
      <p:sp>
        <p:nvSpPr>
          <p:cNvPr id="3" name="Footer Placeholder 2">
            <a:extLst>
              <a:ext uri="{FF2B5EF4-FFF2-40B4-BE49-F238E27FC236}">
                <a16:creationId xmlns:a16="http://schemas.microsoft.com/office/drawing/2014/main" id="{464E8DC8-440E-415C-8AD8-3098AC0C88E9}"/>
              </a:ext>
            </a:extLst>
          </p:cNvPr>
          <p:cNvSpPr>
            <a:spLocks noGrp="1"/>
          </p:cNvSpPr>
          <p:nvPr>
            <p:ph type="ftr" sz="quarter" idx="11"/>
          </p:nvPr>
        </p:nvSpPr>
        <p:spPr/>
        <p:txBody>
          <a:bodyPr/>
          <a:lstStyle/>
          <a:p>
            <a:r>
              <a:rPr lang="en-US"/>
              <a:t>Ref.-Lehninger Principles of Biochemistry, Nelson and Cox</a:t>
            </a:r>
            <a:endParaRPr lang="en-IN"/>
          </a:p>
        </p:txBody>
      </p:sp>
      <p:sp>
        <p:nvSpPr>
          <p:cNvPr id="4" name="Slide Number Placeholder 3">
            <a:extLst>
              <a:ext uri="{FF2B5EF4-FFF2-40B4-BE49-F238E27FC236}">
                <a16:creationId xmlns:a16="http://schemas.microsoft.com/office/drawing/2014/main" id="{E677CABD-1A02-44C6-8212-2E4AC6249166}"/>
              </a:ext>
            </a:extLst>
          </p:cNvPr>
          <p:cNvSpPr>
            <a:spLocks noGrp="1"/>
          </p:cNvSpPr>
          <p:nvPr>
            <p:ph type="sldNum" sz="quarter" idx="12"/>
          </p:nvPr>
        </p:nvSpPr>
        <p:spPr/>
        <p:txBody>
          <a:bodyPr/>
          <a:lstStyle/>
          <a:p>
            <a:fld id="{B40475FD-FAC4-46BC-A16F-6CC5BA4DA2D6}" type="slidenum">
              <a:rPr lang="en-IN" smtClean="0"/>
              <a:t>‹#›</a:t>
            </a:fld>
            <a:endParaRPr lang="en-IN"/>
          </a:p>
        </p:txBody>
      </p:sp>
    </p:spTree>
    <p:extLst>
      <p:ext uri="{BB962C8B-B14F-4D97-AF65-F5344CB8AC3E}">
        <p14:creationId xmlns:p14="http://schemas.microsoft.com/office/powerpoint/2010/main" val="1404677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9405F-5994-4262-B6CE-E5FD0FE380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22B7187D-28B9-49D6-84A3-CA6AEAAF78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4240E831-AD5A-4BDB-B726-70BA729CC9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298A5C-C324-4598-9D36-BC4D9274D7BC}"/>
              </a:ext>
            </a:extLst>
          </p:cNvPr>
          <p:cNvSpPr>
            <a:spLocks noGrp="1"/>
          </p:cNvSpPr>
          <p:nvPr>
            <p:ph type="dt" sz="half" idx="10"/>
          </p:nvPr>
        </p:nvSpPr>
        <p:spPr/>
        <p:txBody>
          <a:bodyPr/>
          <a:lstStyle/>
          <a:p>
            <a:fld id="{1ECAC0BD-0CB3-481F-9693-796E14E11525}" type="datetime1">
              <a:rPr lang="en-IN" smtClean="0"/>
              <a:t>17-11-2021</a:t>
            </a:fld>
            <a:endParaRPr lang="en-IN"/>
          </a:p>
        </p:txBody>
      </p:sp>
      <p:sp>
        <p:nvSpPr>
          <p:cNvPr id="6" name="Footer Placeholder 5">
            <a:extLst>
              <a:ext uri="{FF2B5EF4-FFF2-40B4-BE49-F238E27FC236}">
                <a16:creationId xmlns:a16="http://schemas.microsoft.com/office/drawing/2014/main" id="{046ECB27-92DB-4C56-AD66-5A5C215CB390}"/>
              </a:ext>
            </a:extLst>
          </p:cNvPr>
          <p:cNvSpPr>
            <a:spLocks noGrp="1"/>
          </p:cNvSpPr>
          <p:nvPr>
            <p:ph type="ftr" sz="quarter" idx="11"/>
          </p:nvPr>
        </p:nvSpPr>
        <p:spPr/>
        <p:txBody>
          <a:bodyPr/>
          <a:lstStyle/>
          <a:p>
            <a:r>
              <a:rPr lang="en-US"/>
              <a:t>Ref.-Lehninger Principles of Biochemistry, Nelson and Cox</a:t>
            </a:r>
            <a:endParaRPr lang="en-IN"/>
          </a:p>
        </p:txBody>
      </p:sp>
      <p:sp>
        <p:nvSpPr>
          <p:cNvPr id="7" name="Slide Number Placeholder 6">
            <a:extLst>
              <a:ext uri="{FF2B5EF4-FFF2-40B4-BE49-F238E27FC236}">
                <a16:creationId xmlns:a16="http://schemas.microsoft.com/office/drawing/2014/main" id="{0E911D87-D637-4283-956A-8DFF8BEE5460}"/>
              </a:ext>
            </a:extLst>
          </p:cNvPr>
          <p:cNvSpPr>
            <a:spLocks noGrp="1"/>
          </p:cNvSpPr>
          <p:nvPr>
            <p:ph type="sldNum" sz="quarter" idx="12"/>
          </p:nvPr>
        </p:nvSpPr>
        <p:spPr/>
        <p:txBody>
          <a:bodyPr/>
          <a:lstStyle/>
          <a:p>
            <a:fld id="{B40475FD-FAC4-46BC-A16F-6CC5BA4DA2D6}" type="slidenum">
              <a:rPr lang="en-IN" smtClean="0"/>
              <a:t>‹#›</a:t>
            </a:fld>
            <a:endParaRPr lang="en-IN"/>
          </a:p>
        </p:txBody>
      </p:sp>
    </p:spTree>
    <p:extLst>
      <p:ext uri="{BB962C8B-B14F-4D97-AF65-F5344CB8AC3E}">
        <p14:creationId xmlns:p14="http://schemas.microsoft.com/office/powerpoint/2010/main" val="4226096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0014E-0C0E-44F4-A748-0ABB455272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E3576EE8-E8DD-444C-9E03-628F0282BE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89DE117C-DBF6-4039-8196-3F3529371A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82A8B2-E6FB-447A-8BCC-40FB8F7AACAD}"/>
              </a:ext>
            </a:extLst>
          </p:cNvPr>
          <p:cNvSpPr>
            <a:spLocks noGrp="1"/>
          </p:cNvSpPr>
          <p:nvPr>
            <p:ph type="dt" sz="half" idx="10"/>
          </p:nvPr>
        </p:nvSpPr>
        <p:spPr/>
        <p:txBody>
          <a:bodyPr/>
          <a:lstStyle/>
          <a:p>
            <a:fld id="{9B9641B6-1406-4CE6-809C-725F3896EE64}" type="datetime1">
              <a:rPr lang="en-IN" smtClean="0"/>
              <a:t>17-11-2021</a:t>
            </a:fld>
            <a:endParaRPr lang="en-IN"/>
          </a:p>
        </p:txBody>
      </p:sp>
      <p:sp>
        <p:nvSpPr>
          <p:cNvPr id="6" name="Footer Placeholder 5">
            <a:extLst>
              <a:ext uri="{FF2B5EF4-FFF2-40B4-BE49-F238E27FC236}">
                <a16:creationId xmlns:a16="http://schemas.microsoft.com/office/drawing/2014/main" id="{9C6A4557-C2B8-428E-8C54-0B60604A05D3}"/>
              </a:ext>
            </a:extLst>
          </p:cNvPr>
          <p:cNvSpPr>
            <a:spLocks noGrp="1"/>
          </p:cNvSpPr>
          <p:nvPr>
            <p:ph type="ftr" sz="quarter" idx="11"/>
          </p:nvPr>
        </p:nvSpPr>
        <p:spPr/>
        <p:txBody>
          <a:bodyPr/>
          <a:lstStyle/>
          <a:p>
            <a:r>
              <a:rPr lang="en-US"/>
              <a:t>Ref.-Lehninger Principles of Biochemistry, Nelson and Cox</a:t>
            </a:r>
            <a:endParaRPr lang="en-IN"/>
          </a:p>
        </p:txBody>
      </p:sp>
      <p:sp>
        <p:nvSpPr>
          <p:cNvPr id="7" name="Slide Number Placeholder 6">
            <a:extLst>
              <a:ext uri="{FF2B5EF4-FFF2-40B4-BE49-F238E27FC236}">
                <a16:creationId xmlns:a16="http://schemas.microsoft.com/office/drawing/2014/main" id="{C7F8841E-463D-4499-A4D8-8E00F499A0B7}"/>
              </a:ext>
            </a:extLst>
          </p:cNvPr>
          <p:cNvSpPr>
            <a:spLocks noGrp="1"/>
          </p:cNvSpPr>
          <p:nvPr>
            <p:ph type="sldNum" sz="quarter" idx="12"/>
          </p:nvPr>
        </p:nvSpPr>
        <p:spPr/>
        <p:txBody>
          <a:bodyPr/>
          <a:lstStyle/>
          <a:p>
            <a:fld id="{B40475FD-FAC4-46BC-A16F-6CC5BA4DA2D6}" type="slidenum">
              <a:rPr lang="en-IN" smtClean="0"/>
              <a:t>‹#›</a:t>
            </a:fld>
            <a:endParaRPr lang="en-IN"/>
          </a:p>
        </p:txBody>
      </p:sp>
    </p:spTree>
    <p:extLst>
      <p:ext uri="{BB962C8B-B14F-4D97-AF65-F5344CB8AC3E}">
        <p14:creationId xmlns:p14="http://schemas.microsoft.com/office/powerpoint/2010/main" val="3291839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80E065-94DB-4C05-A3AD-26AA45E696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0228C33-8B7F-4831-BD13-8D4AD995AC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9B24E16-366A-4FEF-B94B-0A7512ED43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2ADF93-0ED0-4EE7-89A3-1D087D780B8E}" type="datetime1">
              <a:rPr lang="en-IN" smtClean="0"/>
              <a:t>17-11-2021</a:t>
            </a:fld>
            <a:endParaRPr lang="en-IN"/>
          </a:p>
        </p:txBody>
      </p:sp>
      <p:sp>
        <p:nvSpPr>
          <p:cNvPr id="5" name="Footer Placeholder 4">
            <a:extLst>
              <a:ext uri="{FF2B5EF4-FFF2-40B4-BE49-F238E27FC236}">
                <a16:creationId xmlns:a16="http://schemas.microsoft.com/office/drawing/2014/main" id="{FEB6D608-1BF0-4234-8BD0-B2B01AC56E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Ref.-Lehninger Principles of Biochemistry, Nelson and Cox</a:t>
            </a:r>
            <a:endParaRPr lang="en-IN"/>
          </a:p>
        </p:txBody>
      </p:sp>
      <p:sp>
        <p:nvSpPr>
          <p:cNvPr id="6" name="Slide Number Placeholder 5">
            <a:extLst>
              <a:ext uri="{FF2B5EF4-FFF2-40B4-BE49-F238E27FC236}">
                <a16:creationId xmlns:a16="http://schemas.microsoft.com/office/drawing/2014/main" id="{0C5EB2A9-F25A-4323-B291-11D6543018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475FD-FAC4-46BC-A16F-6CC5BA4DA2D6}" type="slidenum">
              <a:rPr lang="en-IN" smtClean="0"/>
              <a:t>‹#›</a:t>
            </a:fld>
            <a:endParaRPr lang="en-IN"/>
          </a:p>
        </p:txBody>
      </p:sp>
    </p:spTree>
    <p:extLst>
      <p:ext uri="{BB962C8B-B14F-4D97-AF65-F5344CB8AC3E}">
        <p14:creationId xmlns:p14="http://schemas.microsoft.com/office/powerpoint/2010/main" val="801441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1A1C0-AEB0-48F4-A73E-DC12275879EC}"/>
              </a:ext>
            </a:extLst>
          </p:cNvPr>
          <p:cNvSpPr>
            <a:spLocks noGrp="1"/>
          </p:cNvSpPr>
          <p:nvPr>
            <p:ph type="title"/>
          </p:nvPr>
        </p:nvSpPr>
        <p:spPr/>
        <p:txBody>
          <a:bodyPr/>
          <a:lstStyle/>
          <a:p>
            <a:pPr algn="ctr"/>
            <a:r>
              <a:rPr lang="en-IN" b="1" dirty="0"/>
              <a:t>Carbohydrates</a:t>
            </a:r>
          </a:p>
        </p:txBody>
      </p:sp>
      <p:sp>
        <p:nvSpPr>
          <p:cNvPr id="5" name="Content Placeholder 4">
            <a:extLst>
              <a:ext uri="{FF2B5EF4-FFF2-40B4-BE49-F238E27FC236}">
                <a16:creationId xmlns:a16="http://schemas.microsoft.com/office/drawing/2014/main" id="{C3DB9E5C-4217-4B58-A02D-521FC63196C0}"/>
              </a:ext>
            </a:extLst>
          </p:cNvPr>
          <p:cNvSpPr>
            <a:spLocks noGrp="1"/>
          </p:cNvSpPr>
          <p:nvPr>
            <p:ph idx="1"/>
          </p:nvPr>
        </p:nvSpPr>
        <p:spPr/>
        <p:txBody>
          <a:bodyPr>
            <a:normAutofit lnSpcReduction="10000"/>
          </a:bodyPr>
          <a:lstStyle/>
          <a:p>
            <a:r>
              <a:rPr lang="en-IN" dirty="0"/>
              <a:t>Carbohydrates are polyhydroxy aldehydes or ketones, or substances that yield such compounds on hydrolysis. </a:t>
            </a:r>
          </a:p>
          <a:p>
            <a:r>
              <a:rPr lang="en-IN" dirty="0"/>
              <a:t>Most of the carbohydrates have the empirical formula (CH</a:t>
            </a:r>
            <a:r>
              <a:rPr lang="en-IN" sz="2400" dirty="0"/>
              <a:t>2</a:t>
            </a:r>
            <a:r>
              <a:rPr lang="en-IN" dirty="0"/>
              <a:t>O)n; some also contain nitrogen, phosphorus, or </a:t>
            </a:r>
            <a:r>
              <a:rPr lang="en-IN" dirty="0" err="1"/>
              <a:t>sulfur</a:t>
            </a:r>
            <a:r>
              <a:rPr lang="en-IN" dirty="0"/>
              <a:t>. </a:t>
            </a:r>
          </a:p>
          <a:p>
            <a:r>
              <a:rPr lang="en-IN" dirty="0"/>
              <a:t>There are three major size classes of carbohydrates:</a:t>
            </a:r>
          </a:p>
          <a:p>
            <a:r>
              <a:rPr lang="en-IN" dirty="0"/>
              <a:t> monosaccharides</a:t>
            </a:r>
          </a:p>
          <a:p>
            <a:r>
              <a:rPr lang="en-IN" dirty="0"/>
              <a:t> oligosaccharides</a:t>
            </a:r>
          </a:p>
          <a:p>
            <a:r>
              <a:rPr lang="en-IN" dirty="0"/>
              <a:t> polysaccharides</a:t>
            </a:r>
          </a:p>
          <a:p>
            <a:r>
              <a:rPr lang="en-IN" dirty="0"/>
              <a:t> (the word “saccharide” is derived from the Greek </a:t>
            </a:r>
            <a:r>
              <a:rPr lang="en-IN" dirty="0" err="1"/>
              <a:t>sakcharon</a:t>
            </a:r>
            <a:r>
              <a:rPr lang="en-IN" dirty="0"/>
              <a:t>, meaning “sugar”) </a:t>
            </a:r>
          </a:p>
        </p:txBody>
      </p:sp>
      <p:sp>
        <p:nvSpPr>
          <p:cNvPr id="8" name="Footer Placeholder 7">
            <a:extLst>
              <a:ext uri="{FF2B5EF4-FFF2-40B4-BE49-F238E27FC236}">
                <a16:creationId xmlns:a16="http://schemas.microsoft.com/office/drawing/2014/main" id="{AB74397C-BA4F-4988-BA4B-DC720F18B509}"/>
              </a:ext>
            </a:extLst>
          </p:cNvPr>
          <p:cNvSpPr>
            <a:spLocks noGrp="1"/>
          </p:cNvSpPr>
          <p:nvPr>
            <p:ph type="ftr" sz="quarter" idx="11"/>
          </p:nvPr>
        </p:nvSpPr>
        <p:spPr/>
        <p:txBody>
          <a:bodyPr/>
          <a:lstStyle/>
          <a:p>
            <a:r>
              <a:rPr lang="en-US"/>
              <a:t>Ref.-Lehninger Principles of Biochemistry, Nelson and Cox</a:t>
            </a:r>
            <a:endParaRPr lang="en-IN"/>
          </a:p>
        </p:txBody>
      </p:sp>
    </p:spTree>
    <p:extLst>
      <p:ext uri="{BB962C8B-B14F-4D97-AF65-F5344CB8AC3E}">
        <p14:creationId xmlns:p14="http://schemas.microsoft.com/office/powerpoint/2010/main" val="2095283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B9F8-FA3F-4B0D-A312-47674AFAFAB0}"/>
              </a:ext>
            </a:extLst>
          </p:cNvPr>
          <p:cNvSpPr>
            <a:spLocks noGrp="1"/>
          </p:cNvSpPr>
          <p:nvPr>
            <p:ph type="title"/>
          </p:nvPr>
        </p:nvSpPr>
        <p:spPr>
          <a:xfrm>
            <a:off x="838200" y="365126"/>
            <a:ext cx="10515600" cy="948770"/>
          </a:xfrm>
        </p:spPr>
        <p:txBody>
          <a:bodyPr/>
          <a:lstStyle/>
          <a:p>
            <a:pPr algn="ctr"/>
            <a:r>
              <a:rPr lang="en-IN" b="1" dirty="0"/>
              <a:t>Hexose derivatives</a:t>
            </a:r>
          </a:p>
        </p:txBody>
      </p:sp>
      <p:pic>
        <p:nvPicPr>
          <p:cNvPr id="5" name="Content Placeholder 4">
            <a:extLst>
              <a:ext uri="{FF2B5EF4-FFF2-40B4-BE49-F238E27FC236}">
                <a16:creationId xmlns:a16="http://schemas.microsoft.com/office/drawing/2014/main" id="{41CA9B23-F0A3-452E-B4D2-312B98773B4D}"/>
              </a:ext>
            </a:extLst>
          </p:cNvPr>
          <p:cNvPicPr>
            <a:picLocks noGrp="1" noChangeAspect="1"/>
          </p:cNvPicPr>
          <p:nvPr>
            <p:ph idx="1"/>
          </p:nvPr>
        </p:nvPicPr>
        <p:blipFill>
          <a:blip r:embed="rId2"/>
          <a:stretch>
            <a:fillRect/>
          </a:stretch>
        </p:blipFill>
        <p:spPr>
          <a:xfrm>
            <a:off x="2006353" y="1047565"/>
            <a:ext cx="7865616" cy="5539665"/>
          </a:xfrm>
        </p:spPr>
      </p:pic>
      <p:sp>
        <p:nvSpPr>
          <p:cNvPr id="6" name="Footer Placeholder 5">
            <a:extLst>
              <a:ext uri="{FF2B5EF4-FFF2-40B4-BE49-F238E27FC236}">
                <a16:creationId xmlns:a16="http://schemas.microsoft.com/office/drawing/2014/main" id="{30006496-45B2-4883-BE50-70545BA217A7}"/>
              </a:ext>
            </a:extLst>
          </p:cNvPr>
          <p:cNvSpPr>
            <a:spLocks noGrp="1"/>
          </p:cNvSpPr>
          <p:nvPr>
            <p:ph type="ftr" sz="quarter" idx="11"/>
          </p:nvPr>
        </p:nvSpPr>
        <p:spPr/>
        <p:txBody>
          <a:bodyPr/>
          <a:lstStyle/>
          <a:p>
            <a:r>
              <a:rPr lang="en-US"/>
              <a:t>Ref.-Lehninger Principles of Biochemistry, Nelson and Cox</a:t>
            </a:r>
            <a:endParaRPr lang="en-IN"/>
          </a:p>
        </p:txBody>
      </p:sp>
    </p:spTree>
    <p:extLst>
      <p:ext uri="{BB962C8B-B14F-4D97-AF65-F5344CB8AC3E}">
        <p14:creationId xmlns:p14="http://schemas.microsoft.com/office/powerpoint/2010/main" val="2016015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57B07-53E1-4C15-8AF3-B95A66BA5CD3}"/>
              </a:ext>
            </a:extLst>
          </p:cNvPr>
          <p:cNvSpPr>
            <a:spLocks noGrp="1"/>
          </p:cNvSpPr>
          <p:nvPr>
            <p:ph type="title"/>
          </p:nvPr>
        </p:nvSpPr>
        <p:spPr>
          <a:xfrm>
            <a:off x="838200" y="365126"/>
            <a:ext cx="10515600" cy="682439"/>
          </a:xfrm>
        </p:spPr>
        <p:txBody>
          <a:bodyPr>
            <a:normAutofit fontScale="90000"/>
          </a:bodyPr>
          <a:lstStyle/>
          <a:p>
            <a:pPr algn="ctr"/>
            <a:r>
              <a:rPr lang="en-US" b="1" dirty="0"/>
              <a:t>Disaccharides</a:t>
            </a:r>
            <a:endParaRPr lang="en-IN" b="1" dirty="0"/>
          </a:p>
        </p:txBody>
      </p:sp>
      <p:sp>
        <p:nvSpPr>
          <p:cNvPr id="3" name="Content Placeholder 2">
            <a:extLst>
              <a:ext uri="{FF2B5EF4-FFF2-40B4-BE49-F238E27FC236}">
                <a16:creationId xmlns:a16="http://schemas.microsoft.com/office/drawing/2014/main" id="{D2D77077-1B25-491D-83BA-E11634396FF4}"/>
              </a:ext>
            </a:extLst>
          </p:cNvPr>
          <p:cNvSpPr>
            <a:spLocks noGrp="1"/>
          </p:cNvSpPr>
          <p:nvPr>
            <p:ph idx="1"/>
          </p:nvPr>
        </p:nvSpPr>
        <p:spPr>
          <a:xfrm>
            <a:off x="838200" y="1207363"/>
            <a:ext cx="10515600" cy="4969600"/>
          </a:xfrm>
        </p:spPr>
        <p:txBody>
          <a:bodyPr>
            <a:normAutofit/>
          </a:bodyPr>
          <a:lstStyle/>
          <a:p>
            <a:r>
              <a:rPr lang="en-US" dirty="0"/>
              <a:t>Disaccharides (such as maltose, lactose, and sucrose) consist of two monosaccharides joined covalently by an O-glycosidic bond, which is formed when a hydroxyl group of one sugar molecule, typically cyclic, reacts with the anomeric carbon of the other . This reaction represents the formation of an acetal from a hemiacetal (such as glucopyranose) and an alcohol (a hydroxyl group of the second sugar molecule)  and the resulting compound is called a glycoside. Glycosidic bonds are readily hydrolyzed by acid but resist cleavage by base. Thus disaccharides can be hydrolyzed to yield their free monosaccharide components by boiling with dilute acid.</a:t>
            </a:r>
          </a:p>
          <a:p>
            <a:r>
              <a:rPr lang="en-US" dirty="0"/>
              <a:t> N-glycosyl bonds join the anomeric carbon of a sugar to a nitrogen atom in glycoproteins  and nucleotides</a:t>
            </a:r>
            <a:endParaRPr lang="en-IN" dirty="0"/>
          </a:p>
        </p:txBody>
      </p:sp>
      <p:sp>
        <p:nvSpPr>
          <p:cNvPr id="4" name="Footer Placeholder 3">
            <a:extLst>
              <a:ext uri="{FF2B5EF4-FFF2-40B4-BE49-F238E27FC236}">
                <a16:creationId xmlns:a16="http://schemas.microsoft.com/office/drawing/2014/main" id="{BE694BD9-7837-4B3F-85B2-4A0DFE1307BC}"/>
              </a:ext>
            </a:extLst>
          </p:cNvPr>
          <p:cNvSpPr>
            <a:spLocks noGrp="1"/>
          </p:cNvSpPr>
          <p:nvPr>
            <p:ph type="ftr" sz="quarter" idx="11"/>
          </p:nvPr>
        </p:nvSpPr>
        <p:spPr/>
        <p:txBody>
          <a:bodyPr/>
          <a:lstStyle/>
          <a:p>
            <a:r>
              <a:rPr lang="en-US"/>
              <a:t>Ref.-Lehninger Principles of Biochemistry, Nelson and Cox</a:t>
            </a:r>
            <a:endParaRPr lang="en-IN"/>
          </a:p>
        </p:txBody>
      </p:sp>
    </p:spTree>
    <p:extLst>
      <p:ext uri="{BB962C8B-B14F-4D97-AF65-F5344CB8AC3E}">
        <p14:creationId xmlns:p14="http://schemas.microsoft.com/office/powerpoint/2010/main" val="3133917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BFB1F-0A12-41AD-90EA-A60AB276C537}"/>
              </a:ext>
            </a:extLst>
          </p:cNvPr>
          <p:cNvSpPr>
            <a:spLocks noGrp="1"/>
          </p:cNvSpPr>
          <p:nvPr>
            <p:ph type="title"/>
          </p:nvPr>
        </p:nvSpPr>
        <p:spPr>
          <a:xfrm>
            <a:off x="838200" y="365125"/>
            <a:ext cx="10515600" cy="931015"/>
          </a:xfrm>
        </p:spPr>
        <p:txBody>
          <a:bodyPr/>
          <a:lstStyle/>
          <a:p>
            <a:r>
              <a:rPr lang="en-IN" dirty="0"/>
              <a:t>Formation of maltose</a:t>
            </a:r>
          </a:p>
        </p:txBody>
      </p:sp>
      <p:pic>
        <p:nvPicPr>
          <p:cNvPr id="5" name="Content Placeholder 4">
            <a:extLst>
              <a:ext uri="{FF2B5EF4-FFF2-40B4-BE49-F238E27FC236}">
                <a16:creationId xmlns:a16="http://schemas.microsoft.com/office/drawing/2014/main" id="{E3292D05-DF18-48CB-8F88-EBC20E6A4CA0}"/>
              </a:ext>
            </a:extLst>
          </p:cNvPr>
          <p:cNvPicPr>
            <a:picLocks noGrp="1" noChangeAspect="1"/>
          </p:cNvPicPr>
          <p:nvPr>
            <p:ph idx="1"/>
          </p:nvPr>
        </p:nvPicPr>
        <p:blipFill>
          <a:blip r:embed="rId2"/>
          <a:stretch>
            <a:fillRect/>
          </a:stretch>
        </p:blipFill>
        <p:spPr>
          <a:xfrm>
            <a:off x="2050742" y="1944209"/>
            <a:ext cx="7164279" cy="4793941"/>
          </a:xfrm>
        </p:spPr>
      </p:pic>
      <p:sp>
        <p:nvSpPr>
          <p:cNvPr id="6" name="Footer Placeholder 5">
            <a:extLst>
              <a:ext uri="{FF2B5EF4-FFF2-40B4-BE49-F238E27FC236}">
                <a16:creationId xmlns:a16="http://schemas.microsoft.com/office/drawing/2014/main" id="{01A4A760-591B-4502-A0F7-4F744EE8D098}"/>
              </a:ext>
            </a:extLst>
          </p:cNvPr>
          <p:cNvSpPr>
            <a:spLocks noGrp="1"/>
          </p:cNvSpPr>
          <p:nvPr>
            <p:ph type="ftr" sz="quarter" idx="11"/>
          </p:nvPr>
        </p:nvSpPr>
        <p:spPr/>
        <p:txBody>
          <a:bodyPr/>
          <a:lstStyle/>
          <a:p>
            <a:r>
              <a:rPr lang="en-US"/>
              <a:t>Ref.-Lehninger Principles of Biochemistry, Nelson and Cox</a:t>
            </a:r>
            <a:endParaRPr lang="en-IN"/>
          </a:p>
        </p:txBody>
      </p:sp>
    </p:spTree>
    <p:extLst>
      <p:ext uri="{BB962C8B-B14F-4D97-AF65-F5344CB8AC3E}">
        <p14:creationId xmlns:p14="http://schemas.microsoft.com/office/powerpoint/2010/main" val="853826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36093-6673-4152-A393-DEFC08E6C2C4}"/>
              </a:ext>
            </a:extLst>
          </p:cNvPr>
          <p:cNvSpPr>
            <a:spLocks noGrp="1"/>
          </p:cNvSpPr>
          <p:nvPr>
            <p:ph type="title"/>
          </p:nvPr>
        </p:nvSpPr>
        <p:spPr/>
        <p:txBody>
          <a:bodyPr/>
          <a:lstStyle/>
          <a:p>
            <a:r>
              <a:rPr lang="en-IN" dirty="0"/>
              <a:t>Common disaccharides</a:t>
            </a:r>
          </a:p>
        </p:txBody>
      </p:sp>
      <p:pic>
        <p:nvPicPr>
          <p:cNvPr id="5" name="Content Placeholder 4">
            <a:extLst>
              <a:ext uri="{FF2B5EF4-FFF2-40B4-BE49-F238E27FC236}">
                <a16:creationId xmlns:a16="http://schemas.microsoft.com/office/drawing/2014/main" id="{80FCD3AF-E902-496A-98A6-37B43CEA25AF}"/>
              </a:ext>
            </a:extLst>
          </p:cNvPr>
          <p:cNvPicPr>
            <a:picLocks noGrp="1" noChangeAspect="1"/>
          </p:cNvPicPr>
          <p:nvPr>
            <p:ph idx="1"/>
          </p:nvPr>
        </p:nvPicPr>
        <p:blipFill>
          <a:blip r:embed="rId2"/>
          <a:stretch>
            <a:fillRect/>
          </a:stretch>
        </p:blipFill>
        <p:spPr>
          <a:xfrm>
            <a:off x="2743200" y="1615736"/>
            <a:ext cx="6516209" cy="5242263"/>
          </a:xfrm>
        </p:spPr>
      </p:pic>
      <p:sp>
        <p:nvSpPr>
          <p:cNvPr id="6" name="Footer Placeholder 5">
            <a:extLst>
              <a:ext uri="{FF2B5EF4-FFF2-40B4-BE49-F238E27FC236}">
                <a16:creationId xmlns:a16="http://schemas.microsoft.com/office/drawing/2014/main" id="{4B47A5D1-7DCD-4B8F-9E91-93DF4489B7C2}"/>
              </a:ext>
            </a:extLst>
          </p:cNvPr>
          <p:cNvSpPr>
            <a:spLocks noGrp="1"/>
          </p:cNvSpPr>
          <p:nvPr>
            <p:ph type="ftr" sz="quarter" idx="11"/>
          </p:nvPr>
        </p:nvSpPr>
        <p:spPr/>
        <p:txBody>
          <a:bodyPr/>
          <a:lstStyle/>
          <a:p>
            <a:r>
              <a:rPr lang="en-US"/>
              <a:t>Ref.-Lehninger Principles of Biochemistry, Nelson and Cox</a:t>
            </a:r>
            <a:endParaRPr lang="en-IN"/>
          </a:p>
        </p:txBody>
      </p:sp>
    </p:spTree>
    <p:extLst>
      <p:ext uri="{BB962C8B-B14F-4D97-AF65-F5344CB8AC3E}">
        <p14:creationId xmlns:p14="http://schemas.microsoft.com/office/powerpoint/2010/main" val="2689348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50834-F386-422C-B280-3E30A9A3F5E2}"/>
              </a:ext>
            </a:extLst>
          </p:cNvPr>
          <p:cNvSpPr>
            <a:spLocks noGrp="1"/>
          </p:cNvSpPr>
          <p:nvPr>
            <p:ph type="title"/>
          </p:nvPr>
        </p:nvSpPr>
        <p:spPr/>
        <p:txBody>
          <a:bodyPr/>
          <a:lstStyle/>
          <a:p>
            <a:pPr algn="ctr"/>
            <a:r>
              <a:rPr lang="en-US" b="1" dirty="0"/>
              <a:t>Polysaccharides</a:t>
            </a:r>
            <a:endParaRPr lang="en-IN" b="1" dirty="0"/>
          </a:p>
        </p:txBody>
      </p:sp>
      <p:sp>
        <p:nvSpPr>
          <p:cNvPr id="3" name="Content Placeholder 2">
            <a:extLst>
              <a:ext uri="{FF2B5EF4-FFF2-40B4-BE49-F238E27FC236}">
                <a16:creationId xmlns:a16="http://schemas.microsoft.com/office/drawing/2014/main" id="{0D9C7946-D733-43B0-BC76-8374BC198B96}"/>
              </a:ext>
            </a:extLst>
          </p:cNvPr>
          <p:cNvSpPr>
            <a:spLocks noGrp="1"/>
          </p:cNvSpPr>
          <p:nvPr>
            <p:ph idx="1"/>
          </p:nvPr>
        </p:nvSpPr>
        <p:spPr/>
        <p:txBody>
          <a:bodyPr/>
          <a:lstStyle/>
          <a:p>
            <a:r>
              <a:rPr lang="en-US" dirty="0"/>
              <a:t>Polysaccharides, polymers of medium to high molecular weight (</a:t>
            </a:r>
            <a:r>
              <a:rPr lang="en-US" dirty="0" err="1"/>
              <a:t>Mr</a:t>
            </a:r>
            <a:r>
              <a:rPr lang="en-US" dirty="0"/>
              <a:t> .20,000). </a:t>
            </a:r>
          </a:p>
          <a:p>
            <a:r>
              <a:rPr lang="en-US" dirty="0"/>
              <a:t>Polysaccharides, also called glycans, differ from each other in the identity of their recurring monosaccharide units, in the length of their chains, in the types of bonds linking the units, and in the degree of branching. </a:t>
            </a:r>
          </a:p>
          <a:p>
            <a:r>
              <a:rPr lang="en-US" dirty="0"/>
              <a:t>Homopolysaccharides contain only a single monomeric species</a:t>
            </a:r>
          </a:p>
          <a:p>
            <a:r>
              <a:rPr lang="en-US" dirty="0"/>
              <a:t> heteropolysaccharides contain two or more different kinds</a:t>
            </a:r>
            <a:endParaRPr lang="en-IN" dirty="0"/>
          </a:p>
        </p:txBody>
      </p:sp>
      <p:sp>
        <p:nvSpPr>
          <p:cNvPr id="4" name="Footer Placeholder 3">
            <a:extLst>
              <a:ext uri="{FF2B5EF4-FFF2-40B4-BE49-F238E27FC236}">
                <a16:creationId xmlns:a16="http://schemas.microsoft.com/office/drawing/2014/main" id="{14D4B575-426C-4629-9092-B3BB652CAD25}"/>
              </a:ext>
            </a:extLst>
          </p:cNvPr>
          <p:cNvSpPr>
            <a:spLocks noGrp="1"/>
          </p:cNvSpPr>
          <p:nvPr>
            <p:ph type="ftr" sz="quarter" idx="11"/>
          </p:nvPr>
        </p:nvSpPr>
        <p:spPr/>
        <p:txBody>
          <a:bodyPr/>
          <a:lstStyle/>
          <a:p>
            <a:r>
              <a:rPr lang="en-US"/>
              <a:t>Ref.-Lehninger Principles of Biochemistry, Nelson and Cox</a:t>
            </a:r>
            <a:endParaRPr lang="en-IN"/>
          </a:p>
        </p:txBody>
      </p:sp>
    </p:spTree>
    <p:extLst>
      <p:ext uri="{BB962C8B-B14F-4D97-AF65-F5344CB8AC3E}">
        <p14:creationId xmlns:p14="http://schemas.microsoft.com/office/powerpoint/2010/main" val="3182570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B4BBE-1CBE-466E-B066-8DE1249644E4}"/>
              </a:ext>
            </a:extLst>
          </p:cNvPr>
          <p:cNvSpPr>
            <a:spLocks noGrp="1"/>
          </p:cNvSpPr>
          <p:nvPr>
            <p:ph type="title"/>
          </p:nvPr>
        </p:nvSpPr>
        <p:spPr>
          <a:xfrm>
            <a:off x="838200" y="365125"/>
            <a:ext cx="10515600" cy="709073"/>
          </a:xfrm>
        </p:spPr>
        <p:txBody>
          <a:bodyPr/>
          <a:lstStyle/>
          <a:p>
            <a:r>
              <a:rPr lang="en-US" dirty="0"/>
              <a:t>Homopolysaccharides</a:t>
            </a:r>
            <a:endParaRPr lang="en-IN" dirty="0"/>
          </a:p>
        </p:txBody>
      </p:sp>
      <p:sp>
        <p:nvSpPr>
          <p:cNvPr id="3" name="Content Placeholder 2">
            <a:extLst>
              <a:ext uri="{FF2B5EF4-FFF2-40B4-BE49-F238E27FC236}">
                <a16:creationId xmlns:a16="http://schemas.microsoft.com/office/drawing/2014/main" id="{6592EE28-7974-48D3-BDF2-6C9A8A7DAA9A}"/>
              </a:ext>
            </a:extLst>
          </p:cNvPr>
          <p:cNvSpPr>
            <a:spLocks noGrp="1"/>
          </p:cNvSpPr>
          <p:nvPr>
            <p:ph idx="1"/>
          </p:nvPr>
        </p:nvSpPr>
        <p:spPr>
          <a:xfrm>
            <a:off x="838200" y="1198485"/>
            <a:ext cx="10515600" cy="4978478"/>
          </a:xfrm>
        </p:spPr>
        <p:txBody>
          <a:bodyPr/>
          <a:lstStyle/>
          <a:p>
            <a:r>
              <a:rPr lang="en-US" dirty="0"/>
              <a:t>Some homopolysaccharides serve as storage forms of monosaccharides that are used as fuels; starch and glycogen are homopolysaccharides of this type. </a:t>
            </a:r>
          </a:p>
          <a:p>
            <a:r>
              <a:rPr lang="en-US" dirty="0"/>
              <a:t>Other homopolysaccharides (cellulose and chitin, for example) serve as structural elements in plant cell walls and animal exoskeletons. </a:t>
            </a:r>
            <a:endParaRPr lang="en-IN" dirty="0"/>
          </a:p>
        </p:txBody>
      </p:sp>
      <p:pic>
        <p:nvPicPr>
          <p:cNvPr id="5" name="Picture 4">
            <a:extLst>
              <a:ext uri="{FF2B5EF4-FFF2-40B4-BE49-F238E27FC236}">
                <a16:creationId xmlns:a16="http://schemas.microsoft.com/office/drawing/2014/main" id="{AD293628-0862-42F8-8BC1-9532B4EEDF2A}"/>
              </a:ext>
            </a:extLst>
          </p:cNvPr>
          <p:cNvPicPr>
            <a:picLocks noChangeAspect="1"/>
          </p:cNvPicPr>
          <p:nvPr/>
        </p:nvPicPr>
        <p:blipFill>
          <a:blip r:embed="rId2"/>
          <a:stretch>
            <a:fillRect/>
          </a:stretch>
        </p:blipFill>
        <p:spPr>
          <a:xfrm>
            <a:off x="2746720" y="3835153"/>
            <a:ext cx="6698560" cy="2476747"/>
          </a:xfrm>
          <a:prstGeom prst="rect">
            <a:avLst/>
          </a:prstGeom>
        </p:spPr>
      </p:pic>
      <p:sp>
        <p:nvSpPr>
          <p:cNvPr id="6" name="Footer Placeholder 5">
            <a:extLst>
              <a:ext uri="{FF2B5EF4-FFF2-40B4-BE49-F238E27FC236}">
                <a16:creationId xmlns:a16="http://schemas.microsoft.com/office/drawing/2014/main" id="{D46F490A-1F62-456E-B2CE-7E6DD0FAE3D4}"/>
              </a:ext>
            </a:extLst>
          </p:cNvPr>
          <p:cNvSpPr>
            <a:spLocks noGrp="1"/>
          </p:cNvSpPr>
          <p:nvPr>
            <p:ph type="ftr" sz="quarter" idx="11"/>
          </p:nvPr>
        </p:nvSpPr>
        <p:spPr/>
        <p:txBody>
          <a:bodyPr/>
          <a:lstStyle/>
          <a:p>
            <a:r>
              <a:rPr lang="en-US"/>
              <a:t>Ref.-Lehninger Principles of Biochemistry, Nelson and Cox</a:t>
            </a:r>
            <a:endParaRPr lang="en-IN"/>
          </a:p>
        </p:txBody>
      </p:sp>
    </p:spTree>
    <p:extLst>
      <p:ext uri="{BB962C8B-B14F-4D97-AF65-F5344CB8AC3E}">
        <p14:creationId xmlns:p14="http://schemas.microsoft.com/office/powerpoint/2010/main" val="2766648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BDAD1-77F2-406D-BD29-4058F9311FAA}"/>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48F548D0-46A4-4A0A-8FDF-1B08CA0ACBE6}"/>
              </a:ext>
            </a:extLst>
          </p:cNvPr>
          <p:cNvPicPr>
            <a:picLocks noGrp="1" noChangeAspect="1"/>
          </p:cNvPicPr>
          <p:nvPr>
            <p:ph idx="1"/>
          </p:nvPr>
        </p:nvPicPr>
        <p:blipFill>
          <a:blip r:embed="rId2"/>
          <a:stretch>
            <a:fillRect/>
          </a:stretch>
        </p:blipFill>
        <p:spPr>
          <a:xfrm>
            <a:off x="1677881" y="394441"/>
            <a:ext cx="3595456" cy="5988604"/>
          </a:xfrm>
        </p:spPr>
      </p:pic>
      <p:pic>
        <p:nvPicPr>
          <p:cNvPr id="7" name="Picture 6">
            <a:extLst>
              <a:ext uri="{FF2B5EF4-FFF2-40B4-BE49-F238E27FC236}">
                <a16:creationId xmlns:a16="http://schemas.microsoft.com/office/drawing/2014/main" id="{1ACBECD9-01E4-4312-B5D7-A8742F238CC7}"/>
              </a:ext>
            </a:extLst>
          </p:cNvPr>
          <p:cNvPicPr>
            <a:picLocks noChangeAspect="1"/>
          </p:cNvPicPr>
          <p:nvPr/>
        </p:nvPicPr>
        <p:blipFill>
          <a:blip r:embed="rId3"/>
          <a:stretch>
            <a:fillRect/>
          </a:stretch>
        </p:blipFill>
        <p:spPr>
          <a:xfrm>
            <a:off x="7035264" y="1348559"/>
            <a:ext cx="2400508" cy="4160881"/>
          </a:xfrm>
          <a:prstGeom prst="rect">
            <a:avLst/>
          </a:prstGeom>
        </p:spPr>
      </p:pic>
      <p:sp>
        <p:nvSpPr>
          <p:cNvPr id="8" name="Footer Placeholder 7">
            <a:extLst>
              <a:ext uri="{FF2B5EF4-FFF2-40B4-BE49-F238E27FC236}">
                <a16:creationId xmlns:a16="http://schemas.microsoft.com/office/drawing/2014/main" id="{4ADA35CD-FF43-4FFA-9763-0AD8B104B0D7}"/>
              </a:ext>
            </a:extLst>
          </p:cNvPr>
          <p:cNvSpPr>
            <a:spLocks noGrp="1"/>
          </p:cNvSpPr>
          <p:nvPr>
            <p:ph type="ftr" sz="quarter" idx="11"/>
          </p:nvPr>
        </p:nvSpPr>
        <p:spPr/>
        <p:txBody>
          <a:bodyPr/>
          <a:lstStyle/>
          <a:p>
            <a:r>
              <a:rPr lang="en-US"/>
              <a:t>Ref.-Lehninger Principles of Biochemistry, Nelson and Cox</a:t>
            </a:r>
            <a:endParaRPr lang="en-IN"/>
          </a:p>
        </p:txBody>
      </p:sp>
    </p:spTree>
    <p:extLst>
      <p:ext uri="{BB962C8B-B14F-4D97-AF65-F5344CB8AC3E}">
        <p14:creationId xmlns:p14="http://schemas.microsoft.com/office/powerpoint/2010/main" val="2029677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EC642-A4BC-4A16-A932-3F622C16E609}"/>
              </a:ext>
            </a:extLst>
          </p:cNvPr>
          <p:cNvSpPr>
            <a:spLocks noGrp="1"/>
          </p:cNvSpPr>
          <p:nvPr>
            <p:ph type="title"/>
          </p:nvPr>
        </p:nvSpPr>
        <p:spPr/>
        <p:txBody>
          <a:bodyPr/>
          <a:lstStyle/>
          <a:p>
            <a:r>
              <a:rPr lang="en-US" dirty="0"/>
              <a:t>Cellulose                         Chitin</a:t>
            </a:r>
            <a:endParaRPr lang="en-IN" dirty="0"/>
          </a:p>
        </p:txBody>
      </p:sp>
      <p:pic>
        <p:nvPicPr>
          <p:cNvPr id="5" name="Content Placeholder 4">
            <a:extLst>
              <a:ext uri="{FF2B5EF4-FFF2-40B4-BE49-F238E27FC236}">
                <a16:creationId xmlns:a16="http://schemas.microsoft.com/office/drawing/2014/main" id="{EA3967AE-08AE-4375-B649-D0A3CB41902D}"/>
              </a:ext>
            </a:extLst>
          </p:cNvPr>
          <p:cNvPicPr>
            <a:picLocks noGrp="1" noChangeAspect="1"/>
          </p:cNvPicPr>
          <p:nvPr>
            <p:ph idx="1"/>
          </p:nvPr>
        </p:nvPicPr>
        <p:blipFill>
          <a:blip r:embed="rId2"/>
          <a:stretch>
            <a:fillRect/>
          </a:stretch>
        </p:blipFill>
        <p:spPr>
          <a:xfrm>
            <a:off x="838200" y="1784411"/>
            <a:ext cx="2956816" cy="1473694"/>
          </a:xfrm>
        </p:spPr>
      </p:pic>
      <p:pic>
        <p:nvPicPr>
          <p:cNvPr id="7" name="Picture 6">
            <a:extLst>
              <a:ext uri="{FF2B5EF4-FFF2-40B4-BE49-F238E27FC236}">
                <a16:creationId xmlns:a16="http://schemas.microsoft.com/office/drawing/2014/main" id="{DF51321E-4DA6-4851-B89B-F8F74A5CB1A2}"/>
              </a:ext>
            </a:extLst>
          </p:cNvPr>
          <p:cNvPicPr>
            <a:picLocks noChangeAspect="1"/>
          </p:cNvPicPr>
          <p:nvPr/>
        </p:nvPicPr>
        <p:blipFill>
          <a:blip r:embed="rId3"/>
          <a:stretch>
            <a:fillRect/>
          </a:stretch>
        </p:blipFill>
        <p:spPr>
          <a:xfrm>
            <a:off x="4914717" y="2015231"/>
            <a:ext cx="5913632" cy="1822142"/>
          </a:xfrm>
          <a:prstGeom prst="rect">
            <a:avLst/>
          </a:prstGeom>
        </p:spPr>
      </p:pic>
      <p:pic>
        <p:nvPicPr>
          <p:cNvPr id="9" name="Picture 8">
            <a:extLst>
              <a:ext uri="{FF2B5EF4-FFF2-40B4-BE49-F238E27FC236}">
                <a16:creationId xmlns:a16="http://schemas.microsoft.com/office/drawing/2014/main" id="{5277D498-4A0C-4F9F-900C-6BDD35D4ADD3}"/>
              </a:ext>
            </a:extLst>
          </p:cNvPr>
          <p:cNvPicPr>
            <a:picLocks noChangeAspect="1"/>
          </p:cNvPicPr>
          <p:nvPr/>
        </p:nvPicPr>
        <p:blipFill>
          <a:blip r:embed="rId4"/>
          <a:stretch>
            <a:fillRect/>
          </a:stretch>
        </p:blipFill>
        <p:spPr>
          <a:xfrm>
            <a:off x="390618" y="3755254"/>
            <a:ext cx="4598633" cy="3169329"/>
          </a:xfrm>
          <a:prstGeom prst="rect">
            <a:avLst/>
          </a:prstGeom>
        </p:spPr>
      </p:pic>
      <p:sp>
        <p:nvSpPr>
          <p:cNvPr id="10" name="Footer Placeholder 9">
            <a:extLst>
              <a:ext uri="{FF2B5EF4-FFF2-40B4-BE49-F238E27FC236}">
                <a16:creationId xmlns:a16="http://schemas.microsoft.com/office/drawing/2014/main" id="{95B34487-1922-411E-91F4-4EC8FAFF9199}"/>
              </a:ext>
            </a:extLst>
          </p:cNvPr>
          <p:cNvSpPr>
            <a:spLocks noGrp="1"/>
          </p:cNvSpPr>
          <p:nvPr>
            <p:ph type="ftr" sz="quarter" idx="11"/>
          </p:nvPr>
        </p:nvSpPr>
        <p:spPr/>
        <p:txBody>
          <a:bodyPr/>
          <a:lstStyle/>
          <a:p>
            <a:r>
              <a:rPr lang="en-US"/>
              <a:t>Ref.-Lehninger Principles of Biochemistry, Nelson and Cox</a:t>
            </a:r>
            <a:endParaRPr lang="en-IN"/>
          </a:p>
        </p:txBody>
      </p:sp>
    </p:spTree>
    <p:extLst>
      <p:ext uri="{BB962C8B-B14F-4D97-AF65-F5344CB8AC3E}">
        <p14:creationId xmlns:p14="http://schemas.microsoft.com/office/powerpoint/2010/main" val="1162487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46E71-0CD9-455C-9F03-F7264D335833}"/>
              </a:ext>
            </a:extLst>
          </p:cNvPr>
          <p:cNvSpPr>
            <a:spLocks noGrp="1"/>
          </p:cNvSpPr>
          <p:nvPr>
            <p:ph type="title"/>
          </p:nvPr>
        </p:nvSpPr>
        <p:spPr/>
        <p:txBody>
          <a:bodyPr/>
          <a:lstStyle/>
          <a:p>
            <a:r>
              <a:rPr lang="en-US" dirty="0"/>
              <a:t>Heteropolysaccharides</a:t>
            </a:r>
            <a:endParaRPr lang="en-IN" dirty="0"/>
          </a:p>
        </p:txBody>
      </p:sp>
      <p:sp>
        <p:nvSpPr>
          <p:cNvPr id="3" name="Content Placeholder 2">
            <a:extLst>
              <a:ext uri="{FF2B5EF4-FFF2-40B4-BE49-F238E27FC236}">
                <a16:creationId xmlns:a16="http://schemas.microsoft.com/office/drawing/2014/main" id="{CE8BC3FA-E4E3-4251-A383-BEF3A9DDD7C5}"/>
              </a:ext>
            </a:extLst>
          </p:cNvPr>
          <p:cNvSpPr>
            <a:spLocks noGrp="1"/>
          </p:cNvSpPr>
          <p:nvPr>
            <p:ph idx="1"/>
          </p:nvPr>
        </p:nvSpPr>
        <p:spPr/>
        <p:txBody>
          <a:bodyPr/>
          <a:lstStyle/>
          <a:p>
            <a:r>
              <a:rPr lang="en-US" dirty="0"/>
              <a:t>Heteropolysaccharides provide extracellular support for organisms of all kingdoms. For example, the rigid layer of the bacterial cell envelope (the peptidoglycan) is composed in part of a heteropolysaccharide built from two alternating monosaccharide units . In animal tissues, the extracellular space is</a:t>
            </a:r>
            <a:endParaRPr lang="en-IN" dirty="0"/>
          </a:p>
        </p:txBody>
      </p:sp>
      <p:sp>
        <p:nvSpPr>
          <p:cNvPr id="4" name="Footer Placeholder 3">
            <a:extLst>
              <a:ext uri="{FF2B5EF4-FFF2-40B4-BE49-F238E27FC236}">
                <a16:creationId xmlns:a16="http://schemas.microsoft.com/office/drawing/2014/main" id="{6D10D3C8-AF99-4839-AF4C-C3EC08299721}"/>
              </a:ext>
            </a:extLst>
          </p:cNvPr>
          <p:cNvSpPr>
            <a:spLocks noGrp="1"/>
          </p:cNvSpPr>
          <p:nvPr>
            <p:ph type="ftr" sz="quarter" idx="11"/>
          </p:nvPr>
        </p:nvSpPr>
        <p:spPr/>
        <p:txBody>
          <a:bodyPr/>
          <a:lstStyle/>
          <a:p>
            <a:r>
              <a:rPr lang="en-US"/>
              <a:t>Ref.-Lehninger Principles of Biochemistry, Nelson and Cox</a:t>
            </a:r>
            <a:endParaRPr lang="en-IN"/>
          </a:p>
        </p:txBody>
      </p:sp>
    </p:spTree>
    <p:extLst>
      <p:ext uri="{BB962C8B-B14F-4D97-AF65-F5344CB8AC3E}">
        <p14:creationId xmlns:p14="http://schemas.microsoft.com/office/powerpoint/2010/main" val="1815634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A46F209-5B57-4A7F-8571-49ECE3931F16}"/>
              </a:ext>
            </a:extLst>
          </p:cNvPr>
          <p:cNvPicPr>
            <a:picLocks noGrp="1" noChangeAspect="1"/>
          </p:cNvPicPr>
          <p:nvPr>
            <p:ph idx="4294967295"/>
          </p:nvPr>
        </p:nvPicPr>
        <p:blipFill>
          <a:blip r:embed="rId2"/>
          <a:stretch>
            <a:fillRect/>
          </a:stretch>
        </p:blipFill>
        <p:spPr>
          <a:xfrm>
            <a:off x="5663953" y="692458"/>
            <a:ext cx="6196614" cy="5965794"/>
          </a:xfrm>
        </p:spPr>
      </p:pic>
      <p:pic>
        <p:nvPicPr>
          <p:cNvPr id="5" name="Picture 4">
            <a:extLst>
              <a:ext uri="{FF2B5EF4-FFF2-40B4-BE49-F238E27FC236}">
                <a16:creationId xmlns:a16="http://schemas.microsoft.com/office/drawing/2014/main" id="{DADC4709-BB18-47E8-B740-90532F99F472}"/>
              </a:ext>
            </a:extLst>
          </p:cNvPr>
          <p:cNvPicPr>
            <a:picLocks noChangeAspect="1"/>
          </p:cNvPicPr>
          <p:nvPr/>
        </p:nvPicPr>
        <p:blipFill>
          <a:blip r:embed="rId3"/>
          <a:stretch>
            <a:fillRect/>
          </a:stretch>
        </p:blipFill>
        <p:spPr>
          <a:xfrm>
            <a:off x="1686758" y="2701227"/>
            <a:ext cx="3346881" cy="1455546"/>
          </a:xfrm>
          <a:prstGeom prst="rect">
            <a:avLst/>
          </a:prstGeom>
        </p:spPr>
      </p:pic>
      <p:sp>
        <p:nvSpPr>
          <p:cNvPr id="8" name="Footer Placeholder 7">
            <a:extLst>
              <a:ext uri="{FF2B5EF4-FFF2-40B4-BE49-F238E27FC236}">
                <a16:creationId xmlns:a16="http://schemas.microsoft.com/office/drawing/2014/main" id="{3CED6A0C-95E7-467B-AFF9-BA50AC33BA11}"/>
              </a:ext>
            </a:extLst>
          </p:cNvPr>
          <p:cNvSpPr>
            <a:spLocks noGrp="1"/>
          </p:cNvSpPr>
          <p:nvPr>
            <p:ph type="ftr" sz="quarter" idx="11"/>
          </p:nvPr>
        </p:nvSpPr>
        <p:spPr/>
        <p:txBody>
          <a:bodyPr/>
          <a:lstStyle/>
          <a:p>
            <a:r>
              <a:rPr lang="en-US"/>
              <a:t>Ref.-Lehninger Principles of Biochemistry, Nelson and Cox</a:t>
            </a:r>
            <a:endParaRPr lang="en-IN"/>
          </a:p>
        </p:txBody>
      </p:sp>
    </p:spTree>
    <p:extLst>
      <p:ext uri="{BB962C8B-B14F-4D97-AF65-F5344CB8AC3E}">
        <p14:creationId xmlns:p14="http://schemas.microsoft.com/office/powerpoint/2010/main" val="3977878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238C20-4D98-4AA7-B4D4-5DF3AEE8D8CF}"/>
              </a:ext>
            </a:extLst>
          </p:cNvPr>
          <p:cNvSpPr>
            <a:spLocks noGrp="1"/>
          </p:cNvSpPr>
          <p:nvPr>
            <p:ph type="title"/>
          </p:nvPr>
        </p:nvSpPr>
        <p:spPr/>
        <p:txBody>
          <a:bodyPr/>
          <a:lstStyle/>
          <a:p>
            <a:pPr algn="ctr"/>
            <a:r>
              <a:rPr lang="en-US" b="1" dirty="0"/>
              <a:t>Monosaccharides</a:t>
            </a:r>
            <a:endParaRPr lang="en-IN" b="1" dirty="0"/>
          </a:p>
        </p:txBody>
      </p:sp>
      <p:sp>
        <p:nvSpPr>
          <p:cNvPr id="3" name="Content Placeholder 2">
            <a:extLst>
              <a:ext uri="{FF2B5EF4-FFF2-40B4-BE49-F238E27FC236}">
                <a16:creationId xmlns:a16="http://schemas.microsoft.com/office/drawing/2014/main" id="{4B1DDA33-F23C-4F57-8A63-300A2C5D164D}"/>
              </a:ext>
            </a:extLst>
          </p:cNvPr>
          <p:cNvSpPr>
            <a:spLocks noGrp="1"/>
          </p:cNvSpPr>
          <p:nvPr>
            <p:ph idx="1"/>
          </p:nvPr>
        </p:nvSpPr>
        <p:spPr>
          <a:xfrm>
            <a:off x="838200" y="1349406"/>
            <a:ext cx="10515600" cy="4827557"/>
          </a:xfrm>
        </p:spPr>
        <p:txBody>
          <a:bodyPr>
            <a:normAutofit fontScale="92500" lnSpcReduction="10000"/>
          </a:bodyPr>
          <a:lstStyle/>
          <a:p>
            <a:r>
              <a:rPr lang="en-US" dirty="0"/>
              <a:t>Monosaccharides, or simple sugars, consist of a single polyhydroxy aldehyde or ketone unit. The most abundant monosaccharide in nature is the six-carbon sugar D-glucose, sometimes referred to as dextrose. Monosaccharides of four or more carbons tend to have cyclic structures. </a:t>
            </a:r>
          </a:p>
          <a:p>
            <a:r>
              <a:rPr lang="en-US" dirty="0"/>
              <a:t>The monosaccharides, are either aldehydes or ketones with two or more hydroxyl groups;</a:t>
            </a:r>
          </a:p>
          <a:p>
            <a:r>
              <a:rPr lang="en-US" dirty="0"/>
              <a:t> If the carbonyl group is at an end of the carbon chain (that is, in an aldehyde group) the monosaccharide is an aldose;</a:t>
            </a:r>
          </a:p>
          <a:p>
            <a:r>
              <a:rPr lang="en-US" dirty="0"/>
              <a:t> If the carbonyl group is at any other position (in a ketone group) the monosaccharide is a ketose. </a:t>
            </a:r>
          </a:p>
          <a:p>
            <a:r>
              <a:rPr lang="en-US" dirty="0"/>
              <a:t>The simplest monosaccharides are the two three-carbon trioses: glyceraldehyde, an </a:t>
            </a:r>
            <a:r>
              <a:rPr lang="en-US" dirty="0" err="1"/>
              <a:t>aldotriose</a:t>
            </a:r>
            <a:r>
              <a:rPr lang="en-US" dirty="0"/>
              <a:t>, and dihydroxyacetone, a </a:t>
            </a:r>
            <a:r>
              <a:rPr lang="en-US" dirty="0" err="1"/>
              <a:t>ketotriose</a:t>
            </a:r>
            <a:endParaRPr lang="en-US" dirty="0"/>
          </a:p>
          <a:p>
            <a:endParaRPr lang="en-IN" dirty="0"/>
          </a:p>
        </p:txBody>
      </p:sp>
      <p:sp>
        <p:nvSpPr>
          <p:cNvPr id="5" name="Footer Placeholder 4">
            <a:extLst>
              <a:ext uri="{FF2B5EF4-FFF2-40B4-BE49-F238E27FC236}">
                <a16:creationId xmlns:a16="http://schemas.microsoft.com/office/drawing/2014/main" id="{4F045F3F-8EB7-4DE6-BB80-090F3ECCC124}"/>
              </a:ext>
            </a:extLst>
          </p:cNvPr>
          <p:cNvSpPr>
            <a:spLocks noGrp="1"/>
          </p:cNvSpPr>
          <p:nvPr>
            <p:ph type="ftr" sz="quarter" idx="11"/>
          </p:nvPr>
        </p:nvSpPr>
        <p:spPr/>
        <p:txBody>
          <a:bodyPr/>
          <a:lstStyle/>
          <a:p>
            <a:r>
              <a:rPr lang="en-US"/>
              <a:t>Ref.-Lehninger Principles of Biochemistry, Nelson and Cox</a:t>
            </a:r>
            <a:endParaRPr lang="en-IN"/>
          </a:p>
        </p:txBody>
      </p:sp>
    </p:spTree>
    <p:extLst>
      <p:ext uri="{BB962C8B-B14F-4D97-AF65-F5344CB8AC3E}">
        <p14:creationId xmlns:p14="http://schemas.microsoft.com/office/powerpoint/2010/main" val="489157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15CAFB-322A-469D-AC3A-23A609615BF2}"/>
              </a:ext>
            </a:extLst>
          </p:cNvPr>
          <p:cNvPicPr>
            <a:picLocks noChangeAspect="1"/>
          </p:cNvPicPr>
          <p:nvPr/>
        </p:nvPicPr>
        <p:blipFill>
          <a:blip r:embed="rId2"/>
          <a:stretch>
            <a:fillRect/>
          </a:stretch>
        </p:blipFill>
        <p:spPr>
          <a:xfrm>
            <a:off x="523783" y="186430"/>
            <a:ext cx="11159231" cy="6671569"/>
          </a:xfrm>
          <a:prstGeom prst="rect">
            <a:avLst/>
          </a:prstGeom>
        </p:spPr>
      </p:pic>
      <p:sp>
        <p:nvSpPr>
          <p:cNvPr id="4" name="Footer Placeholder 3">
            <a:extLst>
              <a:ext uri="{FF2B5EF4-FFF2-40B4-BE49-F238E27FC236}">
                <a16:creationId xmlns:a16="http://schemas.microsoft.com/office/drawing/2014/main" id="{DA9AD470-0308-4650-B6C5-F8D25673AABC}"/>
              </a:ext>
            </a:extLst>
          </p:cNvPr>
          <p:cNvSpPr>
            <a:spLocks noGrp="1"/>
          </p:cNvSpPr>
          <p:nvPr>
            <p:ph type="ftr" sz="quarter" idx="11"/>
          </p:nvPr>
        </p:nvSpPr>
        <p:spPr/>
        <p:txBody>
          <a:bodyPr/>
          <a:lstStyle/>
          <a:p>
            <a:r>
              <a:rPr lang="en-US"/>
              <a:t>Ref.-Lehninger Principles of Biochemistry, Nelson and Cox</a:t>
            </a:r>
            <a:endParaRPr lang="en-IN"/>
          </a:p>
        </p:txBody>
      </p:sp>
    </p:spTree>
    <p:extLst>
      <p:ext uri="{BB962C8B-B14F-4D97-AF65-F5344CB8AC3E}">
        <p14:creationId xmlns:p14="http://schemas.microsoft.com/office/powerpoint/2010/main" val="2205553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E90D65-D0AF-4B6A-AE45-A7B14807BBA5}"/>
              </a:ext>
            </a:extLst>
          </p:cNvPr>
          <p:cNvPicPr>
            <a:picLocks noChangeAspect="1"/>
          </p:cNvPicPr>
          <p:nvPr/>
        </p:nvPicPr>
        <p:blipFill>
          <a:blip r:embed="rId2"/>
          <a:stretch>
            <a:fillRect/>
          </a:stretch>
        </p:blipFill>
        <p:spPr>
          <a:xfrm>
            <a:off x="2876365" y="577048"/>
            <a:ext cx="6924583" cy="6027937"/>
          </a:xfrm>
          <a:prstGeom prst="rect">
            <a:avLst/>
          </a:prstGeom>
        </p:spPr>
      </p:pic>
      <p:sp>
        <p:nvSpPr>
          <p:cNvPr id="4" name="Footer Placeholder 3">
            <a:extLst>
              <a:ext uri="{FF2B5EF4-FFF2-40B4-BE49-F238E27FC236}">
                <a16:creationId xmlns:a16="http://schemas.microsoft.com/office/drawing/2014/main" id="{035AAF08-47D9-4B8B-B911-51946F3D4FE6}"/>
              </a:ext>
            </a:extLst>
          </p:cNvPr>
          <p:cNvSpPr>
            <a:spLocks noGrp="1"/>
          </p:cNvSpPr>
          <p:nvPr>
            <p:ph type="ftr" sz="quarter" idx="11"/>
          </p:nvPr>
        </p:nvSpPr>
        <p:spPr/>
        <p:txBody>
          <a:bodyPr/>
          <a:lstStyle/>
          <a:p>
            <a:r>
              <a:rPr lang="en-US"/>
              <a:t>Ref.-Lehninger Principles of Biochemistry, Nelson and Cox</a:t>
            </a:r>
            <a:endParaRPr lang="en-IN"/>
          </a:p>
        </p:txBody>
      </p:sp>
    </p:spTree>
    <p:extLst>
      <p:ext uri="{BB962C8B-B14F-4D97-AF65-F5344CB8AC3E}">
        <p14:creationId xmlns:p14="http://schemas.microsoft.com/office/powerpoint/2010/main" val="977926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CF9E75A-9026-4FB4-82B5-C26BFAC233F4}"/>
              </a:ext>
            </a:extLst>
          </p:cNvPr>
          <p:cNvSpPr>
            <a:spLocks noGrp="1"/>
          </p:cNvSpPr>
          <p:nvPr>
            <p:ph type="ftr" sz="quarter" idx="11"/>
          </p:nvPr>
        </p:nvSpPr>
        <p:spPr/>
        <p:txBody>
          <a:bodyPr/>
          <a:lstStyle/>
          <a:p>
            <a:r>
              <a:rPr lang="en-US"/>
              <a:t>Ref.-Lehninger Principles of Biochemistry, Nelson and Cox</a:t>
            </a:r>
            <a:endParaRPr lang="en-IN"/>
          </a:p>
        </p:txBody>
      </p:sp>
      <p:sp>
        <p:nvSpPr>
          <p:cNvPr id="4" name="TextBox 3">
            <a:extLst>
              <a:ext uri="{FF2B5EF4-FFF2-40B4-BE49-F238E27FC236}">
                <a16:creationId xmlns:a16="http://schemas.microsoft.com/office/drawing/2014/main" id="{6DA7E202-3B1B-4383-B7E7-91F400735C38}"/>
              </a:ext>
            </a:extLst>
          </p:cNvPr>
          <p:cNvSpPr txBox="1"/>
          <p:nvPr/>
        </p:nvSpPr>
        <p:spPr>
          <a:xfrm>
            <a:off x="3047260" y="2410363"/>
            <a:ext cx="6094520" cy="2041713"/>
          </a:xfrm>
          <a:prstGeom prst="rect">
            <a:avLst/>
          </a:prstGeom>
          <a:noFill/>
        </p:spPr>
        <p:txBody>
          <a:bodyPr wrap="square">
            <a:spAutoFit/>
          </a:bodyPr>
          <a:lstStyle/>
          <a:p>
            <a:r>
              <a:rPr lang="en-US" dirty="0"/>
              <a:t>References-</a:t>
            </a:r>
          </a:p>
          <a:p>
            <a:pPr marL="342900" lvl="0" indent="-342900" algn="just" fontAlgn="base">
              <a:lnSpc>
                <a:spcPct val="107000"/>
              </a:lnSpc>
              <a:spcAft>
                <a:spcPts val="800"/>
              </a:spcAft>
              <a:tabLst>
                <a:tab pos="457200" algn="l"/>
              </a:tabLst>
            </a:pPr>
            <a:r>
              <a:rPr lang="en-I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Lehninger</a:t>
            </a: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Principles of Biochemistry, Nelson and Cox, Macmillan Higher education</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800"/>
              </a:spcAft>
              <a:tabLst>
                <a:tab pos="457200" algn="l"/>
              </a:tabLst>
            </a:pPr>
            <a:r>
              <a:rPr lang="en-I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Biochemistry.R.H.Garrett</a:t>
            </a: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I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C.J.Grisham</a:t>
            </a: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Nelson Education ltd.</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800"/>
              </a:spcAft>
              <a:tabLst>
                <a:tab pos="457200" algn="l"/>
              </a:tabLst>
            </a:pP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Biochemistry </a:t>
            </a:r>
            <a:r>
              <a:rPr lang="en-I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Voet</a:t>
            </a:r>
            <a:r>
              <a:rPr lang="en-I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I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Voet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3791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0476EA7-37A2-44B9-B33F-CD4579D0B1E0}"/>
              </a:ext>
            </a:extLst>
          </p:cNvPr>
          <p:cNvPicPr>
            <a:picLocks noGrp="1" noChangeAspect="1"/>
          </p:cNvPicPr>
          <p:nvPr>
            <p:ph idx="4294967295"/>
          </p:nvPr>
        </p:nvPicPr>
        <p:blipFill>
          <a:blip r:embed="rId2"/>
          <a:stretch>
            <a:fillRect/>
          </a:stretch>
        </p:blipFill>
        <p:spPr>
          <a:xfrm>
            <a:off x="979488" y="365125"/>
            <a:ext cx="11212512" cy="6045200"/>
          </a:xfrm>
        </p:spPr>
      </p:pic>
      <p:sp>
        <p:nvSpPr>
          <p:cNvPr id="6" name="Footer Placeholder 5">
            <a:extLst>
              <a:ext uri="{FF2B5EF4-FFF2-40B4-BE49-F238E27FC236}">
                <a16:creationId xmlns:a16="http://schemas.microsoft.com/office/drawing/2014/main" id="{B31A4629-EFAE-4E9B-AE21-9AF34F3306DC}"/>
              </a:ext>
            </a:extLst>
          </p:cNvPr>
          <p:cNvSpPr>
            <a:spLocks noGrp="1"/>
          </p:cNvSpPr>
          <p:nvPr>
            <p:ph type="ftr" sz="quarter" idx="11"/>
          </p:nvPr>
        </p:nvSpPr>
        <p:spPr/>
        <p:txBody>
          <a:bodyPr/>
          <a:lstStyle/>
          <a:p>
            <a:r>
              <a:rPr lang="en-US"/>
              <a:t>Ref.-Lehninger Principles of Biochemistry, Nelson and Cox</a:t>
            </a:r>
            <a:endParaRPr lang="en-IN"/>
          </a:p>
        </p:txBody>
      </p:sp>
    </p:spTree>
    <p:extLst>
      <p:ext uri="{BB962C8B-B14F-4D97-AF65-F5344CB8AC3E}">
        <p14:creationId xmlns:p14="http://schemas.microsoft.com/office/powerpoint/2010/main" val="1338851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57610D-B9B6-4D23-803B-AA0CF1CC8121}"/>
              </a:ext>
            </a:extLst>
          </p:cNvPr>
          <p:cNvPicPr>
            <a:picLocks noChangeAspect="1"/>
          </p:cNvPicPr>
          <p:nvPr/>
        </p:nvPicPr>
        <p:blipFill>
          <a:blip r:embed="rId2"/>
          <a:stretch>
            <a:fillRect/>
          </a:stretch>
        </p:blipFill>
        <p:spPr>
          <a:xfrm>
            <a:off x="1908699" y="177554"/>
            <a:ext cx="7661429" cy="5994884"/>
          </a:xfrm>
          <a:prstGeom prst="rect">
            <a:avLst/>
          </a:prstGeom>
        </p:spPr>
      </p:pic>
      <p:sp>
        <p:nvSpPr>
          <p:cNvPr id="4" name="Footer Placeholder 3">
            <a:extLst>
              <a:ext uri="{FF2B5EF4-FFF2-40B4-BE49-F238E27FC236}">
                <a16:creationId xmlns:a16="http://schemas.microsoft.com/office/drawing/2014/main" id="{3558E451-5878-4B11-9D7F-9660AC0BE47E}"/>
              </a:ext>
            </a:extLst>
          </p:cNvPr>
          <p:cNvSpPr>
            <a:spLocks noGrp="1"/>
          </p:cNvSpPr>
          <p:nvPr>
            <p:ph type="ftr" sz="quarter" idx="11"/>
          </p:nvPr>
        </p:nvSpPr>
        <p:spPr/>
        <p:txBody>
          <a:bodyPr/>
          <a:lstStyle/>
          <a:p>
            <a:r>
              <a:rPr lang="en-US"/>
              <a:t>Ref.-Lehninger Principles of Biochemistry, Nelson and Cox</a:t>
            </a:r>
            <a:endParaRPr lang="en-IN"/>
          </a:p>
        </p:txBody>
      </p:sp>
    </p:spTree>
    <p:extLst>
      <p:ext uri="{BB962C8B-B14F-4D97-AF65-F5344CB8AC3E}">
        <p14:creationId xmlns:p14="http://schemas.microsoft.com/office/powerpoint/2010/main" val="214026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854E0E6-E17A-44B1-B19F-04FE90B26056}"/>
              </a:ext>
            </a:extLst>
          </p:cNvPr>
          <p:cNvPicPr>
            <a:picLocks noGrp="1" noChangeAspect="1"/>
          </p:cNvPicPr>
          <p:nvPr>
            <p:ph idx="4294967295"/>
          </p:nvPr>
        </p:nvPicPr>
        <p:blipFill>
          <a:blip r:embed="rId2"/>
          <a:stretch>
            <a:fillRect/>
          </a:stretch>
        </p:blipFill>
        <p:spPr>
          <a:xfrm>
            <a:off x="1278384" y="374002"/>
            <a:ext cx="9525740" cy="6483997"/>
          </a:xfrm>
        </p:spPr>
      </p:pic>
      <p:sp>
        <p:nvSpPr>
          <p:cNvPr id="6" name="Footer Placeholder 5">
            <a:extLst>
              <a:ext uri="{FF2B5EF4-FFF2-40B4-BE49-F238E27FC236}">
                <a16:creationId xmlns:a16="http://schemas.microsoft.com/office/drawing/2014/main" id="{E8C9EAFC-C747-43C5-B426-44590D52C8F0}"/>
              </a:ext>
            </a:extLst>
          </p:cNvPr>
          <p:cNvSpPr>
            <a:spLocks noGrp="1"/>
          </p:cNvSpPr>
          <p:nvPr>
            <p:ph type="ftr" sz="quarter" idx="11"/>
          </p:nvPr>
        </p:nvSpPr>
        <p:spPr/>
        <p:txBody>
          <a:bodyPr/>
          <a:lstStyle/>
          <a:p>
            <a:r>
              <a:rPr lang="en-US"/>
              <a:t>Ref.-Lehninger Principles of Biochemistry, Nelson and Cox</a:t>
            </a:r>
            <a:endParaRPr lang="en-IN"/>
          </a:p>
        </p:txBody>
      </p:sp>
    </p:spTree>
    <p:extLst>
      <p:ext uri="{BB962C8B-B14F-4D97-AF65-F5344CB8AC3E}">
        <p14:creationId xmlns:p14="http://schemas.microsoft.com/office/powerpoint/2010/main" val="2375704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026C1-745B-4BB0-B1A6-889149CE4CF4}"/>
              </a:ext>
            </a:extLst>
          </p:cNvPr>
          <p:cNvSpPr>
            <a:spLocks noGrp="1"/>
          </p:cNvSpPr>
          <p:nvPr>
            <p:ph type="title"/>
          </p:nvPr>
        </p:nvSpPr>
        <p:spPr/>
        <p:txBody>
          <a:bodyPr/>
          <a:lstStyle/>
          <a:p>
            <a:pPr algn="ctr"/>
            <a:r>
              <a:rPr lang="en-US" b="1" dirty="0"/>
              <a:t>Epimers</a:t>
            </a:r>
            <a:endParaRPr lang="en-IN" b="1" dirty="0"/>
          </a:p>
        </p:txBody>
      </p:sp>
      <p:sp>
        <p:nvSpPr>
          <p:cNvPr id="3" name="Content Placeholder 2">
            <a:extLst>
              <a:ext uri="{FF2B5EF4-FFF2-40B4-BE49-F238E27FC236}">
                <a16:creationId xmlns:a16="http://schemas.microsoft.com/office/drawing/2014/main" id="{BC04AB2C-DAA2-45E0-AEA3-A537B380259B}"/>
              </a:ext>
            </a:extLst>
          </p:cNvPr>
          <p:cNvSpPr>
            <a:spLocks noGrp="1"/>
          </p:cNvSpPr>
          <p:nvPr>
            <p:ph idx="1"/>
          </p:nvPr>
        </p:nvSpPr>
        <p:spPr>
          <a:xfrm>
            <a:off x="838200" y="1438183"/>
            <a:ext cx="10515600" cy="5054692"/>
          </a:xfrm>
        </p:spPr>
        <p:txBody>
          <a:bodyPr/>
          <a:lstStyle/>
          <a:p>
            <a:r>
              <a:rPr lang="en-US" dirty="0"/>
              <a:t>Two sugars that differ only in the configuration around one carbon atom are called epimers;</a:t>
            </a:r>
          </a:p>
          <a:p>
            <a:r>
              <a:rPr lang="en-US" dirty="0"/>
              <a:t> D-glucose and D-mannose, which differ only in the stereochemistry at C-2</a:t>
            </a:r>
          </a:p>
          <a:p>
            <a:r>
              <a:rPr lang="en-US" dirty="0"/>
              <a:t> D-glucose and D-galactose (which differ at C-4)</a:t>
            </a:r>
            <a:endParaRPr lang="en-IN" dirty="0"/>
          </a:p>
        </p:txBody>
      </p:sp>
      <p:pic>
        <p:nvPicPr>
          <p:cNvPr id="5" name="Picture 4">
            <a:extLst>
              <a:ext uri="{FF2B5EF4-FFF2-40B4-BE49-F238E27FC236}">
                <a16:creationId xmlns:a16="http://schemas.microsoft.com/office/drawing/2014/main" id="{0A504B93-98FA-428C-B41D-6F562D94B97E}"/>
              </a:ext>
            </a:extLst>
          </p:cNvPr>
          <p:cNvPicPr>
            <a:picLocks noChangeAspect="1"/>
          </p:cNvPicPr>
          <p:nvPr/>
        </p:nvPicPr>
        <p:blipFill>
          <a:blip r:embed="rId2"/>
          <a:stretch>
            <a:fillRect/>
          </a:stretch>
        </p:blipFill>
        <p:spPr>
          <a:xfrm>
            <a:off x="2641250" y="4234648"/>
            <a:ext cx="4416498" cy="2077252"/>
          </a:xfrm>
          <a:prstGeom prst="rect">
            <a:avLst/>
          </a:prstGeom>
        </p:spPr>
      </p:pic>
      <p:sp>
        <p:nvSpPr>
          <p:cNvPr id="6" name="Footer Placeholder 5">
            <a:extLst>
              <a:ext uri="{FF2B5EF4-FFF2-40B4-BE49-F238E27FC236}">
                <a16:creationId xmlns:a16="http://schemas.microsoft.com/office/drawing/2014/main" id="{2871108C-F494-4036-B8ED-0C8E98FF26CF}"/>
              </a:ext>
            </a:extLst>
          </p:cNvPr>
          <p:cNvSpPr>
            <a:spLocks noGrp="1"/>
          </p:cNvSpPr>
          <p:nvPr>
            <p:ph type="ftr" sz="quarter" idx="11"/>
          </p:nvPr>
        </p:nvSpPr>
        <p:spPr/>
        <p:txBody>
          <a:bodyPr/>
          <a:lstStyle/>
          <a:p>
            <a:r>
              <a:rPr lang="en-US"/>
              <a:t>Ref.-Lehninger Principles of Biochemistry, Nelson and Cox</a:t>
            </a:r>
            <a:endParaRPr lang="en-IN"/>
          </a:p>
        </p:txBody>
      </p:sp>
    </p:spTree>
    <p:extLst>
      <p:ext uri="{BB962C8B-B14F-4D97-AF65-F5344CB8AC3E}">
        <p14:creationId xmlns:p14="http://schemas.microsoft.com/office/powerpoint/2010/main" val="694721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917D5-F9F1-4AC8-865E-20B6AA10C42B}"/>
              </a:ext>
            </a:extLst>
          </p:cNvPr>
          <p:cNvSpPr>
            <a:spLocks noGrp="1"/>
          </p:cNvSpPr>
          <p:nvPr>
            <p:ph type="title"/>
          </p:nvPr>
        </p:nvSpPr>
        <p:spPr>
          <a:xfrm>
            <a:off x="838200" y="365126"/>
            <a:ext cx="10515600" cy="797850"/>
          </a:xfrm>
        </p:spPr>
        <p:txBody>
          <a:bodyPr/>
          <a:lstStyle/>
          <a:p>
            <a:r>
              <a:rPr lang="en-US" b="1" dirty="0"/>
              <a:t>Hemiacetals or Hemiketals</a:t>
            </a:r>
            <a:endParaRPr lang="en-IN" b="1" dirty="0"/>
          </a:p>
        </p:txBody>
      </p:sp>
      <p:sp>
        <p:nvSpPr>
          <p:cNvPr id="3" name="Content Placeholder 2">
            <a:extLst>
              <a:ext uri="{FF2B5EF4-FFF2-40B4-BE49-F238E27FC236}">
                <a16:creationId xmlns:a16="http://schemas.microsoft.com/office/drawing/2014/main" id="{BA63F4CB-85F7-4BF6-A546-0C30BC94B7BE}"/>
              </a:ext>
            </a:extLst>
          </p:cNvPr>
          <p:cNvSpPr>
            <a:spLocks noGrp="1"/>
          </p:cNvSpPr>
          <p:nvPr>
            <p:ph idx="1"/>
          </p:nvPr>
        </p:nvSpPr>
        <p:spPr>
          <a:xfrm>
            <a:off x="838200" y="1162976"/>
            <a:ext cx="10515600" cy="5013987"/>
          </a:xfrm>
        </p:spPr>
        <p:txBody>
          <a:bodyPr/>
          <a:lstStyle/>
          <a:p>
            <a:r>
              <a:rPr lang="en-US" dirty="0"/>
              <a:t>In aqueous solution, </a:t>
            </a:r>
            <a:r>
              <a:rPr lang="en-US" dirty="0" err="1"/>
              <a:t>aldotetroses</a:t>
            </a:r>
            <a:r>
              <a:rPr lang="en-US" dirty="0"/>
              <a:t> and all monosaccharides with five or more carbon atoms in the backbone occur predominantly as cyclic (ring) structures in which the carbonyl group has formed a covalent bond with the oxygen of a hydroxyl group along the chain. The formation of these ring structures is the result of a general reaction between alcohols and aldehydes or ketones to form derivatives called hemiacetals or hemiketals. Two molecules of an alcohol can add to a carbonyl carbon; the product of the first addition is a hemiacetal (for addition to an aldose) or a hemiketal (for addition to a ketose)</a:t>
            </a:r>
            <a:endParaRPr lang="en-IN" dirty="0"/>
          </a:p>
        </p:txBody>
      </p:sp>
      <p:sp>
        <p:nvSpPr>
          <p:cNvPr id="4" name="Footer Placeholder 3">
            <a:extLst>
              <a:ext uri="{FF2B5EF4-FFF2-40B4-BE49-F238E27FC236}">
                <a16:creationId xmlns:a16="http://schemas.microsoft.com/office/drawing/2014/main" id="{C8878CD1-BF66-495A-8736-135D2714DB0C}"/>
              </a:ext>
            </a:extLst>
          </p:cNvPr>
          <p:cNvSpPr>
            <a:spLocks noGrp="1"/>
          </p:cNvSpPr>
          <p:nvPr>
            <p:ph type="ftr" sz="quarter" idx="11"/>
          </p:nvPr>
        </p:nvSpPr>
        <p:spPr/>
        <p:txBody>
          <a:bodyPr/>
          <a:lstStyle/>
          <a:p>
            <a:r>
              <a:rPr lang="en-US"/>
              <a:t>Ref.-Lehninger Principles of Biochemistry, Nelson and Cox</a:t>
            </a:r>
            <a:endParaRPr lang="en-IN"/>
          </a:p>
        </p:txBody>
      </p:sp>
    </p:spTree>
    <p:extLst>
      <p:ext uri="{BB962C8B-B14F-4D97-AF65-F5344CB8AC3E}">
        <p14:creationId xmlns:p14="http://schemas.microsoft.com/office/powerpoint/2010/main" val="1048604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5987671-AE3D-4D37-9415-5D2CA491FB1D}"/>
              </a:ext>
            </a:extLst>
          </p:cNvPr>
          <p:cNvPicPr>
            <a:picLocks noGrp="1" noChangeAspect="1"/>
          </p:cNvPicPr>
          <p:nvPr>
            <p:ph idx="4294967295"/>
          </p:nvPr>
        </p:nvPicPr>
        <p:blipFill>
          <a:blip r:embed="rId2"/>
          <a:stretch>
            <a:fillRect/>
          </a:stretch>
        </p:blipFill>
        <p:spPr>
          <a:xfrm>
            <a:off x="1722268" y="825623"/>
            <a:ext cx="8016536" cy="5233865"/>
          </a:xfrm>
        </p:spPr>
      </p:pic>
      <p:sp>
        <p:nvSpPr>
          <p:cNvPr id="6" name="Footer Placeholder 5">
            <a:extLst>
              <a:ext uri="{FF2B5EF4-FFF2-40B4-BE49-F238E27FC236}">
                <a16:creationId xmlns:a16="http://schemas.microsoft.com/office/drawing/2014/main" id="{0B1432F3-51A4-4E3D-ABEA-50EB49D8DE39}"/>
              </a:ext>
            </a:extLst>
          </p:cNvPr>
          <p:cNvSpPr>
            <a:spLocks noGrp="1"/>
          </p:cNvSpPr>
          <p:nvPr>
            <p:ph type="ftr" sz="quarter" idx="11"/>
          </p:nvPr>
        </p:nvSpPr>
        <p:spPr/>
        <p:txBody>
          <a:bodyPr/>
          <a:lstStyle/>
          <a:p>
            <a:r>
              <a:rPr lang="en-US"/>
              <a:t>Ref.-Lehninger Principles of Biochemistry, Nelson and Cox</a:t>
            </a:r>
            <a:endParaRPr lang="en-IN"/>
          </a:p>
        </p:txBody>
      </p:sp>
    </p:spTree>
    <p:extLst>
      <p:ext uri="{BB962C8B-B14F-4D97-AF65-F5344CB8AC3E}">
        <p14:creationId xmlns:p14="http://schemas.microsoft.com/office/powerpoint/2010/main" val="1063394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0CA650-07D5-4FCF-A597-BBA1CF69121D}"/>
              </a:ext>
            </a:extLst>
          </p:cNvPr>
          <p:cNvPicPr>
            <a:picLocks noChangeAspect="1"/>
          </p:cNvPicPr>
          <p:nvPr/>
        </p:nvPicPr>
        <p:blipFill>
          <a:blip r:embed="rId2"/>
          <a:stretch>
            <a:fillRect/>
          </a:stretch>
        </p:blipFill>
        <p:spPr>
          <a:xfrm>
            <a:off x="2175029" y="577048"/>
            <a:ext cx="6889072" cy="5708341"/>
          </a:xfrm>
          <a:prstGeom prst="rect">
            <a:avLst/>
          </a:prstGeom>
        </p:spPr>
      </p:pic>
      <p:sp>
        <p:nvSpPr>
          <p:cNvPr id="4" name="Footer Placeholder 3">
            <a:extLst>
              <a:ext uri="{FF2B5EF4-FFF2-40B4-BE49-F238E27FC236}">
                <a16:creationId xmlns:a16="http://schemas.microsoft.com/office/drawing/2014/main" id="{F362E879-D7C2-4F66-BBAF-1573DEE81070}"/>
              </a:ext>
            </a:extLst>
          </p:cNvPr>
          <p:cNvSpPr>
            <a:spLocks noGrp="1"/>
          </p:cNvSpPr>
          <p:nvPr>
            <p:ph type="ftr" sz="quarter" idx="11"/>
          </p:nvPr>
        </p:nvSpPr>
        <p:spPr/>
        <p:txBody>
          <a:bodyPr/>
          <a:lstStyle/>
          <a:p>
            <a:r>
              <a:rPr lang="en-US"/>
              <a:t>Ref.-Lehninger Principles of Biochemistry, Nelson and Cox</a:t>
            </a:r>
            <a:endParaRPr lang="en-IN"/>
          </a:p>
        </p:txBody>
      </p:sp>
    </p:spTree>
    <p:extLst>
      <p:ext uri="{BB962C8B-B14F-4D97-AF65-F5344CB8AC3E}">
        <p14:creationId xmlns:p14="http://schemas.microsoft.com/office/powerpoint/2010/main" val="3320700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920</Words>
  <Application>Microsoft Office PowerPoint</Application>
  <PresentationFormat>Widescreen</PresentationFormat>
  <Paragraphs>63</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Office Theme</vt:lpstr>
      <vt:lpstr>Carbohydrates</vt:lpstr>
      <vt:lpstr>Monosaccharides</vt:lpstr>
      <vt:lpstr>PowerPoint Presentation</vt:lpstr>
      <vt:lpstr>PowerPoint Presentation</vt:lpstr>
      <vt:lpstr>PowerPoint Presentation</vt:lpstr>
      <vt:lpstr>Epimers</vt:lpstr>
      <vt:lpstr>Hemiacetals or Hemiketals</vt:lpstr>
      <vt:lpstr>PowerPoint Presentation</vt:lpstr>
      <vt:lpstr>PowerPoint Presentation</vt:lpstr>
      <vt:lpstr>Hexose derivatives</vt:lpstr>
      <vt:lpstr>Disaccharides</vt:lpstr>
      <vt:lpstr>Formation of maltose</vt:lpstr>
      <vt:lpstr>Common disaccharides</vt:lpstr>
      <vt:lpstr>Polysaccharides</vt:lpstr>
      <vt:lpstr>Homopolysaccharides</vt:lpstr>
      <vt:lpstr>PowerPoint Presentation</vt:lpstr>
      <vt:lpstr>Cellulose                         Chitin</vt:lpstr>
      <vt:lpstr>Heteropolysaccharides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Carbohydrates</dc:title>
  <dc:creator>Manishi</dc:creator>
  <cp:lastModifiedBy>Manishi</cp:lastModifiedBy>
  <cp:revision>2</cp:revision>
  <dcterms:created xsi:type="dcterms:W3CDTF">2021-11-17T09:08:31Z</dcterms:created>
  <dcterms:modified xsi:type="dcterms:W3CDTF">2021-11-17T11:21:01Z</dcterms:modified>
</cp:coreProperties>
</file>