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83DE24-BE02-44BA-A163-61BD593490D6}" type="datetimeFigureOut">
              <a:rPr lang="en-US" smtClean="0"/>
              <a:pPr/>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D6309-4D04-41D9-A711-F7004C895A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83DE24-BE02-44BA-A163-61BD593490D6}" type="datetimeFigureOut">
              <a:rPr lang="en-US" smtClean="0"/>
              <a:pPr/>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D6309-4D04-41D9-A711-F7004C895A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83DE24-BE02-44BA-A163-61BD593490D6}" type="datetimeFigureOut">
              <a:rPr lang="en-US" smtClean="0"/>
              <a:pPr/>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D6309-4D04-41D9-A711-F7004C895A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83DE24-BE02-44BA-A163-61BD593490D6}" type="datetimeFigureOut">
              <a:rPr lang="en-US" smtClean="0"/>
              <a:pPr/>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D6309-4D04-41D9-A711-F7004C895A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83DE24-BE02-44BA-A163-61BD593490D6}" type="datetimeFigureOut">
              <a:rPr lang="en-US" smtClean="0"/>
              <a:pPr/>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D6309-4D04-41D9-A711-F7004C895A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83DE24-BE02-44BA-A163-61BD593490D6}" type="datetimeFigureOut">
              <a:rPr lang="en-US" smtClean="0"/>
              <a:pPr/>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D6309-4D04-41D9-A711-F7004C895A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83DE24-BE02-44BA-A163-61BD593490D6}" type="datetimeFigureOut">
              <a:rPr lang="en-US" smtClean="0"/>
              <a:pPr/>
              <a:t>11/17/2021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0D6309-4D04-41D9-A711-F7004C895A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83DE24-BE02-44BA-A163-61BD593490D6}" type="datetimeFigureOut">
              <a:rPr lang="en-US" smtClean="0"/>
              <a:pPr/>
              <a:t>11/17/2021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0D6309-4D04-41D9-A711-F7004C895A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3DE24-BE02-44BA-A163-61BD593490D6}" type="datetimeFigureOut">
              <a:rPr lang="en-US" smtClean="0"/>
              <a:pPr/>
              <a:t>11/17/2021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0D6309-4D04-41D9-A711-F7004C895A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83DE24-BE02-44BA-A163-61BD593490D6}" type="datetimeFigureOut">
              <a:rPr lang="en-US" smtClean="0"/>
              <a:pPr/>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D6309-4D04-41D9-A711-F7004C895A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83DE24-BE02-44BA-A163-61BD593490D6}" type="datetimeFigureOut">
              <a:rPr lang="en-US" smtClean="0"/>
              <a:pPr/>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D6309-4D04-41D9-A711-F7004C895A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3DE24-BE02-44BA-A163-61BD593490D6}" type="datetimeFigureOut">
              <a:rPr lang="en-US" smtClean="0"/>
              <a:pPr/>
              <a:t>11/17/2021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D6309-4D04-41D9-A711-F7004C895A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762000" y="2057400"/>
            <a:ext cx="7620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6000" b="1" i="0" u="none" strike="noStrike" normalizeH="0" baseline="0" dirty="0" smtClean="0">
                <a:ln w="1905"/>
                <a:effectLst>
                  <a:innerShdw blurRad="69850" dist="43180" dir="5400000">
                    <a:srgbClr val="000000">
                      <a:alpha val="65000"/>
                    </a:srgbClr>
                  </a:innerShdw>
                </a:effectLst>
                <a:latin typeface="Arial" pitchFamily="34" charset="0"/>
                <a:ea typeface="Calibri" pitchFamily="34" charset="0"/>
                <a:cs typeface="Arial" pitchFamily="34" charset="0"/>
              </a:rPr>
              <a:t>Eukaryotic cell wall</a:t>
            </a:r>
            <a:endParaRPr kumimoji="0" lang="en-US" sz="4000" b="1" i="0" u="none" strike="noStrike" normalizeH="0" baseline="0" dirty="0" smtClean="0">
              <a:ln w="1905"/>
              <a:effectLst>
                <a:innerShdw blurRad="69850" dist="43180" dir="5400000">
                  <a:srgbClr val="000000">
                    <a:alpha val="65000"/>
                  </a:srgbClr>
                </a:innerShdw>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077200" cy="6475812"/>
          </a:xfrm>
          <a:prstGeom prst="rect">
            <a:avLst/>
          </a:prstGeom>
        </p:spPr>
        <p:txBody>
          <a:bodyPr wrap="square">
            <a:spAutoFit/>
          </a:bodyPr>
          <a:lstStyle/>
          <a:p>
            <a:pPr lvl="0" algn="just" eaLnBrk="0" fontAlgn="base" hangingPunct="0">
              <a:lnSpc>
                <a:spcPct val="150000"/>
              </a:lnSpc>
              <a:spcBef>
                <a:spcPct val="0"/>
              </a:spcBef>
              <a:spcAft>
                <a:spcPct val="0"/>
              </a:spcAft>
            </a:pPr>
            <a:r>
              <a:rPr lang="en-US" sz="2800" dirty="0" smtClean="0">
                <a:solidFill>
                  <a:srgbClr val="333333"/>
                </a:solidFill>
                <a:latin typeface="Arial" pitchFamily="34" charset="0"/>
                <a:ea typeface="Calibri" pitchFamily="34" charset="0"/>
                <a:cs typeface="Arial" pitchFamily="34" charset="0"/>
              </a:rPr>
              <a:t>A cell wall is defined as the non-living component, covering the outmost layer of a cell. Its composition varies according to the organism and is permeable in nature. The cell wall separates the interior contents of the cell from the exterior environment. It also provides shape, support, and protection to the cell and its organelles. However, this cellular component is present exclusively in eukaryotic plants, fungi, and few prokaryotic organisms.</a:t>
            </a:r>
            <a:endParaRPr lang="en-US" sz="4000" dirty="0" smtClean="0">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763000" cy="6129050"/>
          </a:xfrm>
          <a:prstGeom prst="rect">
            <a:avLst/>
          </a:prstGeom>
        </p:spPr>
        <p:txBody>
          <a:bodyPr wrap="square">
            <a:spAutoFit/>
          </a:bodyPr>
          <a:lstStyle/>
          <a:p>
            <a:pPr algn="just">
              <a:lnSpc>
                <a:spcPct val="150000"/>
              </a:lnSpc>
            </a:pPr>
            <a:r>
              <a:rPr lang="en-US" sz="2400" dirty="0" smtClean="0"/>
              <a:t>A cell wall is defined as the non-living component, covering the outmost layer of a cell. Its composition varies according to the organism and is permeable in nature. The cell wall separates the interior contents of the cell from the exterior environment. It also provides shape, support, and protection to the cell and its organelles. However, this cellular component is present exclusively in eukaryotic plants, fungi, and few prokaryotic organisms. As stated above, fungi also possess cell walls, but they are made up of chitin, a derivative of glucose which is also found in the exoskeletons of arthropods. And just like the cell walls in plants, they provide structural support and prevents desiccation</a:t>
            </a:r>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457200" y="259913"/>
            <a:ext cx="8534400" cy="594008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0" algn="l"/>
                <a:tab pos="228600" algn="l"/>
              </a:tabLst>
            </a:pPr>
            <a:r>
              <a:rPr kumimoji="0" lang="en-US" sz="2000" b="1" i="0" u="none" strike="noStrike" cap="none" normalizeH="0" baseline="0" dirty="0" smtClean="0">
                <a:ln>
                  <a:noFill/>
                </a:ln>
                <a:solidFill>
                  <a:srgbClr val="813588"/>
                </a:solidFill>
                <a:effectLst/>
                <a:latin typeface="Arial" pitchFamily="34" charset="0"/>
                <a:ea typeface="Times New Roman" pitchFamily="18" charset="0"/>
                <a:cs typeface="Arial" pitchFamily="34" charset="0"/>
              </a:rPr>
              <a:t>Function of the Cell Wall</a:t>
            </a:r>
            <a:r>
              <a:rPr kumimoji="0" lang="en-US" sz="2000" b="0" i="0" u="none" strike="noStrike" cap="none" normalizeH="0" baseline="0" dirty="0" smtClean="0">
                <a:ln>
                  <a:noFill/>
                </a:ln>
                <a:solidFill>
                  <a:srgbClr val="813588"/>
                </a:solidFill>
                <a:effectLst/>
                <a:latin typeface="Arial" pitchFamily="34" charset="0"/>
                <a:ea typeface="Times New Roman" pitchFamily="18" charset="0"/>
                <a:cs typeface="Arial" pitchFamily="34" charset="0"/>
              </a:rPr>
              <a:t>- </a:t>
            </a:r>
            <a:r>
              <a:rPr kumimoji="0" lang="en-US"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The cell wall is an integral component of the plant cell and it performs many essential functions. Following are some of the major</a:t>
            </a:r>
            <a:r>
              <a:rPr kumimoji="0" lang="en-US" sz="2000" b="0" i="0" u="none" strike="noStrike" cap="none" normalizeH="0" baseline="0" dirty="0" smtClean="0">
                <a:ln>
                  <a:noFill/>
                </a:ln>
                <a:solidFill>
                  <a:srgbClr val="333333"/>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cell wall</a:t>
            </a:r>
            <a:r>
              <a:rPr kumimoji="0" lang="en-US" sz="2000" b="0" i="0" u="none" strike="noStrike" cap="none" normalizeH="0" baseline="0" dirty="0" smtClean="0">
                <a:ln>
                  <a:noFill/>
                </a:ln>
                <a:solidFill>
                  <a:srgbClr val="333333"/>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functions observed:</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tab pos="0" algn="l"/>
                <a:tab pos="228600" algn="l"/>
              </a:tabLst>
            </a:pPr>
            <a:r>
              <a:rPr kumimoji="0" lang="en-US"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The plant cell wall</a:t>
            </a:r>
            <a:r>
              <a:rPr kumimoji="0" lang="en-US" sz="2000" b="0" i="0" u="none" strike="noStrike" cap="none" normalizeH="0" baseline="0" dirty="0" smtClean="0">
                <a:ln>
                  <a:noFill/>
                </a:ln>
                <a:solidFill>
                  <a:srgbClr val="333333"/>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provides definite shape, strength, rigidity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tab pos="0" algn="l"/>
                <a:tab pos="228600" algn="l"/>
              </a:tabLst>
            </a:pPr>
            <a:r>
              <a:rPr kumimoji="0" lang="en-US"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It also provides protection against mechanical stress and physical shocks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tab pos="0" algn="l"/>
                <a:tab pos="228600" algn="l"/>
              </a:tabLst>
            </a:pPr>
            <a:r>
              <a:rPr kumimoji="0" lang="en-US"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It helps to control cell expansion due to the intake of water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tab pos="0" algn="l"/>
                <a:tab pos="228600" algn="l"/>
              </a:tabLst>
            </a:pPr>
            <a:r>
              <a:rPr kumimoji="0" lang="en-US"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Also helps in preventing water loss from the cell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tab pos="0" algn="l"/>
                <a:tab pos="228600" algn="l"/>
              </a:tabLst>
            </a:pPr>
            <a:r>
              <a:rPr kumimoji="0" lang="en-US"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It is responsible for transporting substances between and across the cell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tab pos="0" algn="l"/>
                <a:tab pos="228600" algn="l"/>
              </a:tabLst>
            </a:pPr>
            <a:r>
              <a:rPr kumimoji="0" lang="en-US"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It</a:t>
            </a:r>
            <a:r>
              <a:rPr kumimoji="0" lang="en-US" sz="2000" b="0" i="0" u="none" strike="noStrike" cap="none" normalizeH="0" baseline="0" dirty="0" smtClean="0">
                <a:ln>
                  <a:noFill/>
                </a:ln>
                <a:solidFill>
                  <a:srgbClr val="333333"/>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acts as a barrier between the interior cellular components and the external environment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tab pos="0" algn="l"/>
                <a:tab pos="228600" algn="l"/>
              </a:tabLst>
            </a:pPr>
            <a:r>
              <a:rPr kumimoji="0" lang="en-US" sz="2000" b="0" i="0" u="none" strike="noStrike" cap="none" normalizeH="0" baseline="0" dirty="0" smtClean="0">
                <a:ln>
                  <a:noFill/>
                </a:ln>
                <a:solidFill>
                  <a:srgbClr val="333333"/>
                </a:solidFill>
                <a:effectLst/>
                <a:latin typeface="Arial" pitchFamily="34" charset="0"/>
                <a:ea typeface="Calibri" pitchFamily="34" charset="0"/>
                <a:cs typeface="Arial" pitchFamily="34" charset="0"/>
              </a:rPr>
              <a:t>Protecting the cell against physical damage and invading</a:t>
            </a:r>
            <a:r>
              <a:rPr kumimoji="0" lang="en-US" sz="2000" b="0" i="0" u="none" strike="noStrike" cap="none" normalizeH="0" baseline="0" dirty="0" smtClean="0">
                <a:ln>
                  <a:noFill/>
                </a:ln>
                <a:solidFill>
                  <a:srgbClr val="333333"/>
                </a:solidFill>
                <a:effectLst/>
                <a:latin typeface="Calibri"/>
                <a:ea typeface="Calibri" pitchFamily="34" charset="0"/>
                <a:cs typeface="Arial" pitchFamily="34" charset="0"/>
              </a:rPr>
              <a:t> </a:t>
            </a:r>
            <a:r>
              <a:rPr kumimoji="0" lang="en-US" sz="2000" b="0" i="0" u="none" strike="noStrike" cap="none" normalizeH="0" baseline="0" dirty="0" smtClean="0">
                <a:ln>
                  <a:noFill/>
                </a:ln>
                <a:solidFill>
                  <a:srgbClr val="333333"/>
                </a:solidFill>
                <a:effectLst/>
                <a:latin typeface="Arial" pitchFamily="34" charset="0"/>
                <a:ea typeface="Calibri" pitchFamily="34" charset="0"/>
                <a:cs typeface="Arial" pitchFamily="34" charset="0"/>
              </a:rPr>
              <a:t>pathogens.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tab pos="0" algn="l"/>
                <a:tab pos="228600" algn="l"/>
              </a:tabLst>
            </a:pPr>
            <a:r>
              <a:rPr kumimoji="0" lang="en-US" sz="2000" b="0" i="0" u="none" strike="noStrike" cap="none" normalizeH="0" baseline="0" dirty="0" smtClean="0">
                <a:ln>
                  <a:noFill/>
                </a:ln>
                <a:solidFill>
                  <a:srgbClr val="333333"/>
                </a:solidFill>
                <a:effectLst/>
                <a:latin typeface="Arial" pitchFamily="34" charset="0"/>
                <a:ea typeface="Calibri" pitchFamily="34" charset="0"/>
                <a:cs typeface="Arial" pitchFamily="34" charset="0"/>
              </a:rPr>
              <a:t>Regulates and</a:t>
            </a:r>
            <a:r>
              <a:rPr kumimoji="0" lang="en-US" sz="2000" b="0" i="0" u="none" strike="noStrike" cap="none" normalizeH="0" baseline="0" dirty="0" smtClean="0">
                <a:ln>
                  <a:noFill/>
                </a:ln>
                <a:solidFill>
                  <a:srgbClr val="333333"/>
                </a:solidFill>
                <a:effectLst/>
                <a:latin typeface="Calibri"/>
                <a:ea typeface="Calibri" pitchFamily="34" charset="0"/>
                <a:cs typeface="Arial" pitchFamily="34" charset="0"/>
              </a:rPr>
              <a:t> </a:t>
            </a:r>
            <a:r>
              <a:rPr kumimoji="0" lang="en-US" sz="2000" b="0" i="0" u="none" strike="noStrike" cap="none" normalizeH="0" baseline="0" dirty="0" smtClean="0">
                <a:ln>
                  <a:noFill/>
                </a:ln>
                <a:solidFill>
                  <a:srgbClr val="333333"/>
                </a:solidFill>
                <a:effectLst/>
                <a:latin typeface="Arial" pitchFamily="34" charset="0"/>
                <a:ea typeface="Calibri" pitchFamily="34" charset="0"/>
                <a:cs typeface="Arial" pitchFamily="34" charset="0"/>
              </a:rPr>
              <a:t>controls the direction of cell growth.</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tab pos="0" algn="l"/>
                <a:tab pos="228600" algn="l"/>
              </a:tabLst>
            </a:pPr>
            <a:r>
              <a:rPr kumimoji="0" lang="en-US" sz="2000" b="0" i="0" u="none" strike="noStrike" cap="none" normalizeH="0" baseline="0" dirty="0" smtClean="0">
                <a:ln>
                  <a:noFill/>
                </a:ln>
                <a:solidFill>
                  <a:srgbClr val="333333"/>
                </a:solidFill>
                <a:effectLst/>
                <a:latin typeface="Arial" pitchFamily="34" charset="0"/>
                <a:ea typeface="Calibri" pitchFamily="34" charset="0"/>
                <a:cs typeface="Arial" pitchFamily="34" charset="0"/>
              </a:rPr>
              <a:t>Providing the strength, structural support and maintaining the shape of the cell.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tab pos="0" algn="l"/>
                <a:tab pos="228600" algn="l"/>
              </a:tabLst>
            </a:pPr>
            <a:r>
              <a:rPr kumimoji="0" lang="en-US" sz="2000" b="0" i="0" u="none" strike="noStrike" cap="none" normalizeH="0" baseline="0" dirty="0" smtClean="0">
                <a:ln>
                  <a:noFill/>
                </a:ln>
                <a:solidFill>
                  <a:srgbClr val="333333"/>
                </a:solidFill>
                <a:effectLst/>
                <a:latin typeface="Arial" pitchFamily="34" charset="0"/>
                <a:ea typeface="Calibri" pitchFamily="34" charset="0"/>
                <a:cs typeface="Arial" pitchFamily="34" charset="0"/>
              </a:rPr>
              <a:t>Functions as a storage unit by storing carbohydrates for use in plant growth, especially in seeds.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tab pos="0" algn="l"/>
                <a:tab pos="228600" algn="l"/>
              </a:tabLst>
            </a:pPr>
            <a:r>
              <a:rPr kumimoji="0" lang="en-US" sz="2000" b="0" i="0" u="none" strike="noStrike" cap="none" normalizeH="0" baseline="0" dirty="0" smtClean="0">
                <a:ln>
                  <a:noFill/>
                </a:ln>
                <a:solidFill>
                  <a:srgbClr val="333333"/>
                </a:solidFill>
                <a:effectLst/>
                <a:latin typeface="Arial" pitchFamily="34" charset="0"/>
                <a:ea typeface="Calibri" pitchFamily="34" charset="0"/>
                <a:cs typeface="Arial" pitchFamily="34" charset="0"/>
              </a:rPr>
              <a:t>It allows entry of smaller molecules through it freely.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457200" y="139005"/>
            <a:ext cx="8610600" cy="6463308"/>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Composition of cell wall</a:t>
            </a:r>
            <a:r>
              <a:rPr kumimoji="0" lang="en-US" sz="2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rgbClr val="202124"/>
                </a:solidFill>
                <a:effectLst/>
                <a:latin typeface="Arial" pitchFamily="34" charset="0"/>
                <a:ea typeface="Times New Roman" pitchFamily="18" charset="0"/>
                <a:cs typeface="Arial" pitchFamily="34" charset="0"/>
              </a:rPr>
              <a:t>The cell wall is mainly composed of carbohydrate rich materials like hemicelluloses and cellulose, </a:t>
            </a:r>
            <a:r>
              <a:rPr kumimoji="0" lang="en-US" sz="2400" b="0" i="0" u="none" strike="noStrike" cap="none" normalizeH="0" baseline="0" dirty="0" err="1" smtClean="0">
                <a:ln>
                  <a:noFill/>
                </a:ln>
                <a:solidFill>
                  <a:srgbClr val="202124"/>
                </a:solidFill>
                <a:effectLst/>
                <a:latin typeface="Arial" pitchFamily="34" charset="0"/>
                <a:ea typeface="Times New Roman" pitchFamily="18" charset="0"/>
                <a:cs typeface="Arial" pitchFamily="34" charset="0"/>
              </a:rPr>
              <a:t>pectins</a:t>
            </a:r>
            <a:r>
              <a:rPr kumimoji="0" lang="en-US" sz="2400" b="0" i="0" u="none" strike="noStrike" cap="none" normalizeH="0" baseline="0" dirty="0" smtClean="0">
                <a:ln>
                  <a:noFill/>
                </a:ln>
                <a:solidFill>
                  <a:srgbClr val="202124"/>
                </a:solidFill>
                <a:effectLst/>
                <a:latin typeface="Arial" pitchFamily="34" charset="0"/>
                <a:ea typeface="Times New Roman" pitchFamily="18" charset="0"/>
                <a:cs typeface="Arial" pitchFamily="34" charset="0"/>
              </a:rPr>
              <a:t>, and proteins While in case of algae it contain </a:t>
            </a:r>
            <a:r>
              <a:rPr kumimoji="0" lang="en-US" sz="2400" b="0" i="0" u="none" strike="noStrike" cap="none" normalizeH="0" baseline="0" dirty="0" err="1" smtClean="0">
                <a:ln>
                  <a:noFill/>
                </a:ln>
                <a:solidFill>
                  <a:srgbClr val="202124"/>
                </a:solidFill>
                <a:effectLst/>
                <a:latin typeface="Arial" pitchFamily="34" charset="0"/>
                <a:ea typeface="Times New Roman" pitchFamily="18" charset="0"/>
                <a:cs typeface="Arial" pitchFamily="34" charset="0"/>
              </a:rPr>
              <a:t>galactans</a:t>
            </a:r>
            <a:r>
              <a:rPr kumimoji="0" lang="en-US" sz="2400" b="0" i="0" u="none" strike="noStrike" cap="none" normalizeH="0" baseline="0" dirty="0" smtClean="0">
                <a:ln>
                  <a:noFill/>
                </a:ln>
                <a:solidFill>
                  <a:srgbClr val="202124"/>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02124"/>
                </a:solidFill>
                <a:effectLst/>
                <a:latin typeface="Arial" pitchFamily="34" charset="0"/>
                <a:ea typeface="Times New Roman" pitchFamily="18" charset="0"/>
                <a:cs typeface="Arial" pitchFamily="34" charset="0"/>
              </a:rPr>
              <a:t>mannas</a:t>
            </a:r>
            <a:r>
              <a:rPr kumimoji="0" lang="en-US" sz="2400" b="0" i="0" u="none" strike="noStrike" cap="none" normalizeH="0" baseline="0" dirty="0" smtClean="0">
                <a:ln>
                  <a:noFill/>
                </a:ln>
                <a:solidFill>
                  <a:srgbClr val="202124"/>
                </a:solidFill>
                <a:effectLst/>
                <a:latin typeface="Arial" pitchFamily="34" charset="0"/>
                <a:ea typeface="Times New Roman" pitchFamily="18" charset="0"/>
                <a:cs typeface="Arial" pitchFamily="34" charset="0"/>
              </a:rPr>
              <a:t> and CaCO</a:t>
            </a:r>
            <a:r>
              <a:rPr kumimoji="0" lang="en-US" sz="2400" b="0" i="0" u="none" strike="noStrike" cap="none" normalizeH="0" baseline="-30000" dirty="0" smtClean="0">
                <a:ln>
                  <a:noFill/>
                </a:ln>
                <a:solidFill>
                  <a:srgbClr val="202124"/>
                </a:solidFill>
                <a:effectLst/>
                <a:latin typeface="Arial" pitchFamily="34" charset="0"/>
                <a:ea typeface="Times New Roman" pitchFamily="18" charset="0"/>
                <a:cs typeface="Arial" pitchFamily="34" charset="0"/>
              </a:rPr>
              <a:t>3</a:t>
            </a:r>
            <a:r>
              <a:rPr kumimoji="0" lang="en-US" sz="2400" b="0" i="0" u="none" strike="noStrike" cap="none" normalizeH="0" baseline="0" dirty="0" smtClean="0">
                <a:ln>
                  <a:noFill/>
                </a:ln>
                <a:solidFill>
                  <a:srgbClr val="202124"/>
                </a:solidFill>
                <a:effectLst/>
                <a:latin typeface="Arial" pitchFamily="34" charset="0"/>
                <a:ea typeface="Times New Roman" pitchFamily="18" charset="0"/>
                <a:cs typeface="Arial" pitchFamily="34" charset="0"/>
              </a:rPr>
              <a:t>. </a:t>
            </a:r>
            <a:endParaRPr kumimoji="0" lang="en-US"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rgbClr val="202124"/>
                </a:solidFill>
                <a:effectLst/>
                <a:latin typeface="Arial" pitchFamily="34" charset="0"/>
                <a:ea typeface="Times New Roman" pitchFamily="18" charset="0"/>
                <a:cs typeface="Arial" pitchFamily="34" charset="0"/>
              </a:rPr>
              <a:t>Chemical composition</a:t>
            </a:r>
            <a:endParaRPr kumimoji="0" lang="en-US"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tabLst/>
            </a:pPr>
            <a:r>
              <a:rPr kumimoji="0" lang="en-US" sz="2400" b="0" i="0" u="none" strike="noStrike" cap="none" normalizeH="0" baseline="0" dirty="0" smtClean="0">
                <a:ln>
                  <a:noFill/>
                </a:ln>
                <a:solidFill>
                  <a:srgbClr val="202124"/>
                </a:solidFill>
                <a:effectLst/>
                <a:latin typeface="Arial" pitchFamily="34" charset="0"/>
                <a:ea typeface="Times New Roman" pitchFamily="18" charset="0"/>
                <a:cs typeface="Arial" pitchFamily="34" charset="0"/>
              </a:rPr>
              <a:t>a. </a:t>
            </a:r>
            <a:r>
              <a:rPr kumimoji="0" lang="en-US" sz="2400" b="1" i="0" u="none" strike="noStrike" cap="none" normalizeH="0" baseline="0" dirty="0" smtClean="0">
                <a:ln>
                  <a:noFill/>
                </a:ln>
                <a:solidFill>
                  <a:srgbClr val="202124"/>
                </a:solidFill>
                <a:effectLst/>
                <a:latin typeface="Arial" pitchFamily="34" charset="0"/>
                <a:ea typeface="Times New Roman" pitchFamily="18" charset="0"/>
                <a:cs typeface="Arial" pitchFamily="34" charset="0"/>
              </a:rPr>
              <a:t>Matrix-</a:t>
            </a:r>
            <a:r>
              <a:rPr kumimoji="0" lang="en-US" sz="2400" b="0" i="0" u="none" strike="noStrike" cap="none" normalizeH="0" baseline="0" dirty="0" smtClean="0">
                <a:ln>
                  <a:noFill/>
                </a:ln>
                <a:solidFill>
                  <a:srgbClr val="202124"/>
                </a:solidFill>
                <a:effectLst/>
                <a:latin typeface="Arial" pitchFamily="34" charset="0"/>
                <a:ea typeface="Times New Roman" pitchFamily="18" charset="0"/>
                <a:cs typeface="Arial" pitchFamily="34" charset="0"/>
              </a:rPr>
              <a:t> 60% of water, 1-2% protein, </a:t>
            </a:r>
            <a:r>
              <a:rPr kumimoji="0" lang="en-US" sz="2400" b="0" i="0" u="none" strike="noStrike" cap="none" normalizeH="0" baseline="0" dirty="0" err="1" smtClean="0">
                <a:ln>
                  <a:noFill/>
                </a:ln>
                <a:solidFill>
                  <a:srgbClr val="202124"/>
                </a:solidFill>
                <a:effectLst/>
                <a:latin typeface="Arial" pitchFamily="34" charset="0"/>
                <a:ea typeface="Times New Roman" pitchFamily="18" charset="0"/>
                <a:cs typeface="Arial" pitchFamily="34" charset="0"/>
              </a:rPr>
              <a:t>Hemicullulose</a:t>
            </a:r>
            <a:r>
              <a:rPr kumimoji="0" lang="en-US" sz="2400" b="0" i="0" u="none" strike="noStrike" cap="none" normalizeH="0" baseline="0" dirty="0" smtClean="0">
                <a:ln>
                  <a:noFill/>
                </a:ln>
                <a:solidFill>
                  <a:srgbClr val="202124"/>
                </a:solidFill>
                <a:effectLst/>
                <a:latin typeface="Arial" pitchFamily="34" charset="0"/>
                <a:ea typeface="Times New Roman" pitchFamily="18" charset="0"/>
                <a:cs typeface="Arial" pitchFamily="34" charset="0"/>
              </a:rPr>
              <a:t> 5-15%, Pectin substances 2-8% </a:t>
            </a:r>
            <a:endParaRPr kumimoji="0" lang="en-US"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tabLst/>
            </a:pPr>
            <a:r>
              <a:rPr kumimoji="0" lang="en-US" sz="2400" b="0" i="0" u="none" strike="noStrike" cap="none" normalizeH="0" baseline="0" dirty="0" smtClean="0">
                <a:ln>
                  <a:noFill/>
                </a:ln>
                <a:solidFill>
                  <a:srgbClr val="202124"/>
                </a:solidFill>
                <a:effectLst/>
                <a:latin typeface="Arial" pitchFamily="34" charset="0"/>
                <a:ea typeface="Times New Roman" pitchFamily="18" charset="0"/>
                <a:cs typeface="Arial" pitchFamily="34" charset="0"/>
              </a:rPr>
              <a:t>b. </a:t>
            </a:r>
            <a:r>
              <a:rPr kumimoji="0" lang="en-US" sz="2400" b="1" i="0" u="none" strike="noStrike" cap="none" normalizeH="0" baseline="0" dirty="0" err="1" smtClean="0">
                <a:ln>
                  <a:noFill/>
                </a:ln>
                <a:solidFill>
                  <a:srgbClr val="202124"/>
                </a:solidFill>
                <a:effectLst/>
                <a:latin typeface="Arial" pitchFamily="34" charset="0"/>
                <a:ea typeface="Times New Roman" pitchFamily="18" charset="0"/>
                <a:cs typeface="Arial" pitchFamily="34" charset="0"/>
              </a:rPr>
              <a:t>Micrifibril</a:t>
            </a:r>
            <a:r>
              <a:rPr kumimoji="0" lang="en-US" sz="2400" b="1" i="0" u="none" strike="noStrike" cap="none" normalizeH="0" baseline="0" dirty="0" smtClean="0">
                <a:ln>
                  <a:noFill/>
                </a:ln>
                <a:solidFill>
                  <a:srgbClr val="202124"/>
                </a:solidFill>
                <a:effectLst/>
                <a:latin typeface="Arial" pitchFamily="34" charset="0"/>
                <a:ea typeface="Times New Roman" pitchFamily="18" charset="0"/>
                <a:cs typeface="Arial" pitchFamily="34" charset="0"/>
              </a:rPr>
              <a:t>-</a:t>
            </a:r>
            <a:r>
              <a:rPr kumimoji="0" lang="en-US" sz="2400" b="0" i="0" u="none" strike="noStrike" cap="none" normalizeH="0" baseline="0" dirty="0" smtClean="0">
                <a:ln>
                  <a:noFill/>
                </a:ln>
                <a:solidFill>
                  <a:srgbClr val="202124"/>
                </a:solidFill>
                <a:effectLst/>
                <a:latin typeface="Arial" pitchFamily="34" charset="0"/>
                <a:ea typeface="Times New Roman" pitchFamily="18" charset="0"/>
                <a:cs typeface="Arial" pitchFamily="34" charset="0"/>
              </a:rPr>
              <a:t> Fungus cellulose 10-15%</a:t>
            </a:r>
            <a:endParaRPr kumimoji="0" lang="en-US"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tabLst/>
            </a:pPr>
            <a:r>
              <a:rPr kumimoji="0" lang="en-US" sz="2400" b="0" i="0" u="none" strike="noStrike" cap="none" normalizeH="0" baseline="0" dirty="0" smtClean="0">
                <a:ln>
                  <a:noFill/>
                </a:ln>
                <a:solidFill>
                  <a:srgbClr val="202124"/>
                </a:solidFill>
                <a:effectLst/>
                <a:latin typeface="Arial" pitchFamily="34" charset="0"/>
                <a:ea typeface="Times New Roman" pitchFamily="18" charset="0"/>
                <a:cs typeface="Arial" pitchFamily="34" charset="0"/>
              </a:rPr>
              <a:t>c. </a:t>
            </a:r>
            <a:r>
              <a:rPr kumimoji="0" lang="en-US" sz="2400" b="1" i="0" u="none" strike="noStrike" cap="none" normalizeH="0" baseline="0" dirty="0" smtClean="0">
                <a:ln>
                  <a:noFill/>
                </a:ln>
                <a:solidFill>
                  <a:srgbClr val="202124"/>
                </a:solidFill>
                <a:effectLst/>
                <a:latin typeface="Arial" pitchFamily="34" charset="0"/>
                <a:ea typeface="Times New Roman" pitchFamily="18" charset="0"/>
                <a:cs typeface="Arial" pitchFamily="34" charset="0"/>
              </a:rPr>
              <a:t>Other </a:t>
            </a:r>
            <a:r>
              <a:rPr kumimoji="0" lang="en-US" sz="2400" b="1" i="0" u="none" strike="noStrike" cap="none" normalizeH="0" baseline="0" dirty="0" err="1" smtClean="0">
                <a:ln>
                  <a:noFill/>
                </a:ln>
                <a:solidFill>
                  <a:srgbClr val="202124"/>
                </a:solidFill>
                <a:effectLst/>
                <a:latin typeface="Arial" pitchFamily="34" charset="0"/>
                <a:ea typeface="Times New Roman" pitchFamily="18" charset="0"/>
                <a:cs typeface="Arial" pitchFamily="34" charset="0"/>
              </a:rPr>
              <a:t>ingrediants</a:t>
            </a:r>
            <a:r>
              <a:rPr kumimoji="0" lang="en-US" sz="2400" b="1" i="0" u="none" strike="noStrike" cap="none" normalizeH="0" baseline="0" dirty="0" smtClean="0">
                <a:ln>
                  <a:noFill/>
                </a:ln>
                <a:solidFill>
                  <a:srgbClr val="202124"/>
                </a:solidFill>
                <a:effectLst/>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rgbClr val="202124"/>
                </a:solidFill>
                <a:effectLst/>
                <a:latin typeface="Arial" pitchFamily="34" charset="0"/>
                <a:ea typeface="Times New Roman" pitchFamily="18" charset="0"/>
                <a:cs typeface="Arial" pitchFamily="34" charset="0"/>
              </a:rPr>
              <a:t>Lignin, </a:t>
            </a:r>
            <a:r>
              <a:rPr kumimoji="0" lang="en-US" sz="2400" b="0" i="0" u="none" strike="noStrike" cap="none" normalizeH="0" baseline="0" dirty="0" err="1" smtClean="0">
                <a:ln>
                  <a:noFill/>
                </a:ln>
                <a:solidFill>
                  <a:srgbClr val="202124"/>
                </a:solidFill>
                <a:effectLst/>
                <a:latin typeface="Arial" pitchFamily="34" charset="0"/>
                <a:ea typeface="Times New Roman" pitchFamily="18" charset="0"/>
                <a:cs typeface="Arial" pitchFamily="34" charset="0"/>
              </a:rPr>
              <a:t>cutin</a:t>
            </a:r>
            <a:r>
              <a:rPr kumimoji="0" lang="en-US" sz="2400" b="0" i="0" u="none" strike="noStrike" cap="none" normalizeH="0" baseline="0" dirty="0" smtClean="0">
                <a:ln>
                  <a:noFill/>
                </a:ln>
                <a:solidFill>
                  <a:srgbClr val="202124"/>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02124"/>
                </a:solidFill>
                <a:effectLst/>
                <a:latin typeface="Arial" pitchFamily="34" charset="0"/>
                <a:ea typeface="Times New Roman" pitchFamily="18" charset="0"/>
                <a:cs typeface="Arial" pitchFamily="34" charset="0"/>
              </a:rPr>
              <a:t>suberin</a:t>
            </a:r>
            <a:r>
              <a:rPr kumimoji="0" lang="en-US" sz="2400" b="0" i="0" u="none" strike="noStrike" cap="none" normalizeH="0" baseline="0" dirty="0" smtClean="0">
                <a:ln>
                  <a:noFill/>
                </a:ln>
                <a:solidFill>
                  <a:srgbClr val="202124"/>
                </a:solidFill>
                <a:effectLst/>
                <a:latin typeface="Arial" pitchFamily="34" charset="0"/>
                <a:ea typeface="Times New Roman" pitchFamily="18" charset="0"/>
                <a:cs typeface="Arial" pitchFamily="34" charset="0"/>
              </a:rPr>
              <a:t>, silica, minerals, CaCO</a:t>
            </a:r>
            <a:r>
              <a:rPr kumimoji="0" lang="en-US" sz="2400" b="0" i="0" u="none" strike="noStrike" cap="none" normalizeH="0" baseline="-30000" dirty="0" smtClean="0">
                <a:ln>
                  <a:noFill/>
                </a:ln>
                <a:solidFill>
                  <a:srgbClr val="202124"/>
                </a:solidFill>
                <a:effectLst/>
                <a:latin typeface="Arial" pitchFamily="34" charset="0"/>
                <a:ea typeface="Times New Roman" pitchFamily="18" charset="0"/>
                <a:cs typeface="Arial" pitchFamily="34" charset="0"/>
              </a:rPr>
              <a:t>3</a:t>
            </a:r>
            <a:r>
              <a:rPr kumimoji="0" lang="en-US" sz="2400" b="0" i="0" u="none" strike="noStrike" cap="none" normalizeH="0" baseline="0" dirty="0" smtClean="0">
                <a:ln>
                  <a:noFill/>
                </a:ln>
                <a:solidFill>
                  <a:srgbClr val="202124"/>
                </a:solidFill>
                <a:effectLst/>
                <a:latin typeface="Arial" pitchFamily="34" charset="0"/>
                <a:ea typeface="Times New Roman" pitchFamily="18" charset="0"/>
                <a:cs typeface="Arial" pitchFamily="34" charset="0"/>
              </a:rPr>
              <a:t>, waxes, </a:t>
            </a:r>
            <a:r>
              <a:rPr kumimoji="0" lang="en-US" sz="2400" b="0" i="0" u="none" strike="noStrike" cap="none" normalizeH="0" baseline="0" dirty="0" err="1" smtClean="0">
                <a:ln>
                  <a:noFill/>
                </a:ln>
                <a:solidFill>
                  <a:srgbClr val="202124"/>
                </a:solidFill>
                <a:effectLst/>
                <a:latin typeface="Arial" pitchFamily="34" charset="0"/>
                <a:ea typeface="Times New Roman" pitchFamily="18" charset="0"/>
                <a:cs typeface="Arial" pitchFamily="34" charset="0"/>
              </a:rPr>
              <a:t>tanines</a:t>
            </a:r>
            <a:r>
              <a:rPr kumimoji="0" lang="en-US" sz="2400" b="0" i="0" u="none" strike="noStrike" cap="none" normalizeH="0" baseline="0" dirty="0" smtClean="0">
                <a:ln>
                  <a:noFill/>
                </a:ln>
                <a:solidFill>
                  <a:srgbClr val="202124"/>
                </a:solidFill>
                <a:effectLst/>
                <a:latin typeface="Arial" pitchFamily="34" charset="0"/>
                <a:ea typeface="Times New Roman" pitchFamily="18" charset="0"/>
                <a:cs typeface="Arial" pitchFamily="34" charset="0"/>
              </a:rPr>
              <a:t> and gum</a:t>
            </a:r>
            <a:endParaRPr kumimoji="0" lang="en-US"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304800" y="304800"/>
            <a:ext cx="8610600" cy="6001643"/>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tab pos="0" algn="l"/>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Cell Wall Structure- The cell wall is the outer covering of a cell, present adjacent to the cell membrane, which is also called the plasma membrane. As mentioned earlier, the cell wall is present in all plant cells, fungi, bacteria, algae, and some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archaea</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 animal cell is irregular in their shape and this is mainly due to the lack of cell wall in their cells. The compositions of the cell wall usually vary along with organisms. The plant cell wall is generally arranged in 3 layers and composed of carbohydrate</a:t>
            </a:r>
            <a:r>
              <a:rPr kumimoji="0" lang="en-US" sz="2000" b="0" i="0" strike="noStrike" cap="none" normalizeH="0" baseline="0" dirty="0" smtClean="0">
                <a:ln>
                  <a:noFill/>
                </a:ln>
                <a:effectLst/>
                <a:latin typeface="Arial" pitchFamily="34" charset="0"/>
                <a:ea typeface="Times New Roman" pitchFamily="18" charset="0"/>
                <a:cs typeface="Arial" pitchFamily="34" charset="0"/>
              </a:rPr>
              <a:t>, like pectin, cellulose, </a:t>
            </a:r>
            <a:r>
              <a:rPr kumimoji="0" lang="en-US" sz="2000" b="0" i="0" strike="noStrike" cap="none" normalizeH="0" baseline="0" dirty="0" err="1" smtClean="0">
                <a:ln>
                  <a:noFill/>
                </a:ln>
                <a:effectLst/>
                <a:latin typeface="Arial" pitchFamily="34" charset="0"/>
                <a:ea typeface="Times New Roman" pitchFamily="18" charset="0"/>
                <a:cs typeface="Arial" pitchFamily="34" charset="0"/>
              </a:rPr>
              <a:t>hemicellulose</a:t>
            </a:r>
            <a:r>
              <a:rPr kumimoji="0" lang="en-US" sz="2000" b="0" i="0" strike="noStrike" cap="none" normalizeH="0" baseline="0" dirty="0" smtClean="0">
                <a:ln>
                  <a:noFill/>
                </a:ln>
                <a:effectLst/>
                <a:latin typeface="Arial" pitchFamily="34" charset="0"/>
                <a:ea typeface="Times New Roman" pitchFamily="18" charset="0"/>
                <a:cs typeface="Arial" pitchFamily="34" charset="0"/>
              </a:rPr>
              <a:t> and other smaller amounts of minerals, which form a network along with structural proteins to form the cell wall. The three major layers are:</a:t>
            </a:r>
            <a:endParaRPr kumimoji="0" lang="en-US" sz="3200" b="1" i="0" strike="noStrike" cap="none" normalizeH="0" baseline="0" dirty="0" smtClean="0">
              <a:ln>
                <a:noFill/>
              </a:ln>
              <a:effectLst/>
              <a:latin typeface="Arial" pitchFamily="34" charset="0"/>
              <a:ea typeface="Times New Roman" pitchFamily="18" charset="0"/>
              <a:cs typeface="Arial" pitchFamily="34" charset="0"/>
            </a:endParaRPr>
          </a:p>
          <a:p>
            <a:pPr marL="457200" marR="0" lvl="0" indent="-457200" algn="just" defTabSz="914400" rtl="0" eaLnBrk="0" fontAlgn="base" latinLnBrk="0" hangingPunct="0">
              <a:lnSpc>
                <a:spcPct val="150000"/>
              </a:lnSpc>
              <a:spcBef>
                <a:spcPct val="0"/>
              </a:spcBef>
              <a:spcAft>
                <a:spcPct val="0"/>
              </a:spcAft>
              <a:buClrTx/>
              <a:buSzTx/>
              <a:buFont typeface="+mj-lt"/>
              <a:buAutoNum type="arabicPeriod"/>
              <a:tabLst>
                <a:tab pos="0" algn="l"/>
              </a:tabLst>
            </a:pPr>
            <a:r>
              <a:rPr kumimoji="0" lang="en-US"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The Middle Lamella</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457200" marR="0" lvl="0" indent="-457200" algn="just" defTabSz="914400" rtl="0" eaLnBrk="0" fontAlgn="base" latinLnBrk="0" hangingPunct="0">
              <a:lnSpc>
                <a:spcPct val="150000"/>
              </a:lnSpc>
              <a:spcBef>
                <a:spcPct val="0"/>
              </a:spcBef>
              <a:spcAft>
                <a:spcPct val="0"/>
              </a:spcAft>
              <a:buClrTx/>
              <a:buSzTx/>
              <a:buFont typeface="+mj-lt"/>
              <a:buAutoNum type="arabicPeriod"/>
              <a:tabLst>
                <a:tab pos="0" algn="l"/>
              </a:tabLst>
            </a:pPr>
            <a:r>
              <a:rPr kumimoji="0" lang="en-US"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Primary Cell Wall</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457200" marR="0" lvl="0" indent="-457200" algn="just" defTabSz="914400" rtl="0" eaLnBrk="0" fontAlgn="base" latinLnBrk="0" hangingPunct="0">
              <a:lnSpc>
                <a:spcPct val="150000"/>
              </a:lnSpc>
              <a:spcBef>
                <a:spcPct val="0"/>
              </a:spcBef>
              <a:spcAft>
                <a:spcPct val="0"/>
              </a:spcAft>
              <a:buClrTx/>
              <a:buSzTx/>
              <a:buFont typeface="+mj-lt"/>
              <a:buAutoNum type="arabicPeriod"/>
              <a:tabLst>
                <a:tab pos="0" algn="l"/>
              </a:tabLst>
            </a:pPr>
            <a:r>
              <a:rPr kumimoji="0" lang="en-US"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The Secondary Cell Wall</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81000" y="609600"/>
            <a:ext cx="85344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ctr" defTabSz="914400" rtl="0" eaLnBrk="1" fontAlgn="base" latinLnBrk="0" hangingPunct="1">
              <a:lnSpc>
                <a:spcPct val="150000"/>
              </a:lnSpc>
              <a:spcBef>
                <a:spcPct val="0"/>
              </a:spcBef>
              <a:spcAft>
                <a:spcPct val="0"/>
              </a:spcAft>
              <a:buClrTx/>
              <a:buSzTx/>
              <a:buAutoNum type="arabicPeriod"/>
              <a:tabLst/>
            </a:pPr>
            <a:r>
              <a:rPr kumimoji="0" lang="en-US" sz="2800" b="1" i="0" u="none" strike="noStrike" cap="none" normalizeH="0" baseline="0" dirty="0" smtClean="0">
                <a:ln>
                  <a:noFill/>
                </a:ln>
                <a:solidFill>
                  <a:srgbClr val="813588"/>
                </a:solidFill>
                <a:effectLst/>
                <a:latin typeface="Arial" pitchFamily="34" charset="0"/>
                <a:ea typeface="Times New Roman" pitchFamily="18" charset="0"/>
                <a:cs typeface="Arial" pitchFamily="34" charset="0"/>
              </a:rPr>
              <a:t>Middle Lamella</a:t>
            </a:r>
          </a:p>
          <a:p>
            <a:pPr marL="514350" marR="0" lvl="0" indent="-514350" algn="just" defTabSz="914400" rtl="0" eaLnBrk="1" fontAlgn="base" latinLnBrk="0" hangingPunct="1">
              <a:lnSpc>
                <a:spcPct val="150000"/>
              </a:lnSpc>
              <a:spcBef>
                <a:spcPct val="0"/>
              </a:spcBef>
              <a:spcAft>
                <a:spcPct val="0"/>
              </a:spcAft>
              <a:buClrTx/>
              <a:buSzTx/>
              <a:tabLst/>
            </a:pPr>
            <a:r>
              <a:rPr lang="en-US" sz="2800" b="1" dirty="0" smtClean="0">
                <a:solidFill>
                  <a:srgbClr val="813588"/>
                </a:solidFill>
                <a:latin typeface="Arial" pitchFamily="34" charset="0"/>
                <a:ea typeface="Times New Roman" pitchFamily="18" charset="0"/>
                <a:cs typeface="Arial" pitchFamily="34" charset="0"/>
              </a:rPr>
              <a:t> </a:t>
            </a:r>
            <a:r>
              <a:rPr lang="en-US" sz="2800" b="1" dirty="0" smtClean="0">
                <a:solidFill>
                  <a:srgbClr val="813588"/>
                </a:solidFill>
                <a:latin typeface="Arial" pitchFamily="34" charset="0"/>
                <a:ea typeface="Times New Roman" pitchFamily="18" charset="0"/>
                <a:cs typeface="Arial" pitchFamily="34" charset="0"/>
              </a:rPr>
              <a:t>  </a:t>
            </a:r>
            <a:r>
              <a:rPr kumimoji="0" lang="en-US" sz="28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The middle lamella is also the outermost layer and it acts as an interface between the other </a:t>
            </a:r>
            <a:r>
              <a:rPr kumimoji="0" lang="en-US" sz="28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neighbouring</a:t>
            </a:r>
            <a:r>
              <a:rPr kumimoji="0" lang="en-US" sz="28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cells and glues them together.  This layer primarily consists of </a:t>
            </a:r>
            <a:r>
              <a:rPr kumimoji="0" lang="en-US" sz="28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pectins</a:t>
            </a:r>
            <a:r>
              <a:rPr kumimoji="0" lang="en-US" sz="28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However, other substances such as lignin and proteins can also be found. It just like the </a:t>
            </a:r>
            <a:r>
              <a:rPr kumimoji="0" lang="en-US" sz="28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brich</a:t>
            </a:r>
            <a:r>
              <a:rPr kumimoji="0" lang="en-US" sz="28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in common wall between two adjacent </a:t>
            </a:r>
            <a:r>
              <a:rPr kumimoji="0" lang="en-US" sz="28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cells.Iit</a:t>
            </a:r>
            <a:r>
              <a:rPr kumimoji="0" lang="en-US" sz="28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is mainly composed of Ca and Mg.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1524000" y="1143000"/>
            <a:ext cx="5638800" cy="4876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381000" y="0"/>
            <a:ext cx="8458200" cy="6840274"/>
          </a:xfrm>
          <a:prstGeom prst="rect">
            <a:avLst/>
          </a:prstGeom>
          <a:solidFill>
            <a:srgbClr val="FFFFFF"/>
          </a:solidFill>
          <a:ln w="9525">
            <a:noFill/>
            <a:miter lim="800000"/>
            <a:headEnd/>
            <a:tailEnd/>
          </a:ln>
          <a:effectLst/>
        </p:spPr>
        <p:txBody>
          <a:bodyPr vert="horz" wrap="square" lIns="0" tIns="190440" rIns="0" bIns="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tabLst/>
            </a:pPr>
            <a:r>
              <a:rPr kumimoji="0" lang="en-US" sz="3200" b="1" i="0" u="none" strike="noStrike" cap="none" normalizeH="0" baseline="0" dirty="0" smtClean="0">
                <a:ln>
                  <a:noFill/>
                </a:ln>
                <a:solidFill>
                  <a:srgbClr val="813588"/>
                </a:solidFill>
                <a:effectLst/>
                <a:latin typeface="Arial" pitchFamily="34" charset="0"/>
                <a:ea typeface="Times New Roman" pitchFamily="18" charset="0"/>
                <a:cs typeface="Arial" pitchFamily="34" charset="0"/>
              </a:rPr>
              <a:t>2. Primary Cell Wall</a:t>
            </a:r>
          </a:p>
          <a:p>
            <a:pPr marL="0" marR="0" lvl="0" indent="0" algn="just" defTabSz="914400" rtl="0" eaLnBrk="1" fontAlgn="base" latinLnBrk="0" hangingPunct="1">
              <a:lnSpc>
                <a:spcPct val="150000"/>
              </a:lnSpc>
              <a:spcBef>
                <a:spcPct val="0"/>
              </a:spcBef>
              <a:spcAft>
                <a:spcPct val="0"/>
              </a:spcAft>
              <a:buClrTx/>
              <a:buSzTx/>
              <a:tabLst/>
            </a:pPr>
            <a:r>
              <a:rPr kumimoji="0" lang="en-US" sz="3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The primary cell is situated closest to the inside of the cell and is the first-formed cell wall. It is mainly made up of cellulose, allowing the wall to stretch for the purpose of growth. Several primary cells contain </a:t>
            </a:r>
            <a:r>
              <a:rPr kumimoji="0" lang="en-US" sz="32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pectic</a:t>
            </a:r>
            <a:r>
              <a:rPr kumimoji="0" lang="en-US" sz="3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polysaccharides and structural proteins. It is also comparatively permeable and thinner than the other layers.</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TotalTime>
  <Words>509</Words>
  <Application>Microsoft Office PowerPoint</Application>
  <PresentationFormat>On-screen Show (4:3)</PresentationFormat>
  <Paragraphs>28</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lenovo</cp:lastModifiedBy>
  <cp:revision>5</cp:revision>
  <dcterms:created xsi:type="dcterms:W3CDTF">2021-11-13T06:15:35Z</dcterms:created>
  <dcterms:modified xsi:type="dcterms:W3CDTF">2021-11-17T18:39:04Z</dcterms:modified>
</cp:coreProperties>
</file>