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322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766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2393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646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5400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4594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9608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106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217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055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9629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30140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792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218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2487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241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C761A-6C4A-4980-99D1-99BD5F293C9E}" type="datetimeFigureOut">
              <a:rPr lang="en-IN" smtClean="0"/>
              <a:t>03-06-2021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D9A7F1-4A1C-4D42-915A-5C079EF83C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4278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C81FE-FE79-4911-917D-BED70F5EA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418" y="591781"/>
            <a:ext cx="8007409" cy="762001"/>
          </a:xfrm>
        </p:spPr>
        <p:txBody>
          <a:bodyPr>
            <a:noAutofit/>
          </a:bodyPr>
          <a:lstStyle/>
          <a:p>
            <a:r>
              <a:rPr lang="en-IN" b="1" i="0" dirty="0">
                <a:solidFill>
                  <a:schemeClr val="tx1"/>
                </a:solidFill>
                <a:effectLst/>
                <a:latin typeface="Cormorant Garamond"/>
              </a:rPr>
              <a:t>Central Tendency in Statics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A39008-2E37-4878-BA86-E93FB3E65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122" y="2585088"/>
            <a:ext cx="9144000" cy="2328743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70000"/>
              </a:lnSpc>
            </a:pPr>
            <a:r>
              <a:rPr lang="en-IN" sz="4400" dirty="0">
                <a:solidFill>
                  <a:schemeClr val="tx1"/>
                </a:solidFill>
              </a:rPr>
              <a:t>by</a:t>
            </a:r>
          </a:p>
          <a:p>
            <a:pPr algn="ctr">
              <a:lnSpc>
                <a:spcPct val="170000"/>
              </a:lnSpc>
            </a:pPr>
            <a:r>
              <a:rPr lang="en-IN" sz="4400" dirty="0">
                <a:solidFill>
                  <a:schemeClr val="tx1"/>
                </a:solidFill>
              </a:rPr>
              <a:t>Dr. Deepali </a:t>
            </a:r>
            <a:r>
              <a:rPr lang="en-IN" sz="4400" dirty="0" err="1">
                <a:solidFill>
                  <a:schemeClr val="tx1"/>
                </a:solidFill>
              </a:rPr>
              <a:t>nigam</a:t>
            </a:r>
            <a:br>
              <a:rPr lang="en-IN" dirty="0">
                <a:solidFill>
                  <a:schemeClr val="tx1"/>
                </a:solidFill>
              </a:rPr>
            </a:b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  <a:b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Physical Education, </a:t>
            </a:r>
            <a:r>
              <a:rPr lang="en-IN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Mahila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Mahavidyalaya</a:t>
            </a: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(P. G.) </a:t>
            </a:r>
            <a:b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Kidwai Nagar, Kanpur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BD10D9-22EF-43E0-B250-9CB92814E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892" y="255270"/>
            <a:ext cx="2597676" cy="317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26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A758-C1A9-4CED-8A8A-A0E11D2C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500"/>
          </a:xfrm>
        </p:spPr>
        <p:txBody>
          <a:bodyPr/>
          <a:lstStyle/>
          <a:p>
            <a:r>
              <a:rPr lang="en-IN" dirty="0"/>
              <a:t>Mode of Grouped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60E51-D47C-44AB-9C70-FB6EDA8A9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1789"/>
            <a:ext cx="8596668" cy="4951411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Example: in a class of 40 students in physical education, out of 60 marks is tabulated as below. Calculate the mode.</a:t>
            </a:r>
          </a:p>
          <a:p>
            <a:pPr algn="l"/>
            <a:r>
              <a:rPr lang="en-IN" sz="1400" dirty="0"/>
              <a:t>Ans</a:t>
            </a:r>
            <a:r>
              <a:rPr lang="en-IN" sz="1400" dirty="0">
                <a:solidFill>
                  <a:schemeClr val="tx1"/>
                </a:solidFill>
              </a:rPr>
              <a:t>: </a:t>
            </a:r>
            <a:r>
              <a:rPr lang="en-US" sz="1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The maximum class frequency is 12 and the class interval corresponding to this frequency is 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31</a:t>
            </a:r>
            <a:r>
              <a:rPr lang="en-US" sz="1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 – 40. Thus, the modal class is 31 – 40.</a:t>
            </a:r>
          </a:p>
          <a:p>
            <a:pPr algn="l"/>
            <a:r>
              <a:rPr lang="en-US" sz="1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Lower limit of the modal class (l) = </a:t>
            </a:r>
            <a:r>
              <a:rPr lang="en-US" sz="1400" dirty="0">
                <a:solidFill>
                  <a:schemeClr val="tx1"/>
                </a:solidFill>
                <a:latin typeface="Roboto" panose="02000000000000000000" pitchFamily="2" charset="0"/>
              </a:rPr>
              <a:t>31</a:t>
            </a:r>
            <a:endParaRPr lang="en-US" sz="1400" b="0" i="0" dirty="0"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n-US" sz="1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Size of the class interval (h) = 10</a:t>
            </a:r>
          </a:p>
          <a:p>
            <a:pPr algn="l"/>
            <a:r>
              <a:rPr lang="en-US" sz="1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Frequency of the modal class (f</a:t>
            </a:r>
            <a:r>
              <a:rPr lang="en-US" sz="1400" b="0" i="0" baseline="-25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1</a:t>
            </a:r>
            <a:r>
              <a:rPr lang="en-US" sz="1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) = 12</a:t>
            </a:r>
          </a:p>
          <a:p>
            <a:pPr algn="l"/>
            <a:r>
              <a:rPr lang="en-US" sz="1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Frequency of the class preceding the modal class (f</a:t>
            </a:r>
            <a:r>
              <a:rPr lang="en-US" sz="1400" b="0" i="0" baseline="-25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0</a:t>
            </a:r>
            <a:r>
              <a:rPr lang="en-US" sz="1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) = 10</a:t>
            </a:r>
          </a:p>
          <a:p>
            <a:pPr algn="l"/>
            <a:r>
              <a:rPr lang="en-US" sz="1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Frequency of the class succeeding the modal class (f</a:t>
            </a:r>
            <a:r>
              <a:rPr lang="en-US" sz="1400" b="0" i="0" baseline="-25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en-US" sz="1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)= 8</a:t>
            </a:r>
          </a:p>
          <a:p>
            <a:pPr algn="l"/>
            <a:r>
              <a:rPr lang="en-US" sz="1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Substituting these values in the formula we get;</a:t>
            </a:r>
          </a:p>
          <a:p>
            <a:pPr marL="0" indent="0" algn="l">
              <a:buNone/>
            </a:pPr>
            <a:endParaRPr lang="en-US" b="0" i="0" dirty="0">
              <a:solidFill>
                <a:schemeClr val="tx1"/>
              </a:solidFill>
              <a:effectLst/>
              <a:latin typeface="Roboto" panose="02000000000000000000" pitchFamily="2" charset="0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Mode=  </a:t>
            </a: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C36F11E-57BB-4FD3-A462-3A39F3CAD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146788"/>
              </p:ext>
            </p:extLst>
          </p:nvPr>
        </p:nvGraphicFramePr>
        <p:xfrm>
          <a:off x="5825556" y="2702313"/>
          <a:ext cx="3035300" cy="1667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650">
                  <a:extLst>
                    <a:ext uri="{9D8B030D-6E8A-4147-A177-3AD203B41FA5}">
                      <a16:colId xmlns:a16="http://schemas.microsoft.com/office/drawing/2014/main" val="16933384"/>
                    </a:ext>
                  </a:extLst>
                </a:gridCol>
                <a:gridCol w="1517650">
                  <a:extLst>
                    <a:ext uri="{9D8B030D-6E8A-4147-A177-3AD203B41FA5}">
                      <a16:colId xmlns:a16="http://schemas.microsoft.com/office/drawing/2014/main" val="506194337"/>
                    </a:ext>
                  </a:extLst>
                </a:gridCol>
              </a:tblGrid>
              <a:tr h="296197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Marks Obtained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No. of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916558"/>
                  </a:ext>
                </a:extLst>
              </a:tr>
              <a:tr h="160572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10-20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400321"/>
                  </a:ext>
                </a:extLst>
              </a:tr>
              <a:tr h="212371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21-30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497453"/>
                  </a:ext>
                </a:extLst>
              </a:tr>
              <a:tr h="212371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31-40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016485"/>
                  </a:ext>
                </a:extLst>
              </a:tr>
              <a:tr h="212371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41-50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132562"/>
                  </a:ext>
                </a:extLst>
              </a:tr>
              <a:tr h="212371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51-60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62662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6F13F7A-F620-4604-B6F2-6D89A0A1F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1760" y="5037601"/>
            <a:ext cx="4745679" cy="16677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CB0BD4A-A587-4833-8E15-EAA8DD432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439" y="5638800"/>
            <a:ext cx="19716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953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78E8-0449-43FA-B3E5-015A4F490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80" y="2768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IN" sz="4800" dirty="0">
                <a:solidFill>
                  <a:schemeClr val="tx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9495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D3400-CE80-4FBA-9800-DABD902EE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274" y="370318"/>
            <a:ext cx="7706091" cy="1320800"/>
          </a:xfrm>
        </p:spPr>
        <p:txBody>
          <a:bodyPr/>
          <a:lstStyle/>
          <a:p>
            <a:r>
              <a:rPr lang="en-IN" dirty="0">
                <a:latin typeface="Algerian" panose="04020705040A02060702" pitchFamily="82" charset="0"/>
              </a:rPr>
              <a:t>Measures of Central Tendency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E9856-6AA2-44D2-8A28-37663D803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730" y="1229097"/>
            <a:ext cx="10726540" cy="4676047"/>
          </a:xfrm>
        </p:spPr>
        <p:txBody>
          <a:bodyPr/>
          <a:lstStyle/>
          <a:p>
            <a:pPr marL="0" indent="0">
              <a:buNone/>
            </a:pPr>
            <a:r>
              <a:rPr lang="en-IN" sz="1800" dirty="0">
                <a:solidFill>
                  <a:schemeClr val="tx1"/>
                </a:solidFill>
                <a:effectLst/>
                <a:latin typeface="CentreClawsSlant" panose="020B06030503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Measures of central tendency are a combination of two words </a:t>
            </a:r>
          </a:p>
          <a:p>
            <a:pPr marL="0" indent="0">
              <a:buNone/>
            </a:pPr>
            <a:r>
              <a:rPr lang="en-IN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i.e. ‘measure’ and ‘Central tendency’.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Measure means methods and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 </a:t>
            </a:r>
            <a:r>
              <a:rPr lang="en-IN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endency means </a:t>
            </a:r>
            <a:r>
              <a:rPr lang="en-IN" sz="1800" b="1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average value </a:t>
            </a:r>
            <a:r>
              <a:rPr lang="en-IN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any statistical series.</a:t>
            </a:r>
          </a:p>
          <a:p>
            <a:pPr marL="0" indent="0">
              <a:buNone/>
            </a:pPr>
            <a:endParaRPr lang="en-IN" dirty="0">
              <a:solidFill>
                <a:schemeClr val="tx1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dirty="0">
                <a:solidFill>
                  <a:schemeClr val="tx1"/>
                </a:solidFill>
                <a:effectLst/>
                <a:latin typeface="Lucida Console" panose="020B060904050402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Thus we can say that central tendency means the methods of finding out the central value or average value of a statistical series of quantitative information.</a:t>
            </a:r>
          </a:p>
          <a:p>
            <a:pPr marL="0" indent="0">
              <a:buNone/>
            </a:pPr>
            <a:endParaRPr lang="en-IN" sz="1800" dirty="0">
              <a:solidFill>
                <a:schemeClr val="tx1"/>
              </a:solidFill>
              <a:effectLst/>
              <a:latin typeface="Lucida Console" panose="020B0609040504020204" pitchFamily="49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en-IN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According to Clark </a:t>
            </a:r>
            <a:r>
              <a:rPr lang="en-IN" sz="1800" b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“Average is an attempt to find one single figure to describe whole of figure.”</a:t>
            </a:r>
          </a:p>
          <a:p>
            <a:pPr marL="0" indent="0" algn="r">
              <a:buNone/>
            </a:pPr>
            <a:r>
              <a:rPr lang="en-IN" sz="1200" b="1" dirty="0">
                <a:latin typeface="Georgia" panose="020405020504050203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(https://www.yourarticlelibrary.com/)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486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8228D-7EDA-4142-A791-383A368C5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876" y="250676"/>
            <a:ext cx="8979414" cy="894460"/>
          </a:xfrm>
        </p:spPr>
        <p:txBody>
          <a:bodyPr>
            <a:normAutofit fontScale="90000"/>
          </a:bodyPr>
          <a:lstStyle/>
          <a:p>
            <a:r>
              <a:rPr lang="en-IN" b="1" dirty="0">
                <a:latin typeface="Georgia" panose="02040502050405020303" pitchFamily="18" charset="0"/>
                <a:ea typeface="Times New Roman" panose="02020603050405020304" pitchFamily="18" charset="0"/>
              </a:rPr>
              <a:t>Uses  and Measures of Central Tendency</a:t>
            </a:r>
            <a:b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CF697-1686-4C3E-9770-610BD1911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5136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 fontAlgn="base">
              <a:lnSpc>
                <a:spcPct val="150000"/>
              </a:lnSpc>
              <a:spcAft>
                <a:spcPts val="1440"/>
              </a:spcAft>
              <a:buNone/>
            </a:pPr>
            <a:r>
              <a:rPr lang="en-IN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 Tendency or Average provides the overall picture of the series. We cannot remember each and every facts relating to a field of enquiry, it also provides a clear picture about the field under study for guidance and necessary conclusion.</a:t>
            </a:r>
          </a:p>
          <a:p>
            <a:pPr fontAlgn="base">
              <a:lnSpc>
                <a:spcPts val="1800"/>
              </a:lnSpc>
            </a:pPr>
            <a:r>
              <a:rPr lang="en-IN" sz="1800" b="1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There are three measures of central tendency..</a:t>
            </a:r>
          </a:p>
          <a:p>
            <a:pPr marL="0" indent="0" fontAlgn="base">
              <a:lnSpc>
                <a:spcPts val="1800"/>
              </a:lnSpc>
              <a:buNone/>
            </a:pPr>
            <a:endParaRPr lang="en-IN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1800"/>
              </a:lnSpc>
              <a:spcAft>
                <a:spcPts val="1440"/>
              </a:spcAft>
              <a:buFont typeface="+mj-lt"/>
              <a:buAutoNum type="arabicPeriod"/>
            </a:pPr>
            <a:r>
              <a:rPr lang="en-IN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The </a:t>
            </a:r>
            <a:r>
              <a:rPr lang="en-IN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A</a:t>
            </a:r>
            <a:r>
              <a:rPr lang="en-IN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rithmetic </a:t>
            </a:r>
            <a:r>
              <a:rPr lang="en-IN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M</a:t>
            </a:r>
            <a:r>
              <a:rPr lang="en-IN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ean.</a:t>
            </a:r>
          </a:p>
          <a:p>
            <a:pPr fontAlgn="base">
              <a:lnSpc>
                <a:spcPts val="1800"/>
              </a:lnSpc>
              <a:spcAft>
                <a:spcPts val="1440"/>
              </a:spcAft>
              <a:buFont typeface="+mj-lt"/>
              <a:buAutoNum type="arabicPeriod"/>
            </a:pPr>
            <a:r>
              <a:rPr lang="en-IN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The Median and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1800"/>
              </a:lnSpc>
              <a:spcAft>
                <a:spcPts val="1440"/>
              </a:spcAft>
              <a:buFont typeface="+mj-lt"/>
              <a:buAutoNum type="arabicPeriod"/>
            </a:pPr>
            <a:r>
              <a:rPr lang="en-IN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The Mode.</a:t>
            </a:r>
            <a:endParaRPr lang="en-IN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lnSpc>
                <a:spcPts val="1800"/>
              </a:lnSpc>
              <a:spcAft>
                <a:spcPts val="1440"/>
              </a:spcAft>
              <a:buNone/>
            </a:pPr>
            <a:endParaRPr lang="en-IN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2" descr="Measures of Central Tendency-Definition | The 3 Measures of Central  Tendency with Formulas">
            <a:extLst>
              <a:ext uri="{FF2B5EF4-FFF2-40B4-BE49-F238E27FC236}">
                <a16:creationId xmlns:a16="http://schemas.microsoft.com/office/drawing/2014/main" id="{98CAF017-F832-4EF7-926C-719AE2B10D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87" r="-1090" b="1"/>
          <a:stretch/>
        </p:blipFill>
        <p:spPr bwMode="auto">
          <a:xfrm>
            <a:off x="2579577" y="3770788"/>
            <a:ext cx="6347516" cy="27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88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A355-73C6-482E-8E7A-9EC673A12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The Mean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639D-3BB7-4E59-9532-1186BE70B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7097"/>
            <a:ext cx="8596668" cy="4774265"/>
          </a:xfrm>
        </p:spPr>
        <p:txBody>
          <a:bodyPr>
            <a:normAutofit fontScale="92500"/>
          </a:bodyPr>
          <a:lstStyle/>
          <a:p>
            <a:pPr marL="0" indent="0" algn="ctr" fontAlgn="base">
              <a:lnSpc>
                <a:spcPts val="1800"/>
              </a:lnSpc>
              <a:spcAft>
                <a:spcPts val="1440"/>
              </a:spcAft>
              <a:buNone/>
            </a:pPr>
            <a:r>
              <a:rPr lang="en-US" sz="3600" b="0" i="0" dirty="0">
                <a:solidFill>
                  <a:schemeClr val="tx1"/>
                </a:solidFill>
                <a:effectLst/>
                <a:latin typeface="Lora"/>
              </a:rPr>
              <a:t>The mean is the average of the data.</a:t>
            </a:r>
          </a:p>
          <a:p>
            <a:pPr marL="0" indent="0" fontAlgn="base">
              <a:lnSpc>
                <a:spcPts val="1800"/>
              </a:lnSpc>
              <a:spcAft>
                <a:spcPts val="1440"/>
              </a:spcAft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Lora"/>
              </a:rPr>
              <a:t> </a:t>
            </a:r>
            <a:r>
              <a:rPr lang="en-IN" b="0" i="0" dirty="0">
                <a:solidFill>
                  <a:schemeClr val="tx1"/>
                </a:solidFill>
                <a:latin typeface="Georgia" panose="02040502050405020303" pitchFamily="18" charset="0"/>
              </a:rPr>
              <a:t>C</a:t>
            </a:r>
            <a:r>
              <a:rPr lang="en-IN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ommonly , Average means the Arithmetic mean. It is most popularly used because of its simplicity, rigidity etc.</a:t>
            </a:r>
          </a:p>
          <a:p>
            <a:pPr marL="0" indent="0" algn="ctr" fontAlgn="base">
              <a:lnSpc>
                <a:spcPts val="1800"/>
              </a:lnSpc>
              <a:spcAft>
                <a:spcPts val="1440"/>
              </a:spcAft>
              <a:buNone/>
            </a:pPr>
            <a:r>
              <a:rPr lang="en-IN" sz="1800" dirty="0">
                <a:solidFill>
                  <a:srgbClr val="FFFF00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The "average" number; found by adding all data points and dividing by the number of data points.</a:t>
            </a:r>
            <a:endParaRPr lang="en-IN" sz="1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1800"/>
              </a:lnSpc>
            </a:pPr>
            <a:r>
              <a:rPr lang="en-IN" sz="1800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II.E. Garett (1985 P) defines</a:t>
            </a:r>
            <a:r>
              <a:rPr lang="en-IN" sz="1800" b="1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 “The arithmetic mean or more simply the mean is the sum of the separate scores or measures divided by their number.”</a:t>
            </a:r>
            <a:endParaRPr lang="en-IN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u="sng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Direct method</a:t>
            </a:r>
            <a:r>
              <a:rPr lang="en-IN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N" sz="1800" u="sng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for calculating mean Formula:</a:t>
            </a:r>
          </a:p>
          <a:p>
            <a:pPr marL="0" indent="0" algn="ctr">
              <a:buNone/>
            </a:pPr>
            <a:r>
              <a:rPr lang="en-IN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M=</a:t>
            </a:r>
            <a:r>
              <a:rPr lang="el-GR" sz="1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∑</a:t>
            </a:r>
            <a:r>
              <a:rPr lang="en-IN" sz="1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X/N  </a:t>
            </a:r>
          </a:p>
          <a:p>
            <a:pPr marL="0" indent="0" algn="just">
              <a:buNone/>
            </a:pPr>
            <a:r>
              <a:rPr lang="en-IN" sz="1400" dirty="0">
                <a:solidFill>
                  <a:schemeClr val="tx1"/>
                </a:solidFill>
                <a:latin typeface="Georgia" panose="02040502050405020303" pitchFamily="18" charset="0"/>
              </a:rPr>
              <a:t>Where:    M=Mean,     </a:t>
            </a:r>
            <a:r>
              <a:rPr lang="el-GR" sz="1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∑</a:t>
            </a:r>
            <a:r>
              <a:rPr lang="en-IN" sz="14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=Sum total of  scores,    </a:t>
            </a:r>
            <a:r>
              <a:rPr lang="en-IN" sz="1400" dirty="0">
                <a:solidFill>
                  <a:schemeClr val="tx1"/>
                </a:solidFill>
                <a:latin typeface="Georgia" panose="02040502050405020303" pitchFamily="18" charset="0"/>
              </a:rPr>
              <a:t>X=Scores,    N= Total No. of Scores</a:t>
            </a:r>
          </a:p>
          <a:p>
            <a:pPr marL="0" indent="0" algn="ctr">
              <a:buNone/>
            </a:pPr>
            <a:endParaRPr lang="en-IN" sz="1800" dirty="0">
              <a:solidFill>
                <a:schemeClr val="tx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r>
              <a:rPr lang="en-IN" sz="1800" dirty="0">
                <a:solidFill>
                  <a:srgbClr val="FFFF0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Mean is more stable than the median and mode. So that when the measure of central tendency having the greatest stability is wanted mean is used.</a:t>
            </a:r>
            <a:endParaRPr lang="en-IN" sz="1400" u="sng" dirty="0">
              <a:solidFill>
                <a:srgbClr val="FFFF0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endParaRPr lang="en-IN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9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7886-238F-4A03-B118-5275F908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51" y="156238"/>
            <a:ext cx="8596668" cy="660400"/>
          </a:xfrm>
        </p:spPr>
        <p:txBody>
          <a:bodyPr/>
          <a:lstStyle/>
          <a:p>
            <a:pPr algn="ctr"/>
            <a:r>
              <a:rPr lang="en-IN" dirty="0"/>
              <a:t>Example to find the Mean  (M)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985BD-DB6A-46A0-86ED-9F775B403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9"/>
            <a:ext cx="8596668" cy="5224724"/>
          </a:xfrm>
        </p:spPr>
        <p:txBody>
          <a:bodyPr/>
          <a:lstStyle/>
          <a:p>
            <a:pPr marL="0" indent="0">
              <a:buNone/>
            </a:pPr>
            <a:r>
              <a:rPr lang="en-IN" sz="28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Find the mean </a:t>
            </a:r>
            <a:r>
              <a:rPr lang="en-IN" sz="28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from un-group</a:t>
            </a:r>
            <a:r>
              <a:rPr lang="en-IN" sz="28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 data:</a:t>
            </a:r>
          </a:p>
          <a:p>
            <a:pPr marL="0" indent="0">
              <a:buNone/>
            </a:pPr>
            <a:r>
              <a:rPr lang="en-IN" sz="2800" b="1" dirty="0">
                <a:solidFill>
                  <a:schemeClr val="tx1"/>
                </a:solidFill>
                <a:latin typeface="inherit"/>
                <a:cs typeface="Helvetica" panose="020B0604020202020204" pitchFamily="34" charset="0"/>
              </a:rPr>
              <a:t>1,2,4,6,7</a:t>
            </a:r>
          </a:p>
          <a:p>
            <a:pPr marL="0" indent="0">
              <a:buNone/>
            </a:pPr>
            <a:endParaRPr lang="en-IN" sz="2800" b="1" dirty="0">
              <a:solidFill>
                <a:schemeClr val="tx1"/>
              </a:solidFill>
              <a:latin typeface="inherit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IN" sz="2800" b="1" dirty="0">
                <a:solidFill>
                  <a:schemeClr val="tx1"/>
                </a:solidFill>
                <a:latin typeface="inherit"/>
                <a:cs typeface="Helvetica" panose="020B0604020202020204" pitchFamily="34" charset="0"/>
              </a:rPr>
              <a:t>1</a:t>
            </a:r>
            <a:r>
              <a:rPr lang="en-IN" sz="2800" b="1" baseline="30000" dirty="0">
                <a:solidFill>
                  <a:schemeClr val="tx1"/>
                </a:solidFill>
                <a:latin typeface="inherit"/>
                <a:cs typeface="Helvetica" panose="020B0604020202020204" pitchFamily="34" charset="0"/>
              </a:rPr>
              <a:t>st</a:t>
            </a:r>
            <a:r>
              <a:rPr lang="en-IN" sz="2800" b="1" dirty="0">
                <a:solidFill>
                  <a:schemeClr val="tx1"/>
                </a:solidFill>
                <a:latin typeface="inherit"/>
                <a:cs typeface="Helvetica" panose="020B0604020202020204" pitchFamily="34" charset="0"/>
              </a:rPr>
              <a:t> Step=Add the Scores=1+2+4+6+7=20</a:t>
            </a:r>
          </a:p>
          <a:p>
            <a:pPr marL="0" indent="0">
              <a:buNone/>
            </a:pPr>
            <a:r>
              <a:rPr lang="en-IN" sz="2800" b="1" dirty="0">
                <a:solidFill>
                  <a:schemeClr val="tx1"/>
                </a:solidFill>
                <a:latin typeface="inherit"/>
                <a:cs typeface="Helvetica" panose="020B0604020202020204" pitchFamily="34" charset="0"/>
              </a:rPr>
              <a:t>2</a:t>
            </a:r>
            <a:r>
              <a:rPr lang="en-IN" sz="2800" b="1" baseline="30000" dirty="0">
                <a:solidFill>
                  <a:schemeClr val="tx1"/>
                </a:solidFill>
                <a:latin typeface="inherit"/>
                <a:cs typeface="Helvetica" panose="020B0604020202020204" pitchFamily="34" charset="0"/>
              </a:rPr>
              <a:t>nd</a:t>
            </a:r>
            <a:r>
              <a:rPr lang="en-IN" sz="2800" b="1" dirty="0">
                <a:solidFill>
                  <a:schemeClr val="tx1"/>
                </a:solidFill>
                <a:latin typeface="inherit"/>
                <a:cs typeface="Helvetica" panose="020B0604020202020204" pitchFamily="34" charset="0"/>
              </a:rPr>
              <a:t> Step=Total no. of Data Point=5</a:t>
            </a:r>
          </a:p>
          <a:p>
            <a:pPr marL="0" indent="0">
              <a:buNone/>
            </a:pPr>
            <a:endParaRPr lang="en-IN" sz="2800" b="1" dirty="0">
              <a:solidFill>
                <a:schemeClr val="tx1"/>
              </a:solidFill>
              <a:latin typeface="inherit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IN" sz="2800" b="1" dirty="0">
                <a:solidFill>
                  <a:schemeClr val="tx1"/>
                </a:solidFill>
                <a:latin typeface="inherit"/>
                <a:cs typeface="Helvetica" panose="020B0604020202020204" pitchFamily="34" charset="0"/>
              </a:rPr>
              <a:t>The Mean (M)=</a:t>
            </a:r>
            <a:r>
              <a:rPr lang="en-IN" sz="28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M=</a:t>
            </a:r>
            <a:r>
              <a:rPr lang="el-GR" sz="28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∑</a:t>
            </a:r>
            <a:r>
              <a:rPr lang="en-IN" sz="28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X / N  = 20 / 5 = 4</a:t>
            </a:r>
          </a:p>
          <a:p>
            <a:pPr marL="0" indent="0">
              <a:buNone/>
            </a:pPr>
            <a:r>
              <a:rPr lang="en-IN" sz="28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So the Mean is 4,        M=4</a:t>
            </a:r>
          </a:p>
          <a:p>
            <a:pPr marL="0" indent="0">
              <a:buNone/>
            </a:pPr>
            <a:endParaRPr lang="en-IN" b="1" dirty="0">
              <a:solidFill>
                <a:schemeClr val="tx1"/>
              </a:solidFill>
              <a:latin typeface="inherit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0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571C3-92FB-496D-BC47-B669367E2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123" y="481984"/>
            <a:ext cx="9642323" cy="1976847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000" dirty="0"/>
              <a:t>Example to find the Mean  (M)</a:t>
            </a:r>
            <a:br>
              <a:rPr lang="en-IN" dirty="0"/>
            </a:br>
            <a:r>
              <a:rPr lang="en-IN" sz="27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Find the mean </a:t>
            </a:r>
            <a:r>
              <a:rPr lang="en-IN" sz="2700" b="1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from grouped</a:t>
            </a:r>
            <a:r>
              <a:rPr lang="en-IN" sz="27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 data by the following Formula: </a:t>
            </a:r>
            <a:br>
              <a:rPr lang="en-IN" sz="27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</a:br>
            <a:r>
              <a:rPr lang="en-IN" sz="27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M=</a:t>
            </a:r>
            <a:r>
              <a:rPr lang="el-GR" sz="36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∑</a:t>
            </a:r>
            <a:r>
              <a:rPr lang="en-IN" sz="3600" dirty="0" err="1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fX</a:t>
            </a:r>
            <a:r>
              <a:rPr lang="en-IN" sz="36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/N</a:t>
            </a:r>
            <a:br>
              <a:rPr lang="en-IN" sz="36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</a:b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Where    M=Mean,   </a:t>
            </a:r>
            <a:r>
              <a:rPr lang="el-GR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∑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=Sum total of  scores, f=Total no. of the distribution  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X=Scores   N= Total No. of Scores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br>
              <a:rPr lang="en-IN" sz="36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</a:br>
            <a:r>
              <a:rPr lang="en-IN" sz="36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 </a:t>
            </a:r>
            <a:br>
              <a:rPr lang="en-IN" sz="36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</a:br>
            <a:br>
              <a:rPr lang="en-IN" sz="3600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</a:br>
            <a:br>
              <a:rPr lang="en-IN" sz="36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</a:br>
            <a:endParaRPr lang="en-IN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2F3E4F4-A821-40C3-A470-F18C46F74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668915"/>
              </p:ext>
            </p:extLst>
          </p:nvPr>
        </p:nvGraphicFramePr>
        <p:xfrm>
          <a:off x="1409383" y="2586446"/>
          <a:ext cx="7199041" cy="2644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9761">
                  <a:extLst>
                    <a:ext uri="{9D8B030D-6E8A-4147-A177-3AD203B41FA5}">
                      <a16:colId xmlns:a16="http://schemas.microsoft.com/office/drawing/2014/main" val="1777194423"/>
                    </a:ext>
                  </a:extLst>
                </a:gridCol>
                <a:gridCol w="1996475">
                  <a:extLst>
                    <a:ext uri="{9D8B030D-6E8A-4147-A177-3AD203B41FA5}">
                      <a16:colId xmlns:a16="http://schemas.microsoft.com/office/drawing/2014/main" val="58210430"/>
                    </a:ext>
                  </a:extLst>
                </a:gridCol>
                <a:gridCol w="1937869">
                  <a:extLst>
                    <a:ext uri="{9D8B030D-6E8A-4147-A177-3AD203B41FA5}">
                      <a16:colId xmlns:a16="http://schemas.microsoft.com/office/drawing/2014/main" val="3686388052"/>
                    </a:ext>
                  </a:extLst>
                </a:gridCol>
                <a:gridCol w="1464936">
                  <a:extLst>
                    <a:ext uri="{9D8B030D-6E8A-4147-A177-3AD203B41FA5}">
                      <a16:colId xmlns:a16="http://schemas.microsoft.com/office/drawing/2014/main" val="527880321"/>
                    </a:ext>
                  </a:extLst>
                </a:gridCol>
              </a:tblGrid>
              <a:tr h="450166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Frequencies (f)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Total of Scores 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 err="1"/>
                        <a:t>fX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929"/>
                  </a:ext>
                </a:extLst>
              </a:tr>
              <a:tr h="257238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0-9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314077"/>
                  </a:ext>
                </a:extLst>
              </a:tr>
              <a:tr h="257238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10-19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116913"/>
                  </a:ext>
                </a:extLst>
              </a:tr>
              <a:tr h="257238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324232"/>
                  </a:ext>
                </a:extLst>
              </a:tr>
              <a:tr h="257238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70833"/>
                  </a:ext>
                </a:extLst>
              </a:tr>
              <a:tr h="257238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225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38285"/>
                  </a:ext>
                </a:extLst>
              </a:tr>
              <a:tr h="257238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247851"/>
                  </a:ext>
                </a:extLst>
              </a:tr>
              <a:tr h="257238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60-70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390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030458"/>
                  </a:ext>
                </a:extLst>
              </a:tr>
              <a:tr h="257238">
                <a:tc>
                  <a:txBody>
                    <a:bodyPr/>
                    <a:lstStyle/>
                    <a:p>
                      <a:pPr algn="ctr"/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1320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5559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661875E-0914-432B-BF15-9B71702568B4}"/>
              </a:ext>
            </a:extLst>
          </p:cNvPr>
          <p:cNvSpPr txBox="1"/>
          <p:nvPr/>
        </p:nvSpPr>
        <p:spPr>
          <a:xfrm>
            <a:off x="1922803" y="5486401"/>
            <a:ext cx="8468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M=</a:t>
            </a:r>
            <a:r>
              <a:rPr lang="el-GR" sz="18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∑</a:t>
            </a:r>
            <a:r>
              <a:rPr lang="en-IN" sz="1800" dirty="0" err="1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fX</a:t>
            </a:r>
            <a:r>
              <a:rPr lang="en-IN" sz="1800" dirty="0">
                <a:solidFill>
                  <a:schemeClr val="tx1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/N,     = 1320 / 38  = 34.74     So the </a:t>
            </a:r>
            <a:r>
              <a:rPr lang="en-IN" sz="1800" dirty="0">
                <a:solidFill>
                  <a:srgbClr val="FFFF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Mean (M) is=34.74 </a:t>
            </a:r>
            <a:endParaRPr lang="en-IN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092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0BA8-C541-49FD-92C2-BCB298452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769" y="196528"/>
            <a:ext cx="8596668" cy="620110"/>
          </a:xfrm>
        </p:spPr>
        <p:txBody>
          <a:bodyPr>
            <a:normAutofit fontScale="90000"/>
          </a:bodyPr>
          <a:lstStyle/>
          <a:p>
            <a:r>
              <a:rPr lang="en-IN" dirty="0"/>
              <a:t>The Median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0C742-7EF2-49BA-BDFD-A3D63FDB8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99" y="816638"/>
            <a:ext cx="8596668" cy="58448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Median may be defined as a point on the distribution below which fifty percent cases and above which fifty percent cases lie.</a:t>
            </a:r>
            <a:endParaRPr lang="en-IN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ts val="2250"/>
              </a:lnSpc>
              <a:spcAft>
                <a:spcPts val="800"/>
              </a:spcAft>
            </a:pPr>
            <a:r>
              <a:rPr lang="en-IN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To find the median:</a:t>
            </a:r>
          </a:p>
          <a:p>
            <a:pPr fontAlgn="base">
              <a:lnSpc>
                <a:spcPts val="225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IN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Arrange the data points from smallest to largest.</a:t>
            </a:r>
          </a:p>
          <a:p>
            <a:pPr fontAlgn="base">
              <a:lnSpc>
                <a:spcPts val="225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IN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If the number of data points is odd, the median is the middle data point in the list.</a:t>
            </a:r>
          </a:p>
          <a:p>
            <a:pPr fontAlgn="base">
              <a:lnSpc>
                <a:spcPts val="2250"/>
              </a:lnSpc>
              <a:spcAft>
                <a:spcPts val="800"/>
              </a:spcAft>
              <a:buFont typeface="+mj-lt"/>
              <a:buAutoNum type="arabicParenR"/>
            </a:pPr>
            <a:r>
              <a:rPr lang="en-IN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If the number of data points is even, the median is the average of the two middle data points in the list.</a:t>
            </a:r>
            <a:endParaRPr lang="en-IN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en-IN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EXAMPLES=THE MEDIAN FROM UN-GROUP DATA</a:t>
            </a:r>
          </a:p>
          <a:p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Example </a:t>
            </a:r>
            <a:r>
              <a:rPr lang="en-IN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1=The median of 4, 1, and 7 is 4 because when the numbers are put in order </a:t>
            </a:r>
            <a:r>
              <a:rPr lang="en-IN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(1,4,7)</a:t>
            </a:r>
            <a:r>
              <a:rPr lang="en-IN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 the number </a:t>
            </a:r>
            <a:r>
              <a:rPr lang="en-IN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44</a:t>
            </a:r>
            <a:r>
              <a:rPr lang="en-IN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4 is in the middle.</a:t>
            </a:r>
          </a:p>
          <a:p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Example:2= </a:t>
            </a:r>
            <a:r>
              <a:rPr lang="en-IN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The median of 4, 1, 2and 7 is 4 because when the numbers are put in order </a:t>
            </a:r>
            <a:r>
              <a:rPr lang="en-IN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(1,2,4,7)</a:t>
            </a:r>
            <a:r>
              <a:rPr lang="en-IN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 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the Median is the average of the middle two data points i.e. 2+4/2=3</a:t>
            </a:r>
          </a:p>
          <a:p>
            <a:pPr marL="0" indent="0" algn="ctr" fontAlgn="base">
              <a:lnSpc>
                <a:spcPts val="1800"/>
              </a:lnSpc>
              <a:buNone/>
            </a:pPr>
            <a:r>
              <a:rPr lang="en-IN" sz="1800" b="1" dirty="0">
                <a:solidFill>
                  <a:srgbClr val="FFFF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Uses of Median: </a:t>
            </a:r>
          </a:p>
          <a:p>
            <a:pPr marL="0" indent="0" fontAlgn="base">
              <a:lnSpc>
                <a:spcPts val="1800"/>
              </a:lnSpc>
              <a:buNone/>
            </a:pPr>
            <a:r>
              <a:rPr lang="en-IN" sz="1800" dirty="0">
                <a:solidFill>
                  <a:srgbClr val="FFFF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Median is used when the exact midpoint of the distribution is needed or the 50% point is wanted.</a:t>
            </a:r>
            <a:endParaRPr lang="en-IN" sz="18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N" dirty="0">
              <a:solidFill>
                <a:schemeClr val="tx1"/>
              </a:solidFill>
              <a:latin typeface="inherit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endParaRPr lang="en-IN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>
              <a:solidFill>
                <a:schemeClr val="tx1"/>
              </a:solidFill>
              <a:effectLst/>
              <a:latin typeface="inherit"/>
              <a:ea typeface="Calibri" panose="020F0502020204030204" pitchFamily="34" charset="0"/>
              <a:cs typeface="Helvetica" panose="020B0604020202020204" pitchFamily="34" charset="0"/>
            </a:endParaRPr>
          </a:p>
          <a:p>
            <a:endParaRPr lang="en-IN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62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D6323-03FD-49D2-ABAF-63F4F2254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00" y="294290"/>
            <a:ext cx="9349535" cy="809296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EXAMPLE=THE MEDIAN FROM UN-GROUP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C7D85-5AF8-45E0-8DCC-613F314D2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03586"/>
            <a:ext cx="10116004" cy="5460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b="1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formula to find out median from grouped data </a:t>
            </a:r>
          </a:p>
          <a:p>
            <a:pPr marL="0" indent="0">
              <a:buNone/>
            </a:pPr>
            <a:r>
              <a:rPr lang="en-IN" sz="1800" b="1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Mdn</a:t>
            </a:r>
            <a:r>
              <a:rPr lang="en-IN" sz="1800" b="1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= L + N / 2 – F / </a:t>
            </a:r>
            <a:r>
              <a:rPr lang="en-IN" sz="1800" b="1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fm</a:t>
            </a:r>
            <a:r>
              <a:rPr lang="en-IN" sz="1800" b="1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 X </a:t>
            </a:r>
            <a:r>
              <a:rPr lang="en-IN" sz="1800" b="1" dirty="0" err="1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i</a:t>
            </a:r>
            <a:r>
              <a:rPr lang="en-IN" sz="1800" b="1" dirty="0">
                <a:solidFill>
                  <a:schemeClr val="tx1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, </a:t>
            </a:r>
          </a:p>
          <a:p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Where L = Lower limit of the Median Class.           N/2 = Half of the total number of scores.      </a:t>
            </a:r>
          </a:p>
          <a:p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F = Cumulative frequency of the class internal below the median class.       </a:t>
            </a:r>
            <a:r>
              <a:rPr lang="en-IN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fm</a:t>
            </a:r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= Frequency of the median class.     </a:t>
            </a:r>
            <a:r>
              <a:rPr lang="en-IN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</a:t>
            </a:r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= Size of the class internals.</a:t>
            </a:r>
          </a:p>
          <a:p>
            <a:pPr marL="0" indent="0">
              <a:buNone/>
            </a:pPr>
            <a:r>
              <a:rPr lang="en-IN" b="1" dirty="0">
                <a:solidFill>
                  <a:schemeClr val="tx1"/>
                </a:solidFill>
                <a:latin typeface="Georgia" panose="020405020504050203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Example: in the given Table, 38 students in a test.</a:t>
            </a:r>
            <a:endParaRPr lang="en-IN" sz="1800" b="1" dirty="0">
              <a:solidFill>
                <a:schemeClr val="tx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r>
              <a:rPr lang="en-IN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N/2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34/2 = 17</a:t>
            </a:r>
          </a:p>
          <a:p>
            <a:pPr marL="0" indent="0">
              <a:buNone/>
            </a:pPr>
            <a:r>
              <a:rPr lang="en-IN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=30, Because </a:t>
            </a:r>
            <a:r>
              <a:rPr lang="en-I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N/2=17 is included in the cumulative frequency of</a:t>
            </a:r>
          </a:p>
          <a:p>
            <a:pPr marL="0" indent="0">
              <a:buNone/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the class interval 30-39, and the lower value is 30.</a:t>
            </a:r>
          </a:p>
          <a:p>
            <a:pPr marL="0" indent="0">
              <a:buNone/>
            </a:pPr>
            <a:r>
              <a:rPr lang="en-IN" sz="1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=14 </a:t>
            </a:r>
            <a:r>
              <a:rPr lang="en-IN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cumulative frequency below the </a:t>
            </a:r>
            <a:r>
              <a:rPr lang="en-IN" sz="1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mdn</a:t>
            </a:r>
            <a:r>
              <a:rPr lang="en-IN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class.</a:t>
            </a:r>
          </a:p>
          <a:p>
            <a:pPr marL="0" indent="0">
              <a:buNone/>
            </a:pPr>
            <a:r>
              <a:rPr lang="en-IN" sz="14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fm</a:t>
            </a: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=8 </a:t>
            </a:r>
            <a:r>
              <a:rPr lang="en-IN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exact frequency of the </a:t>
            </a:r>
            <a:r>
              <a:rPr lang="en-IN" sz="1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mdn</a:t>
            </a:r>
            <a:r>
              <a:rPr lang="en-IN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class.</a:t>
            </a:r>
          </a:p>
          <a:p>
            <a:pPr marL="0" indent="0">
              <a:buNone/>
            </a:pPr>
            <a:r>
              <a:rPr lang="en-IN" sz="1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1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10. Size of the class interval.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value in the Formula=</a:t>
            </a:r>
            <a:r>
              <a:rPr lang="en-IN" sz="1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Mdn</a:t>
            </a:r>
            <a:r>
              <a:rPr lang="en-IN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IN" sz="1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+ N / 2 – F / </a:t>
            </a:r>
            <a:r>
              <a:rPr lang="en-IN" sz="1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fm</a:t>
            </a:r>
            <a:r>
              <a:rPr lang="en-IN" sz="1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I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17+17-14/8 x 10=        20+3/8 x 2 =    20+.375 x 2=     20+0.75= 20.75</a:t>
            </a:r>
          </a:p>
          <a:p>
            <a:pPr marL="0" indent="0">
              <a:buNone/>
            </a:pPr>
            <a:r>
              <a:rPr lang="en-IN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Median of the distribution is 20.75</a:t>
            </a:r>
          </a:p>
          <a:p>
            <a:pPr marL="0" indent="0">
              <a:buNone/>
            </a:pPr>
            <a:endParaRPr lang="en-IN" b="1" dirty="0">
              <a:solidFill>
                <a:schemeClr val="tx1"/>
              </a:solidFill>
              <a:latin typeface="Georgia" panose="02040502050405020303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IN" sz="1800" b="1" dirty="0">
              <a:solidFill>
                <a:schemeClr val="tx1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IN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4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791ABC8-E23B-484C-966C-CBA39C2CB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941172"/>
              </p:ext>
            </p:extLst>
          </p:nvPr>
        </p:nvGraphicFramePr>
        <p:xfrm>
          <a:off x="7891922" y="2599704"/>
          <a:ext cx="3517026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42">
                  <a:extLst>
                    <a:ext uri="{9D8B030D-6E8A-4147-A177-3AD203B41FA5}">
                      <a16:colId xmlns:a16="http://schemas.microsoft.com/office/drawing/2014/main" val="385845926"/>
                    </a:ext>
                  </a:extLst>
                </a:gridCol>
                <a:gridCol w="1172342">
                  <a:extLst>
                    <a:ext uri="{9D8B030D-6E8A-4147-A177-3AD203B41FA5}">
                      <a16:colId xmlns:a16="http://schemas.microsoft.com/office/drawing/2014/main" val="2143089223"/>
                    </a:ext>
                  </a:extLst>
                </a:gridCol>
                <a:gridCol w="1172342">
                  <a:extLst>
                    <a:ext uri="{9D8B030D-6E8A-4147-A177-3AD203B41FA5}">
                      <a16:colId xmlns:a16="http://schemas.microsoft.com/office/drawing/2014/main" val="2287694025"/>
                    </a:ext>
                  </a:extLst>
                </a:gridCol>
              </a:tblGrid>
              <a:tr h="135634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Frequencies (f)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 err="1"/>
                        <a:t>C.f</a:t>
                      </a:r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786531"/>
                  </a:ext>
                </a:extLst>
              </a:tr>
              <a:tr h="135634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508688"/>
                  </a:ext>
                </a:extLst>
              </a:tr>
              <a:tr h="135634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092745"/>
                  </a:ext>
                </a:extLst>
              </a:tr>
              <a:tr h="135634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75100"/>
                  </a:ext>
                </a:extLst>
              </a:tr>
              <a:tr h="135634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30-39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704488"/>
                  </a:ext>
                </a:extLst>
              </a:tr>
              <a:tr h="135634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20-29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774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10-19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266618"/>
                  </a:ext>
                </a:extLst>
              </a:tr>
              <a:tr h="135634"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0-9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408832"/>
                  </a:ext>
                </a:extLst>
              </a:tr>
              <a:tr h="135634">
                <a:tc>
                  <a:txBody>
                    <a:bodyPr/>
                    <a:lstStyle/>
                    <a:p>
                      <a:pPr algn="ctr"/>
                      <a:endParaRPr lang="en-IN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684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057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66AC9-7020-4A15-B808-16297CF78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0469"/>
          </a:xfrm>
        </p:spPr>
        <p:txBody>
          <a:bodyPr/>
          <a:lstStyle/>
          <a:p>
            <a:r>
              <a:rPr lang="en-IN" dirty="0"/>
              <a:t>The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79F27-9CAE-4261-A2E9-80B8B860D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40069"/>
            <a:ext cx="9664845" cy="5223101"/>
          </a:xfrm>
        </p:spPr>
        <p:txBody>
          <a:bodyPr>
            <a:normAutofit/>
          </a:bodyPr>
          <a:lstStyle/>
          <a:p>
            <a:pPr fontAlgn="base">
              <a:lnSpc>
                <a:spcPts val="2250"/>
              </a:lnSpc>
              <a:spcAft>
                <a:spcPts val="800"/>
              </a:spcAft>
            </a:pP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The most frequent number—that is, the number that occurs the highest number of times.</a:t>
            </a:r>
          </a:p>
          <a:p>
            <a:pPr marL="0" indent="0" fontAlgn="base">
              <a:lnSpc>
                <a:spcPts val="2250"/>
              </a:lnSpc>
              <a:spcAft>
                <a:spcPts val="800"/>
              </a:spcAft>
              <a:buNone/>
            </a:pP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Example: The following table represents the no. of goals scored by a</a:t>
            </a:r>
            <a:r>
              <a:rPr lang="en-IN" dirty="0">
                <a:solidFill>
                  <a:schemeClr val="tx1"/>
                </a:solidFill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 player in 8 matches</a:t>
            </a:r>
          </a:p>
          <a:p>
            <a:pPr fontAlgn="base">
              <a:lnSpc>
                <a:spcPts val="2250"/>
              </a:lnSpc>
              <a:spcAft>
                <a:spcPts val="800"/>
              </a:spcAft>
            </a:pPr>
            <a:endParaRPr lang="en-IN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fontAlgn="base">
              <a:lnSpc>
                <a:spcPts val="2250"/>
              </a:lnSpc>
              <a:spcAft>
                <a:spcPts val="800"/>
              </a:spcAft>
              <a:buNone/>
            </a:pPr>
            <a:endParaRPr lang="en-US" sz="21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ts val="2250"/>
              </a:lnSpc>
              <a:spcAft>
                <a:spcPts val="800"/>
              </a:spcAft>
              <a:buNone/>
            </a:pPr>
            <a:r>
              <a:rPr lang="en-US" sz="2100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can be seen that 2 Goals were scored by the player frequently in different matches. Hence, the mode of the given data is 2</a:t>
            </a:r>
            <a:endParaRPr lang="en-IN" sz="21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225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Example-1: The mode of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{4, 2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4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3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2}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 is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 because it occurs three times, which is more than any other number.</a:t>
            </a:r>
          </a:p>
          <a:p>
            <a:pPr fontAlgn="base">
              <a:lnSpc>
                <a:spcPts val="225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Example-2: The mode of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{4, 2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4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3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2,4}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 is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2 and 4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 because Both occurs three times.</a:t>
            </a:r>
          </a:p>
          <a:p>
            <a:pPr fontAlgn="base">
              <a:lnSpc>
                <a:spcPts val="225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Example-3: The mode of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{2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 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4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  </a:t>
            </a:r>
            <a:r>
              <a:rPr lang="en-IN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5, 7, 8, 10</a:t>
            </a:r>
            <a:r>
              <a:rPr lang="en-IN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}</a:t>
            </a:r>
            <a:r>
              <a:rPr lang="en-IN" sz="1800" dirty="0">
                <a:solidFill>
                  <a:schemeClr val="tx1"/>
                </a:solidFill>
                <a:effectLst/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Roboto" panose="02000000000000000000" pitchFamily="2" charset="0"/>
                <a:ea typeface="Calibri" panose="020F0502020204030204" pitchFamily="34" charset="0"/>
                <a:cs typeface="Helvetica" panose="020B0604020202020204" pitchFamily="34" charset="0"/>
              </a:rPr>
              <a:t> = </a:t>
            </a:r>
            <a:r>
              <a:rPr lang="en-US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no value or number in a data set appears more than once, then the set has no mode.</a:t>
            </a:r>
            <a:endParaRPr lang="en-IN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CAEF102-4563-4522-A5E6-06378765F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28647"/>
              </p:ext>
            </p:extLst>
          </p:nvPr>
        </p:nvGraphicFramePr>
        <p:xfrm>
          <a:off x="1158835" y="2281270"/>
          <a:ext cx="7859042" cy="840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945">
                  <a:extLst>
                    <a:ext uri="{9D8B030D-6E8A-4147-A177-3AD203B41FA5}">
                      <a16:colId xmlns:a16="http://schemas.microsoft.com/office/drawing/2014/main" val="652711288"/>
                    </a:ext>
                  </a:extLst>
                </a:gridCol>
                <a:gridCol w="616778">
                  <a:extLst>
                    <a:ext uri="{9D8B030D-6E8A-4147-A177-3AD203B41FA5}">
                      <a16:colId xmlns:a16="http://schemas.microsoft.com/office/drawing/2014/main" val="984382338"/>
                    </a:ext>
                  </a:extLst>
                </a:gridCol>
                <a:gridCol w="827779">
                  <a:extLst>
                    <a:ext uri="{9D8B030D-6E8A-4147-A177-3AD203B41FA5}">
                      <a16:colId xmlns:a16="http://schemas.microsoft.com/office/drawing/2014/main" val="1271046201"/>
                    </a:ext>
                  </a:extLst>
                </a:gridCol>
                <a:gridCol w="1006322">
                  <a:extLst>
                    <a:ext uri="{9D8B030D-6E8A-4147-A177-3AD203B41FA5}">
                      <a16:colId xmlns:a16="http://schemas.microsoft.com/office/drawing/2014/main" val="2642621944"/>
                    </a:ext>
                  </a:extLst>
                </a:gridCol>
                <a:gridCol w="762856">
                  <a:extLst>
                    <a:ext uri="{9D8B030D-6E8A-4147-A177-3AD203B41FA5}">
                      <a16:colId xmlns:a16="http://schemas.microsoft.com/office/drawing/2014/main" val="994131030"/>
                    </a:ext>
                  </a:extLst>
                </a:gridCol>
                <a:gridCol w="779087">
                  <a:extLst>
                    <a:ext uri="{9D8B030D-6E8A-4147-A177-3AD203B41FA5}">
                      <a16:colId xmlns:a16="http://schemas.microsoft.com/office/drawing/2014/main" val="426760015"/>
                    </a:ext>
                  </a:extLst>
                </a:gridCol>
                <a:gridCol w="779086">
                  <a:extLst>
                    <a:ext uri="{9D8B030D-6E8A-4147-A177-3AD203B41FA5}">
                      <a16:colId xmlns:a16="http://schemas.microsoft.com/office/drawing/2014/main" val="4091258050"/>
                    </a:ext>
                  </a:extLst>
                </a:gridCol>
                <a:gridCol w="568085">
                  <a:extLst>
                    <a:ext uri="{9D8B030D-6E8A-4147-A177-3AD203B41FA5}">
                      <a16:colId xmlns:a16="http://schemas.microsoft.com/office/drawing/2014/main" val="1760475465"/>
                    </a:ext>
                  </a:extLst>
                </a:gridCol>
                <a:gridCol w="766104">
                  <a:extLst>
                    <a:ext uri="{9D8B030D-6E8A-4147-A177-3AD203B41FA5}">
                      <a16:colId xmlns:a16="http://schemas.microsoft.com/office/drawing/2014/main" val="61291398"/>
                    </a:ext>
                  </a:extLst>
                </a:gridCol>
              </a:tblGrid>
              <a:tr h="420151">
                <a:tc>
                  <a:txBody>
                    <a:bodyPr/>
                    <a:lstStyle/>
                    <a:p>
                      <a:r>
                        <a:rPr lang="en-IN" dirty="0"/>
                        <a:t>Match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974465"/>
                  </a:ext>
                </a:extLst>
              </a:tr>
              <a:tr h="420151">
                <a:tc>
                  <a:txBody>
                    <a:bodyPr/>
                    <a:lstStyle/>
                    <a:p>
                      <a:r>
                        <a:rPr lang="en-IN" dirty="0"/>
                        <a:t>No. of Wickets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874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2934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1295</Words>
  <Application>Microsoft Office PowerPoint</Application>
  <PresentationFormat>Widescreen</PresentationFormat>
  <Paragraphs>182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Algerian</vt:lpstr>
      <vt:lpstr>Arial</vt:lpstr>
      <vt:lpstr>Calibri</vt:lpstr>
      <vt:lpstr>CentreClawsSlant</vt:lpstr>
      <vt:lpstr>Cormorant Garamond</vt:lpstr>
      <vt:lpstr>Georgia</vt:lpstr>
      <vt:lpstr>inherit</vt:lpstr>
      <vt:lpstr>Lora</vt:lpstr>
      <vt:lpstr>Lucida Console</vt:lpstr>
      <vt:lpstr>Roboto</vt:lpstr>
      <vt:lpstr>Times New Roman</vt:lpstr>
      <vt:lpstr>Trebuchet MS</vt:lpstr>
      <vt:lpstr>Wingdings</vt:lpstr>
      <vt:lpstr>Wingdings 3</vt:lpstr>
      <vt:lpstr>Facet</vt:lpstr>
      <vt:lpstr>Central Tendency in Statics</vt:lpstr>
      <vt:lpstr>Measures of Central Tendency</vt:lpstr>
      <vt:lpstr>Uses  and Measures of Central Tendency </vt:lpstr>
      <vt:lpstr>The Mean</vt:lpstr>
      <vt:lpstr>Example to find the Mean  (M)</vt:lpstr>
      <vt:lpstr>Example to find the Mean  (M) Find the mean from grouped data by the following Formula:  M=∑fX/N Where    M=Mean,   ∑=Sum total of  scores, f=Total no. of the distribution  X=Scores   N= Total No. of Scores       </vt:lpstr>
      <vt:lpstr>The Median</vt:lpstr>
      <vt:lpstr>EXAMPLE=THE MEDIAN FROM UN-GROUP DATA</vt:lpstr>
      <vt:lpstr>The Mode</vt:lpstr>
      <vt:lpstr>Mode of Grouped data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Tendency in Statics</dc:title>
  <dc:creator>santosh gaur</dc:creator>
  <cp:lastModifiedBy>santosh gaur</cp:lastModifiedBy>
  <cp:revision>27</cp:revision>
  <dcterms:created xsi:type="dcterms:W3CDTF">2021-06-03T06:26:02Z</dcterms:created>
  <dcterms:modified xsi:type="dcterms:W3CDTF">2021-06-03T12:26:14Z</dcterms:modified>
</cp:coreProperties>
</file>