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8" r:id="rId3"/>
    <p:sldId id="260" r:id="rId4"/>
    <p:sldId id="259" r:id="rId5"/>
    <p:sldId id="261" r:id="rId6"/>
    <p:sldId id="262" r:id="rId7"/>
    <p:sldId id="263" r:id="rId8"/>
    <p:sldId id="264" r:id="rId9"/>
    <p:sldId id="265" r:id="rId10"/>
    <p:sldId id="266" r:id="rId11"/>
    <p:sldId id="267" r:id="rId12"/>
    <p:sldId id="268" r:id="rId13"/>
    <p:sldId id="269" r:id="rId14"/>
    <p:sldId id="272" r:id="rId15"/>
    <p:sldId id="271"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998F9DC-15CF-4B5A-9BEF-7CFD44C7AC9C}" type="datetimeFigureOut">
              <a:rPr lang="en-IN" smtClean="0"/>
              <a:pPr/>
              <a:t>05-12-2021</a:t>
            </a:fld>
            <a:endParaRPr lang="en-IN" dirty="0"/>
          </a:p>
        </p:txBody>
      </p:sp>
      <p:sp>
        <p:nvSpPr>
          <p:cNvPr id="17" name="Footer Placeholder 16"/>
          <p:cNvSpPr>
            <a:spLocks noGrp="1"/>
          </p:cNvSpPr>
          <p:nvPr>
            <p:ph type="ftr" sz="quarter" idx="11"/>
          </p:nvPr>
        </p:nvSpPr>
        <p:spPr/>
        <p:txBody>
          <a:bodyPr/>
          <a:lstStyle/>
          <a:p>
            <a:endParaRPr lang="en-IN"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1287139-C517-423B-9AD1-43D54ED7710A}" type="slidenum">
              <a:rPr lang="en-IN" smtClean="0"/>
              <a:pPr/>
              <a:t>‹#›</a:t>
            </a:fld>
            <a:endParaRPr lang="en-IN"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98F9DC-15CF-4B5A-9BEF-7CFD44C7AC9C}" type="datetimeFigureOut">
              <a:rPr lang="en-IN" smtClean="0"/>
              <a:pPr/>
              <a:t>05-12-2021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91287139-C517-423B-9AD1-43D54ED7710A}" type="slidenum">
              <a:rPr lang="en-IN" smtClean="0"/>
              <a:pPr/>
              <a:t>‹#›</a:t>
            </a:fld>
            <a:endParaRPr lang="en-IN"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91287139-C517-423B-9AD1-43D54ED7710A}" type="slidenum">
              <a:rPr lang="en-IN" smtClean="0"/>
              <a:pPr/>
              <a:t>‹#›</a:t>
            </a:fld>
            <a:endParaRPr lang="en-IN"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98F9DC-15CF-4B5A-9BEF-7CFD44C7AC9C}" type="datetimeFigureOut">
              <a:rPr lang="en-IN" smtClean="0"/>
              <a:pPr/>
              <a:t>05-12-2021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998F9DC-15CF-4B5A-9BEF-7CFD44C7AC9C}" type="datetimeFigureOut">
              <a:rPr lang="en-IN" smtClean="0"/>
              <a:pPr/>
              <a:t>05-12-2021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a:xfrm>
            <a:off x="4361688" y="1026372"/>
            <a:ext cx="457200" cy="441325"/>
          </a:xfrm>
        </p:spPr>
        <p:txBody>
          <a:bodyPr/>
          <a:lstStyle/>
          <a:p>
            <a:fld id="{91287139-C517-423B-9AD1-43D54ED7710A}" type="slidenum">
              <a:rPr lang="en-IN" smtClean="0"/>
              <a:pPr/>
              <a:t>‹#›</a:t>
            </a:fld>
            <a:endParaRPr lang="en-IN"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IN" dirty="0"/>
          </a:p>
        </p:txBody>
      </p:sp>
      <p:sp>
        <p:nvSpPr>
          <p:cNvPr id="4" name="Date Placeholder 3"/>
          <p:cNvSpPr>
            <a:spLocks noGrp="1"/>
          </p:cNvSpPr>
          <p:nvPr>
            <p:ph type="dt" sz="half" idx="10"/>
          </p:nvPr>
        </p:nvSpPr>
        <p:spPr/>
        <p:txBody>
          <a:bodyPr/>
          <a:lstStyle/>
          <a:p>
            <a:fld id="{1998F9DC-15CF-4B5A-9BEF-7CFD44C7AC9C}" type="datetimeFigureOut">
              <a:rPr lang="en-IN" smtClean="0"/>
              <a:pPr/>
              <a:t>05-12-2021</a:t>
            </a:fld>
            <a:endParaRPr lang="en-IN"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1287139-C517-423B-9AD1-43D54ED7710A}" type="slidenum">
              <a:rPr lang="en-IN" smtClean="0"/>
              <a:pPr/>
              <a:t>‹#›</a:t>
            </a:fld>
            <a:endParaRPr lang="en-IN"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998F9DC-15CF-4B5A-9BEF-7CFD44C7AC9C}" type="datetimeFigureOut">
              <a:rPr lang="en-IN" smtClean="0"/>
              <a:pPr/>
              <a:t>05-12-2021</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91287139-C517-423B-9AD1-43D54ED7710A}" type="slidenum">
              <a:rPr lang="en-IN" smtClean="0"/>
              <a:pPr/>
              <a:t>‹#›</a:t>
            </a:fld>
            <a:endParaRPr lang="en-IN"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998F9DC-15CF-4B5A-9BEF-7CFD44C7AC9C}" type="datetimeFigureOut">
              <a:rPr lang="en-IN" smtClean="0"/>
              <a:pPr/>
              <a:t>05-12-2021</a:t>
            </a:fld>
            <a:endParaRPr lang="en-IN" dirty="0"/>
          </a:p>
        </p:txBody>
      </p:sp>
      <p:sp>
        <p:nvSpPr>
          <p:cNvPr id="8" name="Footer Placeholder 7"/>
          <p:cNvSpPr>
            <a:spLocks noGrp="1"/>
          </p:cNvSpPr>
          <p:nvPr>
            <p:ph type="ftr" sz="quarter" idx="11"/>
          </p:nvPr>
        </p:nvSpPr>
        <p:spPr>
          <a:xfrm>
            <a:off x="304800" y="6409944"/>
            <a:ext cx="3581400" cy="365760"/>
          </a:xfrm>
        </p:spPr>
        <p:txBody>
          <a:bodyPr/>
          <a:lstStyle/>
          <a:p>
            <a:endParaRPr lang="en-IN"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1287139-C517-423B-9AD1-43D54ED7710A}" type="slidenum">
              <a:rPr lang="en-IN" smtClean="0"/>
              <a:pPr/>
              <a:t>‹#›</a:t>
            </a:fld>
            <a:endParaRPr lang="en-IN"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998F9DC-15CF-4B5A-9BEF-7CFD44C7AC9C}" type="datetimeFigureOut">
              <a:rPr lang="en-IN" smtClean="0"/>
              <a:pPr/>
              <a:t>05-12-2021</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a:xfrm>
            <a:off x="4343400" y="1036020"/>
            <a:ext cx="457200" cy="441325"/>
          </a:xfrm>
        </p:spPr>
        <p:txBody>
          <a:bodyPr/>
          <a:lstStyle/>
          <a:p>
            <a:fld id="{91287139-C517-423B-9AD1-43D54ED7710A}" type="slidenum">
              <a:rPr lang="en-IN" smtClean="0"/>
              <a:pPr/>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998F9DC-15CF-4B5A-9BEF-7CFD44C7AC9C}" type="datetimeFigureOut">
              <a:rPr lang="en-IN" smtClean="0"/>
              <a:pPr/>
              <a:t>05-12-2021</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1287139-C517-423B-9AD1-43D54ED7710A}" type="slidenum">
              <a:rPr lang="en-IN" smtClean="0"/>
              <a:pPr/>
              <a:t>‹#›</a:t>
            </a:fld>
            <a:endParaRPr lang="en-I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1287139-C517-423B-9AD1-43D54ED7710A}" type="slidenum">
              <a:rPr lang="en-IN" smtClean="0"/>
              <a:pPr/>
              <a:t>‹#›</a:t>
            </a:fld>
            <a:endParaRPr lang="en-IN"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1998F9DC-15CF-4B5A-9BEF-7CFD44C7AC9C}" type="datetimeFigureOut">
              <a:rPr lang="en-IN" smtClean="0"/>
              <a:pPr/>
              <a:t>05-12-2021</a:t>
            </a:fld>
            <a:endParaRPr lang="en-IN" dirty="0"/>
          </a:p>
        </p:txBody>
      </p:sp>
      <p:sp>
        <p:nvSpPr>
          <p:cNvPr id="6" name="Footer Placeholder 5"/>
          <p:cNvSpPr>
            <a:spLocks noGrp="1"/>
          </p:cNvSpPr>
          <p:nvPr>
            <p:ph type="ftr" sz="quarter" idx="11"/>
          </p:nvPr>
        </p:nvSpPr>
        <p:spPr>
          <a:xfrm>
            <a:off x="301752" y="6410848"/>
            <a:ext cx="3383280" cy="365760"/>
          </a:xfrm>
        </p:spPr>
        <p:txBody>
          <a:bodyPr/>
          <a:lstStyle/>
          <a:p>
            <a:endParaRPr lang="en-IN"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91287139-C517-423B-9AD1-43D54ED7710A}" type="slidenum">
              <a:rPr lang="en-IN" smtClean="0"/>
              <a:pPr/>
              <a:t>‹#›</a:t>
            </a:fld>
            <a:endParaRPr lang="en-IN"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1998F9DC-15CF-4B5A-9BEF-7CFD44C7AC9C}" type="datetimeFigureOut">
              <a:rPr lang="en-IN" smtClean="0"/>
              <a:pPr/>
              <a:t>05-12-2021</a:t>
            </a:fld>
            <a:endParaRPr lang="en-IN" dirty="0"/>
          </a:p>
        </p:txBody>
      </p:sp>
      <p:sp>
        <p:nvSpPr>
          <p:cNvPr id="6" name="Footer Placeholder 5"/>
          <p:cNvSpPr>
            <a:spLocks noGrp="1"/>
          </p:cNvSpPr>
          <p:nvPr>
            <p:ph type="ftr" sz="quarter" idx="11"/>
          </p:nvPr>
        </p:nvSpPr>
        <p:spPr>
          <a:xfrm>
            <a:off x="301752" y="6410848"/>
            <a:ext cx="3584448" cy="365760"/>
          </a:xfrm>
        </p:spPr>
        <p:txBody>
          <a:bodyPr/>
          <a:lstStyle/>
          <a:p>
            <a:endParaRPr lang="en-IN"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998F9DC-15CF-4B5A-9BEF-7CFD44C7AC9C}" type="datetimeFigureOut">
              <a:rPr lang="en-IN" smtClean="0"/>
              <a:pPr/>
              <a:t>05-12-2021</a:t>
            </a:fld>
            <a:endParaRPr lang="en-IN"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IN"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1287139-C517-423B-9AD1-43D54ED7710A}" type="slidenum">
              <a:rPr lang="en-IN" smtClean="0"/>
              <a:pPr/>
              <a:t>‹#›</a:t>
            </a:fld>
            <a:endParaRPr lang="en-IN"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4429132"/>
            <a:ext cx="7886728" cy="1500198"/>
          </a:xfrm>
        </p:spPr>
        <p:txBody>
          <a:bodyPr>
            <a:normAutofit/>
          </a:bodyPr>
          <a:lstStyle/>
          <a:p>
            <a:pPr algn="r"/>
            <a:r>
              <a:rPr lang="en-US" sz="1600" b="1" dirty="0" smtClean="0">
                <a:solidFill>
                  <a:schemeClr val="accent4">
                    <a:lumMod val="75000"/>
                  </a:schemeClr>
                </a:solidFill>
              </a:rPr>
              <a:t>COMPILED BY </a:t>
            </a:r>
            <a:br>
              <a:rPr lang="en-US" sz="1600" b="1" dirty="0" smtClean="0">
                <a:solidFill>
                  <a:schemeClr val="accent4">
                    <a:lumMod val="75000"/>
                  </a:schemeClr>
                </a:solidFill>
              </a:rPr>
            </a:br>
            <a:r>
              <a:rPr lang="en-US" sz="1600" b="1" dirty="0" smtClean="0">
                <a:solidFill>
                  <a:schemeClr val="accent4">
                    <a:lumMod val="75000"/>
                  </a:schemeClr>
                </a:solidFill>
              </a:rPr>
              <a:t>PROF SUDHIR KUMAR AWASTHI </a:t>
            </a:r>
            <a:br>
              <a:rPr lang="en-US" sz="1600" b="1" dirty="0" smtClean="0">
                <a:solidFill>
                  <a:schemeClr val="accent4">
                    <a:lumMod val="75000"/>
                  </a:schemeClr>
                </a:solidFill>
              </a:rPr>
            </a:br>
            <a:r>
              <a:rPr lang="en-US" sz="1600" b="1" dirty="0" smtClean="0">
                <a:solidFill>
                  <a:schemeClr val="accent4">
                    <a:lumMod val="75000"/>
                  </a:schemeClr>
                </a:solidFill>
              </a:rPr>
              <a:t>DEPT OF LIFE SCIENCES</a:t>
            </a:r>
            <a:br>
              <a:rPr lang="en-US" sz="1600" b="1" dirty="0" smtClean="0">
                <a:solidFill>
                  <a:schemeClr val="accent4">
                    <a:lumMod val="75000"/>
                  </a:schemeClr>
                </a:solidFill>
              </a:rPr>
            </a:br>
            <a:r>
              <a:rPr lang="en-US" sz="1600" b="1" dirty="0" smtClean="0">
                <a:solidFill>
                  <a:schemeClr val="accent4">
                    <a:lumMod val="75000"/>
                  </a:schemeClr>
                </a:solidFill>
              </a:rPr>
              <a:t> CSJMU</a:t>
            </a:r>
            <a:endParaRPr lang="en-IN" sz="1600" b="1" dirty="0">
              <a:solidFill>
                <a:schemeClr val="accent4">
                  <a:lumMod val="75000"/>
                </a:schemeClr>
              </a:solidFill>
            </a:endParaRPr>
          </a:p>
        </p:txBody>
      </p:sp>
      <p:sp>
        <p:nvSpPr>
          <p:cNvPr id="2" name="Title 1"/>
          <p:cNvSpPr>
            <a:spLocks noGrp="1"/>
          </p:cNvSpPr>
          <p:nvPr>
            <p:ph type="ctrTitle"/>
          </p:nvPr>
        </p:nvSpPr>
        <p:spPr>
          <a:xfrm>
            <a:off x="685800" y="1285859"/>
            <a:ext cx="7772400" cy="1143009"/>
          </a:xfrm>
        </p:spPr>
        <p:txBody>
          <a:bodyPr>
            <a:noAutofit/>
          </a:bodyPr>
          <a:lstStyle/>
          <a:p>
            <a:r>
              <a:rPr lang="en-US" sz="4000" b="1" dirty="0" smtClean="0"/>
              <a:t>CEREBELLUM- STRUCTURE &amp; FUNCTION</a:t>
            </a:r>
            <a:r>
              <a:rPr lang="en-IN" sz="4000" b="1" dirty="0"/>
              <a:t/>
            </a:r>
            <a:br>
              <a:rPr lang="en-IN" sz="4000" b="1" dirty="0"/>
            </a:br>
            <a:endParaRPr lang="en-IN" sz="4000" b="1" dirty="0"/>
          </a:p>
        </p:txBody>
      </p:sp>
    </p:spTree>
    <p:extLst>
      <p:ext uri="{BB962C8B-B14F-4D97-AF65-F5344CB8AC3E}">
        <p14:creationId xmlns="" xmlns:p14="http://schemas.microsoft.com/office/powerpoint/2010/main" val="42937710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Cerebellar peduncles</a:t>
            </a:r>
            <a:endParaRPr lang="en-IN" dirty="0"/>
          </a:p>
        </p:txBody>
      </p:sp>
      <p:sp>
        <p:nvSpPr>
          <p:cNvPr id="3" name="Content Placeholder 2"/>
          <p:cNvSpPr>
            <a:spLocks noGrp="1"/>
          </p:cNvSpPr>
          <p:nvPr>
            <p:ph sz="quarter" idx="1"/>
          </p:nvPr>
        </p:nvSpPr>
        <p:spPr/>
        <p:txBody>
          <a:bodyPr>
            <a:normAutofit lnSpcReduction="10000"/>
          </a:bodyPr>
          <a:lstStyle/>
          <a:p>
            <a:r>
              <a:rPr lang="en-US" dirty="0" smtClean="0"/>
              <a:t>Superior cerebellar peduncle</a:t>
            </a:r>
          </a:p>
          <a:p>
            <a:pPr>
              <a:buFont typeface="Wingdings" pitchFamily="2" charset="2"/>
              <a:buChar char="Ø"/>
            </a:pPr>
            <a:r>
              <a:rPr lang="en-US" dirty="0" smtClean="0"/>
              <a:t> Efferent of dentate nucleus</a:t>
            </a:r>
          </a:p>
          <a:p>
            <a:pPr>
              <a:buFont typeface="Wingdings" pitchFamily="2" charset="2"/>
              <a:buChar char="Ø"/>
            </a:pPr>
            <a:r>
              <a:rPr lang="en-US" dirty="0" smtClean="0"/>
              <a:t>Afferent: anterior spinocerebellar tract, Tectocerebellar from mid brain.</a:t>
            </a:r>
          </a:p>
          <a:p>
            <a:r>
              <a:rPr lang="en-US" dirty="0" smtClean="0"/>
              <a:t>Middle cerebellar peduncle</a:t>
            </a:r>
          </a:p>
          <a:p>
            <a:pPr>
              <a:buFont typeface="Wingdings" pitchFamily="2" charset="2"/>
              <a:buChar char="Ø"/>
            </a:pPr>
            <a:r>
              <a:rPr lang="en-US" dirty="0" smtClean="0"/>
              <a:t>Afferent fibres from pontine nucleus.</a:t>
            </a:r>
          </a:p>
          <a:p>
            <a:r>
              <a:rPr lang="en-US" dirty="0" smtClean="0"/>
              <a:t>Inferior </a:t>
            </a:r>
            <a:r>
              <a:rPr lang="en-US" dirty="0"/>
              <a:t>cerebellar </a:t>
            </a:r>
            <a:r>
              <a:rPr lang="en-US" dirty="0" smtClean="0"/>
              <a:t>peduncle</a:t>
            </a:r>
          </a:p>
          <a:p>
            <a:pPr>
              <a:buFont typeface="Wingdings" pitchFamily="2" charset="2"/>
              <a:buChar char="Ø"/>
            </a:pPr>
            <a:r>
              <a:rPr lang="en-US" dirty="0" smtClean="0"/>
              <a:t>Efferent: cerebellovestibular tarct</a:t>
            </a:r>
          </a:p>
          <a:p>
            <a:pPr>
              <a:buFont typeface="Wingdings" pitchFamily="2" charset="2"/>
              <a:buChar char="Ø"/>
            </a:pPr>
            <a:r>
              <a:rPr lang="en-US" dirty="0" smtClean="0"/>
              <a:t>Afferent: vestibulocerebellar tract, post spinocerebellar, cuneocerebellar, oivocerebellar </a:t>
            </a:r>
          </a:p>
          <a:p>
            <a:endParaRPr lang="en-US" dirty="0" smtClean="0"/>
          </a:p>
          <a:p>
            <a:endParaRPr lang="en-IN" dirty="0"/>
          </a:p>
        </p:txBody>
      </p:sp>
    </p:spTree>
    <p:extLst>
      <p:ext uri="{BB962C8B-B14F-4D97-AF65-F5344CB8AC3E}">
        <p14:creationId xmlns="" xmlns:p14="http://schemas.microsoft.com/office/powerpoint/2010/main" val="18409684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r>
              <a:rPr lang="en-US" dirty="0" smtClean="0"/>
              <a:t>Blood supply</a:t>
            </a:r>
            <a:endParaRPr lang="en-IN" dirty="0"/>
          </a:p>
        </p:txBody>
      </p:sp>
      <p:sp>
        <p:nvSpPr>
          <p:cNvPr id="3" name="Content Placeholder 2"/>
          <p:cNvSpPr>
            <a:spLocks noGrp="1"/>
          </p:cNvSpPr>
          <p:nvPr>
            <p:ph sz="half" idx="4294967295"/>
          </p:nvPr>
        </p:nvSpPr>
        <p:spPr>
          <a:xfrm>
            <a:off x="0" y="1600200"/>
            <a:ext cx="4038600" cy="4525963"/>
          </a:xfrm>
        </p:spPr>
        <p:txBody>
          <a:bodyPr/>
          <a:lstStyle/>
          <a:p>
            <a:r>
              <a:rPr lang="en-US" dirty="0" smtClean="0"/>
              <a:t>Posterior inferior cerebellar artery</a:t>
            </a:r>
          </a:p>
          <a:p>
            <a:r>
              <a:rPr lang="en-US" dirty="0" smtClean="0"/>
              <a:t>Anterior inferior cerebellar artery</a:t>
            </a:r>
          </a:p>
          <a:p>
            <a:pPr>
              <a:buFont typeface="Wingdings" pitchFamily="2" charset="2"/>
              <a:buChar char="Ø"/>
            </a:pPr>
            <a:r>
              <a:rPr lang="en-US" dirty="0" smtClean="0"/>
              <a:t>Branch of basilar artery</a:t>
            </a:r>
          </a:p>
          <a:p>
            <a:r>
              <a:rPr lang="en-US" dirty="0" smtClean="0"/>
              <a:t>Superior cerebellar artery</a:t>
            </a:r>
            <a:endParaRPr lang="en-IN" dirty="0"/>
          </a:p>
        </p:txBody>
      </p:sp>
      <p:pic>
        <p:nvPicPr>
          <p:cNvPr id="3074" name="Picture 2" descr="http://www.oganatomy.org/atlas/cerebellar%20art.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161157" y="1556792"/>
            <a:ext cx="3875339" cy="475252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060045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application</a:t>
            </a:r>
            <a:endParaRPr lang="en-IN" dirty="0"/>
          </a:p>
        </p:txBody>
      </p:sp>
      <p:sp>
        <p:nvSpPr>
          <p:cNvPr id="3" name="Content Placeholder 2"/>
          <p:cNvSpPr>
            <a:spLocks noGrp="1"/>
          </p:cNvSpPr>
          <p:nvPr>
            <p:ph sz="quarter" idx="1"/>
          </p:nvPr>
        </p:nvSpPr>
        <p:spPr/>
        <p:txBody>
          <a:bodyPr/>
          <a:lstStyle/>
          <a:p>
            <a:r>
              <a:rPr lang="en-US" dirty="0" smtClean="0"/>
              <a:t>Lesion of floccolonodular lobe leads to disequilibrium.</a:t>
            </a:r>
          </a:p>
          <a:p>
            <a:r>
              <a:rPr lang="en-US" dirty="0" smtClean="0"/>
              <a:t>Lesion of cerebropontine connections leads to hypotonia, diminished muscle jerk, intention tremor, clumsy movements</a:t>
            </a:r>
          </a:p>
          <a:p>
            <a:r>
              <a:rPr lang="en-IN" dirty="0"/>
              <a:t>Isolated lesions of the vermis are produced in children by medulloblastomas in the roof of the fourth ventricle</a:t>
            </a:r>
            <a:r>
              <a:rPr lang="en-US" dirty="0" smtClean="0"/>
              <a:t> </a:t>
            </a:r>
          </a:p>
          <a:p>
            <a:endParaRPr lang="en-IN" dirty="0"/>
          </a:p>
        </p:txBody>
      </p:sp>
    </p:spTree>
    <p:extLst>
      <p:ext uri="{BB962C8B-B14F-4D97-AF65-F5344CB8AC3E}">
        <p14:creationId xmlns="" xmlns:p14="http://schemas.microsoft.com/office/powerpoint/2010/main" val="35228445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application</a:t>
            </a:r>
            <a:endParaRPr lang="en-IN" dirty="0"/>
          </a:p>
        </p:txBody>
      </p:sp>
      <p:sp>
        <p:nvSpPr>
          <p:cNvPr id="3" name="Content Placeholder 2"/>
          <p:cNvSpPr>
            <a:spLocks noGrp="1"/>
          </p:cNvSpPr>
          <p:nvPr>
            <p:ph sz="quarter" idx="1"/>
          </p:nvPr>
        </p:nvSpPr>
        <p:spPr/>
        <p:txBody>
          <a:bodyPr/>
          <a:lstStyle/>
          <a:p>
            <a:r>
              <a:rPr lang="en-US" dirty="0" smtClean="0"/>
              <a:t>Anterior lobe lesions leads to ataxia</a:t>
            </a:r>
          </a:p>
          <a:p>
            <a:r>
              <a:rPr lang="en-IN" dirty="0" smtClean="0"/>
              <a:t>Dysdiadochokinesia</a:t>
            </a:r>
            <a:r>
              <a:rPr lang="en-IN" dirty="0"/>
              <a:t>: inability to perform alternating movements regularly and </a:t>
            </a:r>
            <a:r>
              <a:rPr lang="en-IN" dirty="0" smtClean="0"/>
              <a:t>rapidly</a:t>
            </a:r>
          </a:p>
          <a:p>
            <a:r>
              <a:rPr lang="en-IN" dirty="0"/>
              <a:t>Dysarthria occurs in cerebellar disease because of ataxia of the muscles of the larynx</a:t>
            </a:r>
          </a:p>
        </p:txBody>
      </p:sp>
    </p:spTree>
    <p:extLst>
      <p:ext uri="{BB962C8B-B14F-4D97-AF65-F5344CB8AC3E}">
        <p14:creationId xmlns="" xmlns:p14="http://schemas.microsoft.com/office/powerpoint/2010/main" val="19666216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FUNCTIONS OF CEREBELLUM</a:t>
            </a:r>
            <a:endParaRPr lang="en-IN" dirty="0"/>
          </a:p>
        </p:txBody>
      </p:sp>
      <p:sp>
        <p:nvSpPr>
          <p:cNvPr id="3" name="Content Placeholder 2"/>
          <p:cNvSpPr>
            <a:spLocks noGrp="1"/>
          </p:cNvSpPr>
          <p:nvPr>
            <p:ph sz="quarter" idx="1"/>
          </p:nvPr>
        </p:nvSpPr>
        <p:spPr/>
        <p:txBody>
          <a:bodyPr>
            <a:normAutofit fontScale="62500" lnSpcReduction="20000"/>
          </a:bodyPr>
          <a:lstStyle/>
          <a:p>
            <a:pPr>
              <a:buFont typeface="Wingdings" pitchFamily="2" charset="2"/>
              <a:buChar char="q"/>
            </a:pPr>
            <a:r>
              <a:rPr lang="en-IN" dirty="0" smtClean="0"/>
              <a:t> cerebellum is a central brain structure deeply integrated into major loops with the cerebral cortex, brainstem, and spinal cord. </a:t>
            </a:r>
          </a:p>
          <a:p>
            <a:pPr>
              <a:buFont typeface="Wingdings" pitchFamily="2" charset="2"/>
              <a:buChar char="q"/>
            </a:pPr>
            <a:r>
              <a:rPr lang="en-IN" dirty="0" smtClean="0"/>
              <a:t>The cerebellum shows a complex regional organization consisting of modules with sagittal orientation. </a:t>
            </a:r>
          </a:p>
          <a:p>
            <a:pPr>
              <a:buFont typeface="Wingdings" pitchFamily="2" charset="2"/>
              <a:buChar char="q"/>
            </a:pPr>
            <a:r>
              <a:rPr lang="en-IN" dirty="0" smtClean="0"/>
              <a:t>The cerebellum takes part in motor control and its lesions cause a movement incoordination syndrome called ataxia. </a:t>
            </a:r>
          </a:p>
          <a:p>
            <a:pPr>
              <a:buFont typeface="Wingdings" pitchFamily="2" charset="2"/>
              <a:buChar char="q"/>
            </a:pPr>
            <a:r>
              <a:rPr lang="en-IN" dirty="0" smtClean="0"/>
              <a:t>Recent observations also imply involvement of the cerebellum in cognition and executive control, with an impact on pathologies like dyslexia and autism.</a:t>
            </a:r>
          </a:p>
          <a:p>
            <a:pPr>
              <a:buFont typeface="Wingdings" pitchFamily="2" charset="2"/>
              <a:buChar char="q"/>
            </a:pPr>
            <a:r>
              <a:rPr lang="en-IN" dirty="0" smtClean="0"/>
              <a:t> The cerebellum operates as a forward controller learning to predict the precise timing of correlated events. </a:t>
            </a:r>
          </a:p>
          <a:p>
            <a:pPr>
              <a:buFont typeface="Wingdings" pitchFamily="2" charset="2"/>
              <a:buChar char="q"/>
            </a:pPr>
            <a:r>
              <a:rPr lang="en-IN" dirty="0" smtClean="0"/>
              <a:t>The physiologic mechanisms of cerebellar functioning are still the object of intense research. </a:t>
            </a:r>
          </a:p>
          <a:p>
            <a:pPr>
              <a:buFont typeface="Wingdings" pitchFamily="2" charset="2"/>
              <a:buChar char="q"/>
            </a:pPr>
            <a:r>
              <a:rPr lang="en-IN" dirty="0" smtClean="0"/>
              <a:t>Coordination derives from the precise regulation of timing and gain in the different cerebellar modules. </a:t>
            </a:r>
          </a:p>
          <a:p>
            <a:pPr>
              <a:buFont typeface="Wingdings" pitchFamily="2" charset="2"/>
              <a:buChar char="q"/>
            </a:pPr>
            <a:r>
              <a:rPr lang="en-IN" dirty="0" smtClean="0"/>
              <a:t>The investigation of cerebellar dynamics using advanced physiologic recordings and computational models is now providing new clues on how the cerebellar network performs its internal computations.</a:t>
            </a: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sz="quarter" idx="1"/>
          </p:nvPr>
        </p:nvSpPr>
        <p:spPr/>
        <p:txBody>
          <a:bodyPr>
            <a:normAutofit fontScale="92500" lnSpcReduction="20000"/>
          </a:bodyPr>
          <a:lstStyle/>
          <a:p>
            <a:pPr>
              <a:buFont typeface="Wingdings" pitchFamily="2" charset="2"/>
              <a:buChar char="q"/>
            </a:pPr>
            <a:r>
              <a:rPr lang="en-IN" dirty="0" smtClean="0"/>
              <a:t>The signals entering the cerebellum through the mossy fibers are processed in the granular layer and transmitted to Purkinje cells, while a collateral pathway activates the deep cerebellar nuclei (DCN). </a:t>
            </a:r>
          </a:p>
          <a:p>
            <a:pPr>
              <a:buFont typeface="Wingdings" pitchFamily="2" charset="2"/>
              <a:buChar char="q"/>
            </a:pPr>
            <a:r>
              <a:rPr lang="en-IN" dirty="0" smtClean="0"/>
              <a:t>Purkinje cells in turn inhibit DCN, so that the cerebellar  cortex operates as a side loop controlling the DCN. </a:t>
            </a:r>
          </a:p>
          <a:p>
            <a:pPr>
              <a:buFont typeface="Wingdings" pitchFamily="2" charset="2"/>
              <a:buChar char="q"/>
            </a:pPr>
            <a:r>
              <a:rPr lang="en-IN" dirty="0" smtClean="0"/>
              <a:t>Learning is now known to occur through synaptic plasticity at multiple synapses in the granular layer, molecular layer, and DCN, extending the original concept of the Motor Learning Theory that predicted a single form of plasticity at the synapse between parallel fibers  and Purkinje cells under the supervision of climbing fiber   deriving from the inferior olive. </a:t>
            </a:r>
          </a:p>
          <a:p>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REFERENCES</a:t>
            </a:r>
            <a:endParaRPr lang="en-IN" dirty="0"/>
          </a:p>
        </p:txBody>
      </p:sp>
      <p:sp>
        <p:nvSpPr>
          <p:cNvPr id="3" name="Content Placeholder 2"/>
          <p:cNvSpPr>
            <a:spLocks noGrp="1"/>
          </p:cNvSpPr>
          <p:nvPr>
            <p:ph sz="quarter" idx="1"/>
          </p:nvPr>
        </p:nvSpPr>
        <p:spPr/>
        <p:txBody>
          <a:bodyPr/>
          <a:lstStyle/>
          <a:p>
            <a:r>
              <a:rPr lang="en-IN" dirty="0" smtClean="0"/>
              <a:t>Principles of Neurobiology by Liqun Luo (2018)</a:t>
            </a:r>
          </a:p>
          <a:p>
            <a:r>
              <a:rPr lang="en-IN" dirty="0" smtClean="0"/>
              <a:t>Principles of Neural Science by Eric </a:t>
            </a:r>
            <a:r>
              <a:rPr lang="en-IN" dirty="0" err="1" smtClean="0"/>
              <a:t>Kandel</a:t>
            </a:r>
            <a:r>
              <a:rPr lang="en-IN" dirty="0" smtClean="0"/>
              <a:t>, James H. Schwartz, Thomas </a:t>
            </a:r>
            <a:r>
              <a:rPr lang="en-IN" dirty="0" err="1" smtClean="0"/>
              <a:t>Jessell</a:t>
            </a:r>
            <a:r>
              <a:rPr lang="en-IN" dirty="0" smtClean="0"/>
              <a:t>  (2016)</a:t>
            </a:r>
          </a:p>
          <a:p>
            <a:r>
              <a:rPr lang="en-IN" dirty="0" smtClean="0"/>
              <a:t>Fundamentals of Neuroscience by L.R. Squire, Darwin Berg , F.E. Bloom, </a:t>
            </a:r>
            <a:r>
              <a:rPr lang="en-IN" dirty="0" err="1" smtClean="0"/>
              <a:t>Anirvan</a:t>
            </a:r>
            <a:r>
              <a:rPr lang="en-IN" dirty="0" smtClean="0"/>
              <a:t> </a:t>
            </a:r>
            <a:r>
              <a:rPr lang="en-IN" dirty="0" err="1" smtClean="0"/>
              <a:t>Ghosh</a:t>
            </a:r>
            <a:r>
              <a:rPr lang="en-IN" smtClean="0"/>
              <a:t> (2019)</a:t>
            </a:r>
            <a:endParaRPr lang="en-IN" dirty="0" smtClean="0"/>
          </a:p>
          <a:p>
            <a:endParaRPr lang="en-IN" dirty="0" smtClean="0"/>
          </a:p>
          <a:p>
            <a:endParaRPr lang="en-IN" dirty="0" smtClean="0"/>
          </a:p>
          <a:p>
            <a:endParaRPr lang="en-IN" dirty="0" smtClean="0"/>
          </a:p>
          <a:p>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r>
              <a:rPr lang="en-IN" dirty="0" smtClean="0"/>
              <a:t>Cerebellum</a:t>
            </a:r>
            <a:endParaRPr lang="en-IN" dirty="0"/>
          </a:p>
        </p:txBody>
      </p:sp>
      <p:sp>
        <p:nvSpPr>
          <p:cNvPr id="3" name="Content Placeholder 2"/>
          <p:cNvSpPr>
            <a:spLocks noGrp="1"/>
          </p:cNvSpPr>
          <p:nvPr>
            <p:ph sz="half" idx="4294967295"/>
          </p:nvPr>
        </p:nvSpPr>
        <p:spPr>
          <a:xfrm>
            <a:off x="0" y="1600200"/>
            <a:ext cx="4038600" cy="4525963"/>
          </a:xfrm>
        </p:spPr>
        <p:txBody>
          <a:bodyPr>
            <a:normAutofit fontScale="92500" lnSpcReduction="20000"/>
          </a:bodyPr>
          <a:lstStyle/>
          <a:p>
            <a:r>
              <a:rPr lang="en-IN" dirty="0" smtClean="0"/>
              <a:t>Situated </a:t>
            </a:r>
            <a:r>
              <a:rPr lang="en-IN" dirty="0"/>
              <a:t>in the posterior cranial fossa and is covered superiorly by the tentorium cerebelli. </a:t>
            </a:r>
            <a:endParaRPr lang="en-IN" dirty="0" smtClean="0"/>
          </a:p>
          <a:p>
            <a:r>
              <a:rPr lang="en-IN" dirty="0" smtClean="0"/>
              <a:t>It </a:t>
            </a:r>
            <a:r>
              <a:rPr lang="en-IN" dirty="0"/>
              <a:t>is the largest part of the </a:t>
            </a:r>
            <a:r>
              <a:rPr lang="en-IN" dirty="0" smtClean="0"/>
              <a:t>hindbrain (10% of total weight) </a:t>
            </a:r>
            <a:r>
              <a:rPr lang="en-IN" dirty="0"/>
              <a:t>and lies posterior to the fourth ventricle, the pons, and the medulla </a:t>
            </a:r>
            <a:r>
              <a:rPr lang="en-IN" dirty="0" smtClean="0"/>
              <a:t>oblongata.</a:t>
            </a:r>
          </a:p>
          <a:p>
            <a:r>
              <a:rPr lang="en-IN" dirty="0" smtClean="0"/>
              <a:t> It </a:t>
            </a:r>
            <a:r>
              <a:rPr lang="en-IN" dirty="0"/>
              <a:t>consists of two cerebellar hemispheres joined by a narrow median vermis. </a:t>
            </a:r>
            <a:endParaRPr lang="en-IN" dirty="0" smtClean="0"/>
          </a:p>
        </p:txBody>
      </p:sp>
      <p:sp>
        <p:nvSpPr>
          <p:cNvPr id="5" name="AutoShape 2" descr="mk:@MSITStore:D:\my%20documents\Snell's%20Clinical%20Neuroanatomy.chm::/6%20-%20The%20Cerebellum%20and%20Its%20Connections_files/C6FF1.png"/>
          <p:cNvSpPr>
            <a:spLocks noChangeAspect="1" noChangeArrowheads="1"/>
          </p:cNvSpPr>
          <p:nvPr/>
        </p:nvSpPr>
        <p:spPr bwMode="auto">
          <a:xfrm>
            <a:off x="155575" y="-1790700"/>
            <a:ext cx="5324475" cy="3733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pic>
        <p:nvPicPr>
          <p:cNvPr id="1027"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233268" y="1972444"/>
            <a:ext cx="4849571" cy="340077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258933" y="2124844"/>
            <a:ext cx="4849571" cy="340077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7179837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idx="4294967295"/>
          </p:nvPr>
        </p:nvSpPr>
        <p:spPr>
          <a:xfrm>
            <a:off x="0" y="274638"/>
            <a:ext cx="8229600" cy="1143000"/>
          </a:xfrm>
        </p:spPr>
        <p:txBody>
          <a:bodyPr/>
          <a:lstStyle/>
          <a:p>
            <a:r>
              <a:rPr lang="en-IN" dirty="0" smtClean="0"/>
              <a:t>Cerebellum</a:t>
            </a:r>
            <a:endParaRPr lang="en-IN" dirty="0"/>
          </a:p>
        </p:txBody>
      </p:sp>
      <p:sp>
        <p:nvSpPr>
          <p:cNvPr id="3" name="Content Placeholder 2"/>
          <p:cNvSpPr>
            <a:spLocks noGrp="1"/>
          </p:cNvSpPr>
          <p:nvPr>
            <p:ph sz="half" idx="4294967295"/>
          </p:nvPr>
        </p:nvSpPr>
        <p:spPr>
          <a:xfrm>
            <a:off x="0" y="1600200"/>
            <a:ext cx="4038600" cy="4525963"/>
          </a:xfrm>
        </p:spPr>
        <p:txBody>
          <a:bodyPr>
            <a:normAutofit fontScale="92500" lnSpcReduction="10000"/>
          </a:bodyPr>
          <a:lstStyle/>
          <a:p>
            <a:r>
              <a:rPr lang="en-IN" dirty="0" smtClean="0"/>
              <a:t>Three </a:t>
            </a:r>
            <a:r>
              <a:rPr lang="en-IN" dirty="0"/>
              <a:t>symmetrical bundles of nerve fibers called the superior, middle, and inferior cerebellar peduncles</a:t>
            </a:r>
            <a:r>
              <a:rPr lang="en-IN" dirty="0" smtClean="0"/>
              <a:t>.</a:t>
            </a:r>
            <a:endParaRPr lang="en-US" dirty="0" smtClean="0"/>
          </a:p>
          <a:p>
            <a:r>
              <a:rPr lang="en-US" dirty="0" smtClean="0"/>
              <a:t>Superior peduncle enters mid brain</a:t>
            </a:r>
          </a:p>
          <a:p>
            <a:r>
              <a:rPr lang="en-US" dirty="0" smtClean="0"/>
              <a:t>Middle peduncule consist of transverse fibres of pons</a:t>
            </a:r>
          </a:p>
          <a:p>
            <a:r>
              <a:rPr lang="en-US" dirty="0" smtClean="0"/>
              <a:t>Inferior peduncle connect with medulla</a:t>
            </a:r>
          </a:p>
          <a:p>
            <a:endParaRPr lang="en-IN" dirty="0"/>
          </a:p>
        </p:txBody>
      </p:sp>
      <p:pic>
        <p:nvPicPr>
          <p:cNvPr id="1026" name="Picture 2" descr="http://t1.gstatic.com/images?q=tbn:ANd9GcQ_AhfwTSuRfFPlrIgUIdJtpUPtUZS7tY2pSO6ng_XZg2w7PoqOpw"/>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283968" y="1826050"/>
            <a:ext cx="4789082" cy="2623723"/>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1539941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4294967295"/>
          </p:nvPr>
        </p:nvSpPr>
        <p:spPr>
          <a:xfrm>
            <a:off x="0" y="1600200"/>
            <a:ext cx="4038600" cy="4525963"/>
          </a:xfrm>
        </p:spPr>
        <p:txBody>
          <a:bodyPr>
            <a:normAutofit fontScale="70000" lnSpcReduction="20000"/>
          </a:bodyPr>
          <a:lstStyle/>
          <a:p>
            <a:r>
              <a:rPr lang="en-IN" dirty="0"/>
              <a:t>The cerebellum is divided into three main lobes: the anterior lobe, the middle lobe, and the flocculonodular lobe. </a:t>
            </a:r>
            <a:endParaRPr lang="en-IN" dirty="0" smtClean="0"/>
          </a:p>
          <a:p>
            <a:r>
              <a:rPr lang="en-IN" dirty="0" smtClean="0"/>
              <a:t>The </a:t>
            </a:r>
            <a:r>
              <a:rPr lang="en-IN" dirty="0"/>
              <a:t>anterior lobe may be seen on the superior </a:t>
            </a:r>
            <a:r>
              <a:rPr lang="en-IN" dirty="0" smtClean="0"/>
              <a:t>surface.</a:t>
            </a:r>
            <a:endParaRPr lang="en-IN" dirty="0"/>
          </a:p>
          <a:p>
            <a:r>
              <a:rPr lang="en-IN" dirty="0" smtClean="0"/>
              <a:t>It is </a:t>
            </a:r>
            <a:r>
              <a:rPr lang="en-IN" dirty="0"/>
              <a:t>separated from the middle lobe by a wide V-shaped fissure called the primary fissure.</a:t>
            </a:r>
          </a:p>
          <a:p>
            <a:r>
              <a:rPr lang="en-IN" dirty="0"/>
              <a:t>The middle lobe (sometimes called the posterior lobe), which is the largest part of the cerebellum, is situated between the primary and uvulonodular fissures. </a:t>
            </a:r>
          </a:p>
          <a:p>
            <a:r>
              <a:rPr lang="en-IN" dirty="0"/>
              <a:t>The flocculonodular lobe is situated posterior to the uvulonodular fissure.</a:t>
            </a:r>
          </a:p>
          <a:p>
            <a:endParaRPr lang="en-IN" dirty="0"/>
          </a:p>
          <a:p>
            <a:endParaRPr lang="en-IN" dirty="0"/>
          </a:p>
        </p:txBody>
      </p:sp>
      <p:sp>
        <p:nvSpPr>
          <p:cNvPr id="2" name="Title 1"/>
          <p:cNvSpPr>
            <a:spLocks noGrp="1"/>
          </p:cNvSpPr>
          <p:nvPr>
            <p:ph type="title" idx="4294967295"/>
          </p:nvPr>
        </p:nvSpPr>
        <p:spPr>
          <a:xfrm>
            <a:off x="914400" y="115888"/>
            <a:ext cx="8229600" cy="1143000"/>
          </a:xfrm>
        </p:spPr>
        <p:txBody>
          <a:bodyPr/>
          <a:lstStyle/>
          <a:p>
            <a:r>
              <a:rPr lang="en-US" dirty="0" smtClean="0"/>
              <a:t>Cerebellum</a:t>
            </a:r>
            <a:endParaRPr lang="en-IN" dirty="0"/>
          </a:p>
        </p:txBody>
      </p:sp>
      <p:pic>
        <p:nvPicPr>
          <p:cNvPr id="2052" name="Picture 4" descr="https://upload.wikimedia.org/wikipedia/commons/thumb/4/43/CerebellumDiv.png/380px-CerebellumDiv.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499992" y="1624954"/>
            <a:ext cx="4548810" cy="317219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6510588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957339" y="1556792"/>
            <a:ext cx="5050805" cy="50405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Title 3"/>
          <p:cNvSpPr>
            <a:spLocks noGrp="1"/>
          </p:cNvSpPr>
          <p:nvPr>
            <p:ph type="title" idx="4294967295"/>
          </p:nvPr>
        </p:nvSpPr>
        <p:spPr>
          <a:xfrm>
            <a:off x="0" y="274638"/>
            <a:ext cx="8229600" cy="1143000"/>
          </a:xfrm>
        </p:spPr>
        <p:txBody>
          <a:bodyPr>
            <a:normAutofit/>
          </a:bodyPr>
          <a:lstStyle/>
          <a:p>
            <a:r>
              <a:rPr lang="en-US" dirty="0" smtClean="0"/>
              <a:t>Cerebellum</a:t>
            </a:r>
            <a:br>
              <a:rPr lang="en-US" dirty="0" smtClean="0"/>
            </a:br>
            <a:endParaRPr lang="en-IN" dirty="0"/>
          </a:p>
        </p:txBody>
      </p:sp>
      <p:sp>
        <p:nvSpPr>
          <p:cNvPr id="5" name="Content Placeholder 4"/>
          <p:cNvSpPr>
            <a:spLocks noGrp="1"/>
          </p:cNvSpPr>
          <p:nvPr>
            <p:ph sz="half" idx="4294967295"/>
          </p:nvPr>
        </p:nvSpPr>
        <p:spPr>
          <a:xfrm>
            <a:off x="0" y="1600200"/>
            <a:ext cx="4038600" cy="4525963"/>
          </a:xfrm>
        </p:spPr>
        <p:txBody>
          <a:bodyPr>
            <a:normAutofit fontScale="92500" lnSpcReduction="10000"/>
          </a:bodyPr>
          <a:lstStyle/>
          <a:p>
            <a:r>
              <a:rPr lang="en-US" dirty="0" smtClean="0"/>
              <a:t>Sup part of vermis</a:t>
            </a:r>
            <a:endParaRPr lang="en-US" dirty="0"/>
          </a:p>
          <a:p>
            <a:pPr>
              <a:buFont typeface="Wingdings" pitchFamily="2" charset="2"/>
              <a:buChar char="ü"/>
            </a:pPr>
            <a:r>
              <a:rPr lang="en-US" dirty="0" smtClean="0"/>
              <a:t>Lingula </a:t>
            </a:r>
          </a:p>
          <a:p>
            <a:pPr>
              <a:buFont typeface="Wingdings" pitchFamily="2" charset="2"/>
              <a:buChar char="ü"/>
            </a:pPr>
            <a:r>
              <a:rPr lang="en-US" dirty="0" smtClean="0"/>
              <a:t>Culmen</a:t>
            </a:r>
          </a:p>
          <a:p>
            <a:pPr>
              <a:buFont typeface="Wingdings" pitchFamily="2" charset="2"/>
              <a:buChar char="ü"/>
            </a:pPr>
            <a:r>
              <a:rPr lang="en-US" dirty="0" smtClean="0"/>
              <a:t>Declive</a:t>
            </a:r>
          </a:p>
          <a:p>
            <a:pPr>
              <a:buFont typeface="Wingdings" pitchFamily="2" charset="2"/>
              <a:buChar char="ü"/>
            </a:pPr>
            <a:r>
              <a:rPr lang="en-US" dirty="0" smtClean="0"/>
              <a:t>Folium </a:t>
            </a:r>
          </a:p>
          <a:p>
            <a:r>
              <a:rPr lang="en-US" dirty="0" smtClean="0"/>
              <a:t>Inferior part of vermis</a:t>
            </a:r>
          </a:p>
          <a:p>
            <a:pPr>
              <a:buFont typeface="Wingdings" pitchFamily="2" charset="2"/>
              <a:buChar char="ü"/>
            </a:pPr>
            <a:r>
              <a:rPr lang="en-US" dirty="0" smtClean="0"/>
              <a:t>Tuber</a:t>
            </a:r>
          </a:p>
          <a:p>
            <a:pPr>
              <a:buFont typeface="Wingdings" pitchFamily="2" charset="2"/>
              <a:buChar char="ü"/>
            </a:pPr>
            <a:r>
              <a:rPr lang="en-US" dirty="0" smtClean="0"/>
              <a:t>Pyramid</a:t>
            </a:r>
          </a:p>
          <a:p>
            <a:pPr>
              <a:buFont typeface="Wingdings" pitchFamily="2" charset="2"/>
              <a:buChar char="ü"/>
            </a:pPr>
            <a:r>
              <a:rPr lang="en-US" dirty="0" smtClean="0"/>
              <a:t>Uvula</a:t>
            </a:r>
          </a:p>
          <a:p>
            <a:pPr>
              <a:buFont typeface="Wingdings" pitchFamily="2" charset="2"/>
              <a:buChar char="ü"/>
            </a:pPr>
            <a:r>
              <a:rPr lang="en-US" dirty="0" smtClean="0"/>
              <a:t>Nodule</a:t>
            </a:r>
          </a:p>
          <a:p>
            <a:pPr marL="0" indent="0">
              <a:buNone/>
            </a:pPr>
            <a:endParaRPr lang="en-IN" dirty="0"/>
          </a:p>
        </p:txBody>
      </p:sp>
    </p:spTree>
    <p:extLst>
      <p:ext uri="{BB962C8B-B14F-4D97-AF65-F5344CB8AC3E}">
        <p14:creationId xmlns="" xmlns:p14="http://schemas.microsoft.com/office/powerpoint/2010/main" val="33183448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9293" y="1340768"/>
            <a:ext cx="7785155" cy="545935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title" idx="4294967295"/>
          </p:nvPr>
        </p:nvSpPr>
        <p:spPr>
          <a:xfrm>
            <a:off x="914400" y="115888"/>
            <a:ext cx="8229600" cy="936625"/>
          </a:xfrm>
        </p:spPr>
        <p:txBody>
          <a:bodyPr/>
          <a:lstStyle/>
          <a:p>
            <a:r>
              <a:rPr lang="en-US" dirty="0" smtClean="0"/>
              <a:t>Vermis </a:t>
            </a:r>
            <a:endParaRPr lang="en-IN" dirty="0"/>
          </a:p>
        </p:txBody>
      </p:sp>
    </p:spTree>
    <p:extLst>
      <p:ext uri="{BB962C8B-B14F-4D97-AF65-F5344CB8AC3E}">
        <p14:creationId xmlns="" xmlns:p14="http://schemas.microsoft.com/office/powerpoint/2010/main" val="23297513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Cerebellum connections</a:t>
            </a:r>
            <a:endParaRPr lang="en-IN" dirty="0"/>
          </a:p>
        </p:txBody>
      </p:sp>
      <p:sp>
        <p:nvSpPr>
          <p:cNvPr id="3" name="Content Placeholder 2"/>
          <p:cNvSpPr>
            <a:spLocks noGrp="1"/>
          </p:cNvSpPr>
          <p:nvPr>
            <p:ph sz="quarter" idx="1"/>
          </p:nvPr>
        </p:nvSpPr>
        <p:spPr/>
        <p:txBody>
          <a:bodyPr/>
          <a:lstStyle/>
          <a:p>
            <a:r>
              <a:rPr lang="en-US" dirty="0" smtClean="0"/>
              <a:t>Functionally cerebellum divided in corpus cerebelli and flocculonodular lobe</a:t>
            </a:r>
          </a:p>
          <a:p>
            <a:r>
              <a:rPr lang="en-US" dirty="0" smtClean="0"/>
              <a:t>Corpus cerebelli: </a:t>
            </a:r>
          </a:p>
          <a:p>
            <a:pPr>
              <a:buFont typeface="Wingdings" pitchFamily="2" charset="2"/>
              <a:buChar char="q"/>
            </a:pPr>
            <a:r>
              <a:rPr lang="en-US" dirty="0" smtClean="0"/>
              <a:t>afferent from spinal cord and trigeminal nuclei</a:t>
            </a:r>
          </a:p>
          <a:p>
            <a:pPr>
              <a:buFont typeface="Wingdings" pitchFamily="2" charset="2"/>
              <a:buChar char="q"/>
            </a:pPr>
            <a:r>
              <a:rPr lang="en-US" dirty="0" smtClean="0"/>
              <a:t>Inputs from pontine nucleus</a:t>
            </a:r>
          </a:p>
          <a:p>
            <a:r>
              <a:rPr lang="en-US" dirty="0" smtClean="0"/>
              <a:t>Flocculonodular lobe</a:t>
            </a:r>
          </a:p>
          <a:p>
            <a:pPr>
              <a:buFont typeface="Wingdings" pitchFamily="2" charset="2"/>
              <a:buChar char="q"/>
            </a:pPr>
            <a:r>
              <a:rPr lang="en-US" dirty="0" smtClean="0"/>
              <a:t>Connections with vestibular nucleus</a:t>
            </a:r>
            <a:endParaRPr lang="en-US" dirty="0"/>
          </a:p>
          <a:p>
            <a:endParaRPr lang="en-US" dirty="0" smtClean="0"/>
          </a:p>
          <a:p>
            <a:pPr>
              <a:buFont typeface="Wingdings" pitchFamily="2" charset="2"/>
              <a:buChar char="q"/>
            </a:pPr>
            <a:endParaRPr lang="en-US" dirty="0" smtClean="0"/>
          </a:p>
          <a:p>
            <a:endParaRPr lang="en-US" dirty="0" smtClean="0"/>
          </a:p>
          <a:p>
            <a:endParaRPr lang="en-IN" dirty="0"/>
          </a:p>
        </p:txBody>
      </p:sp>
    </p:spTree>
    <p:extLst>
      <p:ext uri="{BB962C8B-B14F-4D97-AF65-F5344CB8AC3E}">
        <p14:creationId xmlns="" xmlns:p14="http://schemas.microsoft.com/office/powerpoint/2010/main" val="1440572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Cerebellum connections</a:t>
            </a:r>
            <a:endParaRPr lang="en-IN" dirty="0"/>
          </a:p>
        </p:txBody>
      </p:sp>
      <p:sp>
        <p:nvSpPr>
          <p:cNvPr id="3" name="Content Placeholder 2"/>
          <p:cNvSpPr>
            <a:spLocks noGrp="1"/>
          </p:cNvSpPr>
          <p:nvPr>
            <p:ph sz="quarter" idx="1"/>
          </p:nvPr>
        </p:nvSpPr>
        <p:spPr/>
        <p:txBody>
          <a:bodyPr/>
          <a:lstStyle/>
          <a:p>
            <a:r>
              <a:rPr lang="en-US" dirty="0" smtClean="0"/>
              <a:t>Anterior lobe and pyramid mainly receive spinal and trigeminal afferents</a:t>
            </a:r>
          </a:p>
          <a:p>
            <a:r>
              <a:rPr lang="en-US" dirty="0" smtClean="0"/>
              <a:t>Corticopontine connections are relayed to posterior lobe, tuber, vermis and uvula</a:t>
            </a:r>
          </a:p>
          <a:p>
            <a:endParaRPr lang="en-IN" dirty="0"/>
          </a:p>
        </p:txBody>
      </p:sp>
    </p:spTree>
    <p:extLst>
      <p:ext uri="{BB962C8B-B14F-4D97-AF65-F5344CB8AC3E}">
        <p14:creationId xmlns="" xmlns:p14="http://schemas.microsoft.com/office/powerpoint/2010/main" val="11860121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4294967295"/>
          </p:nvPr>
        </p:nvSpPr>
        <p:spPr>
          <a:xfrm>
            <a:off x="0" y="1600200"/>
            <a:ext cx="4038600" cy="4525963"/>
          </a:xfrm>
        </p:spPr>
        <p:txBody>
          <a:bodyPr>
            <a:normAutofit fontScale="92500" lnSpcReduction="10000"/>
          </a:bodyPr>
          <a:lstStyle/>
          <a:p>
            <a:r>
              <a:rPr lang="en-US" dirty="0"/>
              <a:t>Histologically made up of three layers</a:t>
            </a:r>
          </a:p>
          <a:p>
            <a:r>
              <a:rPr lang="en-US" dirty="0" smtClean="0"/>
              <a:t>Embedded in white matter are four paired nuclei</a:t>
            </a:r>
          </a:p>
          <a:p>
            <a:r>
              <a:rPr lang="en-US" dirty="0" smtClean="0"/>
              <a:t>Dentate is largest</a:t>
            </a:r>
          </a:p>
          <a:p>
            <a:r>
              <a:rPr lang="en-US" dirty="0" smtClean="0"/>
              <a:t>Main connection is cerebropontocerebellar </a:t>
            </a:r>
          </a:p>
          <a:p>
            <a:r>
              <a:rPr lang="en-US" dirty="0" smtClean="0"/>
              <a:t>Efferent fibres pass to contralateral red nucleus, thalamus, and cerebral cortex. </a:t>
            </a:r>
          </a:p>
          <a:p>
            <a:endParaRPr lang="en-IN" dirty="0"/>
          </a:p>
        </p:txBody>
      </p:sp>
      <p:sp>
        <p:nvSpPr>
          <p:cNvPr id="7" name="Title 6"/>
          <p:cNvSpPr>
            <a:spLocks noGrp="1"/>
          </p:cNvSpPr>
          <p:nvPr>
            <p:ph type="title" idx="4294967295"/>
          </p:nvPr>
        </p:nvSpPr>
        <p:spPr>
          <a:xfrm>
            <a:off x="0" y="274638"/>
            <a:ext cx="8229600" cy="1143000"/>
          </a:xfrm>
        </p:spPr>
        <p:txBody>
          <a:bodyPr/>
          <a:lstStyle/>
          <a:p>
            <a:r>
              <a:rPr lang="en-US" dirty="0" smtClean="0"/>
              <a:t>Cerebellar nuclei</a:t>
            </a:r>
            <a:endParaRPr lang="en-IN" dirty="0"/>
          </a:p>
        </p:txBody>
      </p:sp>
      <p:pic>
        <p:nvPicPr>
          <p:cNvPr id="2050" name="Picture 2" descr="http://instruct.uwo.ca/anatomy/530/cblnuc.gif"/>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15579" t="9148" r="3118" b="7070"/>
          <a:stretch/>
        </p:blipFill>
        <p:spPr bwMode="auto">
          <a:xfrm>
            <a:off x="4423557" y="1916832"/>
            <a:ext cx="4713633" cy="410445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5421202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272</TotalTime>
  <Words>765</Words>
  <Application>Microsoft Office PowerPoint</Application>
  <PresentationFormat>On-screen Show (4:3)</PresentationFormat>
  <Paragraphs>87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Civic</vt:lpstr>
      <vt:lpstr>CEREBELLUM- STRUCTURE &amp; FUNCTION </vt:lpstr>
      <vt:lpstr>Cerebellum</vt:lpstr>
      <vt:lpstr>Cerebellum</vt:lpstr>
      <vt:lpstr>Cerebellum</vt:lpstr>
      <vt:lpstr>Cerebellum </vt:lpstr>
      <vt:lpstr>Vermis </vt:lpstr>
      <vt:lpstr>Cerebellum connections</vt:lpstr>
      <vt:lpstr>Cerebellum connections</vt:lpstr>
      <vt:lpstr>Cerebellar nuclei</vt:lpstr>
      <vt:lpstr>Cerebellar peduncles</vt:lpstr>
      <vt:lpstr>Blood supply</vt:lpstr>
      <vt:lpstr>Clinical application</vt:lpstr>
      <vt:lpstr>Clinical application</vt:lpstr>
      <vt:lpstr>FUNCTIONS OF CEREBELLUM</vt:lpstr>
      <vt:lpstr>Slide 15</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28- ANATOMY OF CEREBELLUM AND ITS CONNECTIONS</dc:title>
  <dc:creator>ANATOMY</dc:creator>
  <cp:lastModifiedBy>Sonali</cp:lastModifiedBy>
  <cp:revision>124</cp:revision>
  <dcterms:created xsi:type="dcterms:W3CDTF">2013-04-09T05:22:01Z</dcterms:created>
  <dcterms:modified xsi:type="dcterms:W3CDTF">2021-12-05T18:13:19Z</dcterms:modified>
</cp:coreProperties>
</file>