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Cinnamon Oil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IN" altLang="en-US"/>
              <a:t>.</a:t>
            </a:r>
            <a:endParaRPr lang="en-I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Cinnamon Oil</a:t>
            </a:r>
            <a:endParaRPr lang="en-US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762000"/>
            <a:ext cx="8763000" cy="5867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Synonym: Cinnamon bark; </a:t>
            </a:r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Kalmi-Dalchini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Ceylon cinnamon 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Source: Dried inner bark of the shoots of coppiced trees of </a:t>
            </a:r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Cinnamomum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zeylanicum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(Syn. </a:t>
            </a:r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Cinnamomum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verum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), family </a:t>
            </a:r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Lauraceae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 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contain &lt; than 1.0% of volatile oil. 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Source: evergreen tree of tropical area, native of Sri Lanka and  Malabar coast of India.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found 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Jamaica and Brazil.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of the world  requirements met by Sri Lanka &amp; hence true cinnamon is known as Sri Lanka cinnamon.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Cultivation Cinnamon Oil</a:t>
            </a:r>
            <a:endParaRPr lang="en-US" sz="3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90600"/>
            <a:ext cx="8686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Propagated by planting the cuttings and layers</a:t>
            </a:r>
            <a:endParaRPr lang="en-US" sz="26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Commercially, propagated by seed </a:t>
            </a:r>
            <a:endParaRPr lang="en-US" sz="26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sandy or </a:t>
            </a:r>
            <a:r>
              <a:rPr lang="en-US" sz="2600" dirty="0" err="1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siliconous</a:t>
            </a:r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soils, humus. </a:t>
            </a:r>
            <a:endParaRPr lang="en-US" sz="26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Altitude </a:t>
            </a:r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to 1000 </a:t>
            </a:r>
            <a:r>
              <a:rPr lang="en-US" sz="2600" dirty="0" err="1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</a:t>
            </a:r>
            <a:r>
              <a:rPr lang="en-US" sz="26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rainfall of 200 - 250 cm. </a:t>
            </a:r>
            <a:endParaRPr lang="en-US" sz="26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Seeds sown prepared nursery beds in June and July, distance of 10 cm, covered with small  layer of soil and watered properly.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days for germination of seeds.  allowed to grow  for about 10 – 12 M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Transplantation-in Oct./Nov. or in  rainy season, distance of 2 meters b/w 2  plants.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Shades provided with the </a:t>
            </a:r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pendals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coconut leaves.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weeded 2 - 4 times in a 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year.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Manured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100 g  (NH</a:t>
            </a:r>
            <a:r>
              <a:rPr lang="en-US" sz="2600" baseline="-25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baseline="-25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baseline="-25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 superphosphate as/ age.  two  equal doses, 1</a:t>
            </a:r>
            <a:r>
              <a:rPr lang="en-US" sz="2600" baseline="30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monsoon &amp; 2</a:t>
            </a:r>
            <a:r>
              <a:rPr lang="en-US" sz="2600" baseline="30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-Nov. </a:t>
            </a:r>
            <a:endParaRPr lang="en-US" sz="2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Macroscopy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914400"/>
            <a:ext cx="8458200" cy="56388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Macroscopic Characters: </a:t>
            </a:r>
            <a:r>
              <a:rPr lang="en-US" sz="2500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outer </a:t>
            </a:r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surface: </a:t>
            </a:r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dull </a:t>
            </a:r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yellowish brown</a:t>
            </a:r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inner </a:t>
            </a:r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surface: </a:t>
            </a:r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 yellowish-brown.  </a:t>
            </a:r>
            <a:endParaRPr lang="en-US" sz="25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err="1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Odour</a:t>
            </a:r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Fragrant</a:t>
            </a:r>
            <a:endParaRPr lang="en-US" sz="25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Shape-compound quills</a:t>
            </a:r>
            <a:endParaRPr lang="en-US" sz="25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</a:t>
            </a:r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- 1m L, 1cm D. </a:t>
            </a:r>
            <a:endParaRPr lang="en-US" sz="25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Bark </a:t>
            </a:r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thickness approx. 0.5 mm. </a:t>
            </a:r>
            <a:endParaRPr lang="en-US" sz="25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5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Taste</a:t>
            </a:r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Aromatic &amp; sweet followed by warm sensation. Fracture – Splintery </a:t>
            </a:r>
            <a:endParaRPr lang="en-US" sz="2500" dirty="0" smtClean="0">
              <a:solidFill>
                <a:srgbClr val="156D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Outer surface-marked by wavy longitudinal striations with small holes of scars left by the  branches. Inner surfaces also shows the longitudinal  striations. Bark is free of cork. </a:t>
            </a:r>
            <a:endParaRPr lang="en-US" sz="25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/>
          <a:srcRect r="62598" b="27489"/>
          <a:stretch>
            <a:fillRect/>
          </a:stretch>
        </p:blipFill>
        <p:spPr bwMode="auto">
          <a:xfrm>
            <a:off x="7162800" y="17526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Constituents </a:t>
            </a:r>
            <a:endParaRPr lang="en-US" sz="3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914401"/>
            <a:ext cx="8229600" cy="5714999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 0.5 - 1.0% of volatile oil, 1.2% of 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tannins  (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phlobatannins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mucilage, calcium 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oxalate, starch &amp; sweet substance known as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mannitol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volatile oil is the active constituent of the drug. 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yellow  (when freshly distilled) in color, changes to red on storage. 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Cinnamon oil contains 60 – 70% of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cinnamaldehyde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 – 10%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eugenol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benzaldehyde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cuminaldehyde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other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terpenes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phellandrene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pinene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cymene, </a:t>
            </a:r>
            <a:r>
              <a:rPr lang="en-US" sz="25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caryophyllene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Cinnamon oil is yellow  to red in color, sp. gr. 1.00 - 1.030; optical rotation 0 to –2; and  refractive index 1.562 - 1.582˚. 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839200" y="0"/>
          <a:ext cx="1828800" cy="1958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S ChemDraw Drawing" r:id="rId1" imgW="10220325" imgH="10944225" progId="">
                  <p:embed/>
                </p:oleObj>
              </mc:Choice>
              <mc:Fallback>
                <p:oleObj name="CS ChemDraw Drawing" r:id="rId1" imgW="10220325" imgH="10944225" progId="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839200" y="0"/>
                        <a:ext cx="1828800" cy="195854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Tests and Uses</a:t>
            </a:r>
            <a:endParaRPr lang="en-US" sz="3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914401"/>
            <a:ext cx="8229600" cy="5333999"/>
          </a:xfrm>
        </p:spPr>
        <p:txBody>
          <a:bodyPr>
            <a:noAutofit/>
          </a:bodyPr>
          <a:lstStyle/>
          <a:p>
            <a:pPr algn="just"/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Test: drop of volatile oil + drop of FeCl</a:t>
            </a:r>
            <a:r>
              <a:rPr lang="en-US" sz="2500" baseline="-25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gives pale green color. </a:t>
            </a:r>
            <a:endParaRPr lang="en-US" sz="2500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FeCl</a:t>
            </a:r>
            <a:r>
              <a:rPr lang="en-US" sz="2500" baseline="-25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cinnamic</a:t>
            </a:r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aldehyde</a:t>
            </a:r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gives brown color &amp; </a:t>
            </a:r>
            <a:r>
              <a:rPr lang="en-US" sz="25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eugenol</a:t>
            </a:r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gives blue color, resulting in the formation of pale green </a:t>
            </a:r>
            <a:r>
              <a:rPr lang="en-US" sz="25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500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Cassia oil brown color is obtained, as it contains only </a:t>
            </a:r>
            <a:r>
              <a:rPr lang="en-US" sz="25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cinnamic</a:t>
            </a:r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aldehyde</a:t>
            </a:r>
            <a:r>
              <a:rPr lang="en-US" sz="25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500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rgbClr val="156D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Uses: </a:t>
            </a:r>
            <a:r>
              <a:rPr lang="en-US" sz="25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Carminative, stomachic and mild astringent, </a:t>
            </a:r>
            <a:r>
              <a:rPr lang="en-US" sz="25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flavouring</a:t>
            </a:r>
            <a:r>
              <a:rPr lang="en-US" sz="25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agent, stimulant, an aromatic, and antiseptic, as a spice &amp; condiment,  &amp; in the preparation of candy, </a:t>
            </a:r>
            <a:r>
              <a:rPr lang="en-US" sz="25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dentrifices</a:t>
            </a:r>
            <a:r>
              <a:rPr lang="en-US" sz="25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perfumes.  </a:t>
            </a:r>
            <a:endParaRPr lang="en-US" sz="25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Substituents</a:t>
            </a:r>
            <a:r>
              <a:rPr lang="en-US" sz="3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33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aduterants</a:t>
            </a:r>
            <a:endParaRPr lang="en-US" sz="3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914401"/>
            <a:ext cx="8229600" cy="5333999"/>
          </a:xfrm>
        </p:spPr>
        <p:txBody>
          <a:bodyPr>
            <a:noAutofit/>
          </a:bodyPr>
          <a:lstStyle/>
          <a:p>
            <a:pPr algn="just"/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Jungle cinnamon: wild growing trees, dark in color, less aromatic than the cultivated trees, &amp; slightly bitter. </a:t>
            </a:r>
            <a:endParaRPr lang="en-US" sz="25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Cinnamon chips: Pieces of untrimmed bark, distinguished from genuine  drug by presence of abundant cork cells &amp; poor yield to 90 % alcohol.  </a:t>
            </a:r>
            <a:endParaRPr lang="en-US" sz="25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Cultivated Saigon cinnamon: bark of trees of </a:t>
            </a:r>
            <a:r>
              <a:rPr lang="en-US" sz="25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Cinnamomum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loureirii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25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Lauraceae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exported from port of Saigon. It is in China and Japan. Bark </a:t>
            </a:r>
            <a:r>
              <a:rPr lang="en-US" sz="25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greyish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brown in color, light patches &amp; sweet taste. </a:t>
            </a:r>
            <a:endParaRPr lang="en-US" sz="25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Quills are 30 × 4 × 0.7 cm, unpeeled &amp; Contain 2.5&amp; volatile oil.</a:t>
            </a:r>
            <a:endParaRPr lang="en-US" sz="25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 Cinnamon: </a:t>
            </a:r>
            <a:r>
              <a:rPr lang="en-US" sz="25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Cinnamomum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burmanii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Lauraceae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less aromatic,  peeled &amp; found in form of double quills. </a:t>
            </a:r>
            <a:endParaRPr lang="en-US" sz="25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5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Substituents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aduterants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914401"/>
            <a:ext cx="8229600" cy="5333999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Histologically</a:t>
            </a:r>
            <a:r>
              <a:rPr lang="en-US" sz="26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medullary</a:t>
            </a:r>
            <a:r>
              <a:rPr lang="en-US" sz="26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rays contain small tubular  crystals of calcium oxalate, not found in C. </a:t>
            </a:r>
            <a:r>
              <a:rPr lang="en-US" sz="2600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zeylanicum</a:t>
            </a:r>
            <a:r>
              <a:rPr lang="en-US" sz="26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contains about 75 % of  </a:t>
            </a:r>
            <a:r>
              <a:rPr lang="en-US" sz="2600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cinnamaldehyde</a:t>
            </a:r>
            <a:r>
              <a:rPr lang="en-US" sz="26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oil.</a:t>
            </a:r>
            <a:endParaRPr lang="en-US" sz="26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also gives poor yield to 90 % alcohol as compared to Sri Lanka  cinnamon.  </a:t>
            </a:r>
            <a:endParaRPr lang="en-US" sz="26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Storage: well closed containers in cool place, away from light. </a:t>
            </a:r>
            <a:endParaRPr lang="en-US" sz="26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3712</Words>
  <Application>WPS Presentation</Application>
  <PresentationFormat>Widescreen</PresentationFormat>
  <Paragraphs>94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Times New Roman</vt:lpstr>
      <vt:lpstr>Office Theme</vt:lpstr>
      <vt:lpstr>PowerPoint 演示文稿</vt:lpstr>
      <vt:lpstr>Cinnamon Oil</vt:lpstr>
      <vt:lpstr>Cultivation Cinnamon Oil</vt:lpstr>
      <vt:lpstr>Macroscopy</vt:lpstr>
      <vt:lpstr>Chemical Constituents </vt:lpstr>
      <vt:lpstr>Chemical Tests and Uses</vt:lpstr>
      <vt:lpstr>Substituents &amp; aduterants</vt:lpstr>
      <vt:lpstr>Substituents &amp; aduterants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Cinnamon Oil</dc:title>
  <dc:creator>user</dc:creator>
  <cp:lastModifiedBy>user</cp:lastModifiedBy>
  <cp:revision>1</cp:revision>
  <dcterms:created xsi:type="dcterms:W3CDTF">2023-09-13T12:27:43Z</dcterms:created>
  <dcterms:modified xsi:type="dcterms:W3CDTF">2023-09-13T12:27:43Z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DFFE663DBA494407B417516831037E8B_11</vt:lpwstr>
  </property>
  <property fmtid="{D5CDD505-2E9C-101B-9397-08002B2CF9AE}" pid="3" name="KSOProductBuildVer">
    <vt:lpwstr>1033-12.2.0.13201</vt:lpwstr>
  </property>
</Properties>
</file>