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7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3" r:id="rId18"/>
    <p:sldId id="274" r:id="rId19"/>
    <p:sldId id="275" r:id="rId20"/>
    <p:sldId id="265" r:id="rId21"/>
    <p:sldId id="276" r:id="rId22"/>
    <p:sldId id="278" r:id="rId23"/>
    <p:sldId id="279" r:id="rId24"/>
    <p:sldId id="283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8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7124724-F5C8-4BD6-8BD5-335232ADBEA9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507A83C-0ADB-49EA-8FE3-37BFB5AEE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C9B5-22CC-44D5-93C5-B7B870E4229B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9A4B-6F97-4F5B-A530-6F8A42B601AB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0B9F7-6020-42D6-BC81-007AB0A6EE67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2B5D-F4C7-42E0-B8A0-F2EB78DF98F1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136-1593-4751-B352-397036EB51BF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7EB4-FDAA-4165-B798-750A02356EB8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2A08-26B5-406E-8138-5CA29969F8C7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90C9-1249-4DE1-A633-023167EEF0DB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B68-34A8-47A0-89FA-A2A4240F24F1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EDDB-64A0-4854-8198-224C36750D39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9D71E-3DB3-4737-98D9-59847BCF3D1E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1150-9721-42A5-BBF7-CD569B857E42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Nisha Sharma, Pharmacy, C.S.J.M.U.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krakeshguptha/column-chromatography-26966949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391400" cy="5715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Column Chromatography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Adsorption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partition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column Chromatography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Methodology, advantages, disadvantages and applications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700" dirty="0" smtClean="0">
                <a:latin typeface="Times New Roman" pitchFamily="18" charset="0"/>
                <a:cs typeface="Times New Roman" pitchFamily="18" charset="0"/>
              </a:rPr>
            </a:b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Adsorbents: Characteristics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Spherical particle, uniform size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Mechanical stability: To prevent formation of fine dust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Chemically inert : should not react with eluting solvents / sample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Inactive catalytically, neutral surface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Alumina- 150mesh provides S area- 155m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/g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the mesh size smaller the adsorbent particle</a:t>
            </a:r>
          </a:p>
          <a:p>
            <a:pPr marL="514350" indent="-51435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Adsorbents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Silica-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porous, amorphous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silicic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in form of hard, opalescent particles, which is prepared by precipitation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waterglass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sulfuric acid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alumina- activated by heating at 200°-400°C in current of air /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Silica- 100°C 1h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Silica gel, activated charcoal,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MgCO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4, ,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Polyacrylamide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starch, talc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 of adsorbent – 20-50 times than sample wt.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Preparation of column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391400" cy="4876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Dry packing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Cotton plug, clamp the column, Add portions of adsorbent for uniform packing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Press with flat end glass rod, fill 2/3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tube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Wet packing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suitable liq. Medium, suction pump, desired ht. should remain covered with petroleum ether always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848600" cy="5516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of Solvents used: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introduce mix. To column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dev. of zone (developers)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remove req. content of each zone from mech. Separated parts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 to introduce: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 of column- covered with cotton plug. Rate of flow of solvent maintained by suction with percolation @ 4-10cm/min. in 5cm tube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848600" cy="5516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Solvents used: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be dry &amp; shrink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Too much suction results into evaporation of solvent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Hexane&lt;CCl4&lt;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Toulene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&lt;DCM&lt;CHCl3&lt;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EtOAc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&lt;Acetone&lt;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Propanol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&lt;CH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COOH&lt;H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7467600" cy="4953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methods : 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Adsorbent is pushed with wooden pestle/ plunger, separate the zones by dropping each zone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Immediately add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get suspension, filter by sintered glass funnel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1"/>
            <a:ext cx="7467600" cy="4953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Column of adsorbent is not removed, Elution tech. (Isocratic or gradient)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Chromatogram is developed with single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/successive solvents in ↑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power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efficiency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portions are washed collected in different receivers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81000" y="457200"/>
            <a:ext cx="7543800" cy="6172200"/>
            <a:chOff x="381000" y="457200"/>
            <a:chExt cx="7543800" cy="6172200"/>
          </a:xfrm>
        </p:grpSpPr>
        <p:grpSp>
          <p:nvGrpSpPr>
            <p:cNvPr id="23" name="Group 13"/>
            <p:cNvGrpSpPr/>
            <p:nvPr/>
          </p:nvGrpSpPr>
          <p:grpSpPr>
            <a:xfrm>
              <a:off x="609600" y="1295400"/>
              <a:ext cx="406895" cy="4037202"/>
              <a:chOff x="609600" y="1295400"/>
              <a:chExt cx="406895" cy="4037202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9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609600" y="1905000"/>
                <a:ext cx="304800" cy="1524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14"/>
            <p:cNvGrpSpPr/>
            <p:nvPr/>
          </p:nvGrpSpPr>
          <p:grpSpPr>
            <a:xfrm>
              <a:off x="1828800" y="1295400"/>
              <a:ext cx="406895" cy="4037202"/>
              <a:chOff x="609600" y="1295400"/>
              <a:chExt cx="406895" cy="4037202"/>
            </a:xfrm>
          </p:grpSpPr>
          <p:sp>
            <p:nvSpPr>
              <p:cNvPr id="99" name="Rounded Rectangle 98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09600" y="1905000"/>
                <a:ext cx="304800" cy="1524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1828800" y="14478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28800" y="19050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828800" y="20574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31"/>
            <p:cNvGrpSpPr/>
            <p:nvPr/>
          </p:nvGrpSpPr>
          <p:grpSpPr>
            <a:xfrm>
              <a:off x="3429000" y="1219200"/>
              <a:ext cx="406895" cy="4037202"/>
              <a:chOff x="609600" y="1295400"/>
              <a:chExt cx="406895" cy="4037202"/>
            </a:xfrm>
          </p:grpSpPr>
          <p:sp>
            <p:nvSpPr>
              <p:cNvPr id="93" name="Rounded Rectangle 92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Freeform 96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39"/>
            <p:cNvGrpSpPr/>
            <p:nvPr/>
          </p:nvGrpSpPr>
          <p:grpSpPr>
            <a:xfrm>
              <a:off x="4648200" y="1219200"/>
              <a:ext cx="406895" cy="4037202"/>
              <a:chOff x="609600" y="1295400"/>
              <a:chExt cx="406895" cy="4037202"/>
            </a:xfrm>
          </p:grpSpPr>
          <p:sp>
            <p:nvSpPr>
              <p:cNvPr id="87" name="Rounded Rectangle 86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47"/>
            <p:cNvGrpSpPr/>
            <p:nvPr/>
          </p:nvGrpSpPr>
          <p:grpSpPr>
            <a:xfrm>
              <a:off x="6096000" y="1219200"/>
              <a:ext cx="406895" cy="4037202"/>
              <a:chOff x="609600" y="1295400"/>
              <a:chExt cx="406895" cy="4037202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429000" y="13716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48200" y="13716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96000" y="1371600"/>
              <a:ext cx="304800" cy="4572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29000" y="21336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29000" y="26670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648200" y="34290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48200" y="25908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96000" y="4191000"/>
              <a:ext cx="304800" cy="1524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096000" y="29718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64"/>
            <p:cNvGrpSpPr/>
            <p:nvPr/>
          </p:nvGrpSpPr>
          <p:grpSpPr>
            <a:xfrm>
              <a:off x="7391400" y="1219200"/>
              <a:ext cx="406895" cy="4037202"/>
              <a:chOff x="609600" y="1295400"/>
              <a:chExt cx="406895" cy="4037202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609600" y="1295400"/>
                <a:ext cx="304800" cy="3124200"/>
              </a:xfrm>
              <a:prstGeom prst="round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627797" y="4367284"/>
                <a:ext cx="134203" cy="955343"/>
              </a:xfrm>
              <a:custGeom>
                <a:avLst/>
                <a:gdLst>
                  <a:gd name="connsiteX0" fmla="*/ 0 w 159059"/>
                  <a:gd name="connsiteY0" fmla="*/ 0 h 955343"/>
                  <a:gd name="connsiteX1" fmla="*/ 40943 w 159059"/>
                  <a:gd name="connsiteY1" fmla="*/ 122829 h 955343"/>
                  <a:gd name="connsiteX2" fmla="*/ 122830 w 159059"/>
                  <a:gd name="connsiteY2" fmla="*/ 177420 h 955343"/>
                  <a:gd name="connsiteX3" fmla="*/ 150125 w 159059"/>
                  <a:gd name="connsiteY3" fmla="*/ 532262 h 955343"/>
                  <a:gd name="connsiteX4" fmla="*/ 150125 w 159059"/>
                  <a:gd name="connsiteY4" fmla="*/ 955343 h 955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059" h="955343">
                    <a:moveTo>
                      <a:pt x="0" y="0"/>
                    </a:moveTo>
                    <a:cubicBezTo>
                      <a:pt x="7570" y="45421"/>
                      <a:pt x="3499" y="90066"/>
                      <a:pt x="40943" y="122829"/>
                    </a:cubicBezTo>
                    <a:cubicBezTo>
                      <a:pt x="65631" y="144431"/>
                      <a:pt x="122830" y="177420"/>
                      <a:pt x="122830" y="177420"/>
                    </a:cubicBezTo>
                    <a:cubicBezTo>
                      <a:pt x="159059" y="322338"/>
                      <a:pt x="144799" y="249964"/>
                      <a:pt x="150125" y="532262"/>
                    </a:cubicBezTo>
                    <a:cubicBezTo>
                      <a:pt x="152785" y="673264"/>
                      <a:pt x="150125" y="814316"/>
                      <a:pt x="150125" y="95534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818556" y="4408227"/>
                <a:ext cx="95844" cy="846161"/>
              </a:xfrm>
              <a:custGeom>
                <a:avLst/>
                <a:gdLst>
                  <a:gd name="connsiteX0" fmla="*/ 95844 w 95844"/>
                  <a:gd name="connsiteY0" fmla="*/ 0 h 846161"/>
                  <a:gd name="connsiteX1" fmla="*/ 82196 w 95844"/>
                  <a:gd name="connsiteY1" fmla="*/ 95534 h 846161"/>
                  <a:gd name="connsiteX2" fmla="*/ 68548 w 95844"/>
                  <a:gd name="connsiteY2" fmla="*/ 136477 h 846161"/>
                  <a:gd name="connsiteX3" fmla="*/ 27605 w 95844"/>
                  <a:gd name="connsiteY3" fmla="*/ 163773 h 846161"/>
                  <a:gd name="connsiteX4" fmla="*/ 13957 w 95844"/>
                  <a:gd name="connsiteY4" fmla="*/ 204716 h 846161"/>
                  <a:gd name="connsiteX5" fmla="*/ 310 w 95844"/>
                  <a:gd name="connsiteY5" fmla="*/ 846161 h 8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844" h="846161">
                    <a:moveTo>
                      <a:pt x="95844" y="0"/>
                    </a:moveTo>
                    <a:cubicBezTo>
                      <a:pt x="91295" y="31845"/>
                      <a:pt x="88505" y="63991"/>
                      <a:pt x="82196" y="95534"/>
                    </a:cubicBezTo>
                    <a:cubicBezTo>
                      <a:pt x="79375" y="109641"/>
                      <a:pt x="77535" y="125243"/>
                      <a:pt x="68548" y="136477"/>
                    </a:cubicBezTo>
                    <a:cubicBezTo>
                      <a:pt x="58301" y="149285"/>
                      <a:pt x="41253" y="154674"/>
                      <a:pt x="27605" y="163773"/>
                    </a:cubicBezTo>
                    <a:cubicBezTo>
                      <a:pt x="23056" y="177421"/>
                      <a:pt x="14569" y="190343"/>
                      <a:pt x="13957" y="204716"/>
                    </a:cubicBezTo>
                    <a:cubicBezTo>
                      <a:pt x="0" y="532714"/>
                      <a:pt x="310" y="624504"/>
                      <a:pt x="310" y="846161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620475" y="4563368"/>
                <a:ext cx="395259" cy="313317"/>
              </a:xfrm>
              <a:custGeom>
                <a:avLst/>
                <a:gdLst>
                  <a:gd name="connsiteX0" fmla="*/ 7322 w 395259"/>
                  <a:gd name="connsiteY0" fmla="*/ 172405 h 313317"/>
                  <a:gd name="connsiteX1" fmla="*/ 198391 w 395259"/>
                  <a:gd name="connsiteY1" fmla="*/ 131462 h 313317"/>
                  <a:gd name="connsiteX2" fmla="*/ 307573 w 395259"/>
                  <a:gd name="connsiteY2" fmla="*/ 104166 h 313317"/>
                  <a:gd name="connsiteX3" fmla="*/ 334868 w 395259"/>
                  <a:gd name="connsiteY3" fmla="*/ 63223 h 313317"/>
                  <a:gd name="connsiteX4" fmla="*/ 348516 w 395259"/>
                  <a:gd name="connsiteY4" fmla="*/ 8632 h 313317"/>
                  <a:gd name="connsiteX5" fmla="*/ 389459 w 395259"/>
                  <a:gd name="connsiteY5" fmla="*/ 22280 h 313317"/>
                  <a:gd name="connsiteX6" fmla="*/ 375812 w 395259"/>
                  <a:gd name="connsiteY6" fmla="*/ 281587 h 313317"/>
                  <a:gd name="connsiteX7" fmla="*/ 362164 w 395259"/>
                  <a:gd name="connsiteY7" fmla="*/ 186053 h 313317"/>
                  <a:gd name="connsiteX8" fmla="*/ 348516 w 395259"/>
                  <a:gd name="connsiteY8" fmla="*/ 281587 h 313317"/>
                  <a:gd name="connsiteX9" fmla="*/ 334868 w 395259"/>
                  <a:gd name="connsiteY9" fmla="*/ 240644 h 313317"/>
                  <a:gd name="connsiteX10" fmla="*/ 362164 w 395259"/>
                  <a:gd name="connsiteY10" fmla="*/ 104166 h 313317"/>
                  <a:gd name="connsiteX11" fmla="*/ 348516 w 395259"/>
                  <a:gd name="connsiteY11" fmla="*/ 267939 h 313317"/>
                  <a:gd name="connsiteX12" fmla="*/ 116504 w 395259"/>
                  <a:gd name="connsiteY12" fmla="*/ 254292 h 313317"/>
                  <a:gd name="connsiteX13" fmla="*/ 20970 w 395259"/>
                  <a:gd name="connsiteY13" fmla="*/ 240644 h 313317"/>
                  <a:gd name="connsiteX14" fmla="*/ 7322 w 395259"/>
                  <a:gd name="connsiteY14" fmla="*/ 172405 h 313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5259" h="313317">
                    <a:moveTo>
                      <a:pt x="7322" y="172405"/>
                    </a:moveTo>
                    <a:cubicBezTo>
                      <a:pt x="244197" y="142795"/>
                      <a:pt x="3934" y="180077"/>
                      <a:pt x="198391" y="131462"/>
                    </a:cubicBezTo>
                    <a:lnTo>
                      <a:pt x="307573" y="104166"/>
                    </a:lnTo>
                    <a:cubicBezTo>
                      <a:pt x="316671" y="90518"/>
                      <a:pt x="328407" y="78299"/>
                      <a:pt x="334868" y="63223"/>
                    </a:cubicBezTo>
                    <a:cubicBezTo>
                      <a:pt x="342257" y="45983"/>
                      <a:pt x="333510" y="19886"/>
                      <a:pt x="348516" y="8632"/>
                    </a:cubicBezTo>
                    <a:cubicBezTo>
                      <a:pt x="360025" y="0"/>
                      <a:pt x="375811" y="17731"/>
                      <a:pt x="389459" y="22280"/>
                    </a:cubicBezTo>
                    <a:cubicBezTo>
                      <a:pt x="384910" y="108716"/>
                      <a:pt x="390041" y="196209"/>
                      <a:pt x="375812" y="281587"/>
                    </a:cubicBezTo>
                    <a:cubicBezTo>
                      <a:pt x="370524" y="313317"/>
                      <a:pt x="394332" y="186053"/>
                      <a:pt x="362164" y="186053"/>
                    </a:cubicBezTo>
                    <a:cubicBezTo>
                      <a:pt x="329996" y="186053"/>
                      <a:pt x="353065" y="249742"/>
                      <a:pt x="348516" y="281587"/>
                    </a:cubicBezTo>
                    <a:cubicBezTo>
                      <a:pt x="343967" y="267939"/>
                      <a:pt x="334868" y="255030"/>
                      <a:pt x="334868" y="240644"/>
                    </a:cubicBezTo>
                    <a:cubicBezTo>
                      <a:pt x="334868" y="4626"/>
                      <a:pt x="333336" y="17685"/>
                      <a:pt x="362164" y="104166"/>
                    </a:cubicBezTo>
                    <a:cubicBezTo>
                      <a:pt x="357615" y="158757"/>
                      <a:pt x="395259" y="239374"/>
                      <a:pt x="348516" y="267939"/>
                    </a:cubicBezTo>
                    <a:cubicBezTo>
                      <a:pt x="282411" y="308336"/>
                      <a:pt x="193707" y="260725"/>
                      <a:pt x="116504" y="254292"/>
                    </a:cubicBezTo>
                    <a:cubicBezTo>
                      <a:pt x="84447" y="251621"/>
                      <a:pt x="42153" y="264853"/>
                      <a:pt x="20970" y="240644"/>
                    </a:cubicBezTo>
                    <a:cubicBezTo>
                      <a:pt x="0" y="216678"/>
                      <a:pt x="20970" y="176955"/>
                      <a:pt x="7322" y="172405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760375" y="5234306"/>
                <a:ext cx="72138" cy="98296"/>
              </a:xfrm>
              <a:custGeom>
                <a:avLst/>
                <a:gdLst>
                  <a:gd name="connsiteX0" fmla="*/ 31195 w 72138"/>
                  <a:gd name="connsiteY0" fmla="*/ 88321 h 98296"/>
                  <a:gd name="connsiteX1" fmla="*/ 31195 w 72138"/>
                  <a:gd name="connsiteY1" fmla="*/ 6434 h 98296"/>
                  <a:gd name="connsiteX2" fmla="*/ 72138 w 72138"/>
                  <a:gd name="connsiteY2" fmla="*/ 20082 h 98296"/>
                  <a:gd name="connsiteX3" fmla="*/ 31195 w 72138"/>
                  <a:gd name="connsiteY3" fmla="*/ 88321 h 9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38" h="98296">
                    <a:moveTo>
                      <a:pt x="31195" y="88321"/>
                    </a:moveTo>
                    <a:cubicBezTo>
                      <a:pt x="24371" y="86046"/>
                      <a:pt x="0" y="22032"/>
                      <a:pt x="31195" y="6434"/>
                    </a:cubicBezTo>
                    <a:cubicBezTo>
                      <a:pt x="44062" y="0"/>
                      <a:pt x="58490" y="15533"/>
                      <a:pt x="72138" y="20082"/>
                    </a:cubicBezTo>
                    <a:cubicBezTo>
                      <a:pt x="56496" y="98296"/>
                      <a:pt x="38019" y="90596"/>
                      <a:pt x="31195" y="88321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968386" y="4667534"/>
                <a:ext cx="48109" cy="286313"/>
              </a:xfrm>
              <a:custGeom>
                <a:avLst/>
                <a:gdLst>
                  <a:gd name="connsiteX0" fmla="*/ 605 w 48109"/>
                  <a:gd name="connsiteY0" fmla="*/ 122830 h 286313"/>
                  <a:gd name="connsiteX1" fmla="*/ 41548 w 48109"/>
                  <a:gd name="connsiteY1" fmla="*/ 163773 h 286313"/>
                  <a:gd name="connsiteX2" fmla="*/ 27901 w 48109"/>
                  <a:gd name="connsiteY2" fmla="*/ 272956 h 286313"/>
                  <a:gd name="connsiteX3" fmla="*/ 14253 w 48109"/>
                  <a:gd name="connsiteY3" fmla="*/ 232012 h 286313"/>
                  <a:gd name="connsiteX4" fmla="*/ 605 w 48109"/>
                  <a:gd name="connsiteY4" fmla="*/ 0 h 286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109" h="286313">
                    <a:moveTo>
                      <a:pt x="605" y="122830"/>
                    </a:moveTo>
                    <a:cubicBezTo>
                      <a:pt x="14253" y="136478"/>
                      <a:pt x="38095" y="144784"/>
                      <a:pt x="41548" y="163773"/>
                    </a:cubicBezTo>
                    <a:cubicBezTo>
                      <a:pt x="48109" y="199859"/>
                      <a:pt x="41522" y="238902"/>
                      <a:pt x="27901" y="272956"/>
                    </a:cubicBezTo>
                    <a:cubicBezTo>
                      <a:pt x="22558" y="286313"/>
                      <a:pt x="18802" y="245660"/>
                      <a:pt x="14253" y="232012"/>
                    </a:cubicBezTo>
                    <a:cubicBezTo>
                      <a:pt x="0" y="18217"/>
                      <a:pt x="605" y="95686"/>
                      <a:pt x="605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7391400" y="4191000"/>
              <a:ext cx="304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Block Arc 41"/>
            <p:cNvSpPr/>
            <p:nvPr/>
          </p:nvSpPr>
          <p:spPr>
            <a:xfrm flipV="1">
              <a:off x="4648200" y="4876800"/>
              <a:ext cx="381000" cy="12954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Block Arc 42"/>
            <p:cNvSpPr/>
            <p:nvPr/>
          </p:nvSpPr>
          <p:spPr>
            <a:xfrm flipV="1">
              <a:off x="1828800" y="4876800"/>
              <a:ext cx="381000" cy="12954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lock Arc 43"/>
            <p:cNvSpPr/>
            <p:nvPr/>
          </p:nvSpPr>
          <p:spPr>
            <a:xfrm flipV="1">
              <a:off x="3429000" y="4876800"/>
              <a:ext cx="381000" cy="12954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Block Arc 44"/>
            <p:cNvSpPr/>
            <p:nvPr/>
          </p:nvSpPr>
          <p:spPr>
            <a:xfrm flipV="1">
              <a:off x="6096000" y="4800600"/>
              <a:ext cx="381000" cy="13716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Block Arc 45"/>
            <p:cNvSpPr/>
            <p:nvPr/>
          </p:nvSpPr>
          <p:spPr>
            <a:xfrm flipV="1">
              <a:off x="7391400" y="4800600"/>
              <a:ext cx="381000" cy="1371600"/>
            </a:xfrm>
            <a:prstGeom prst="blockArc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953811" y="5651292"/>
              <a:ext cx="84851" cy="74951"/>
            </a:xfrm>
            <a:custGeom>
              <a:avLst/>
              <a:gdLst>
                <a:gd name="connsiteX0" fmla="*/ 39881 w 84851"/>
                <a:gd name="connsiteY0" fmla="*/ 0 h 74951"/>
                <a:gd name="connsiteX1" fmla="*/ 54871 w 84851"/>
                <a:gd name="connsiteY1" fmla="*/ 74951 h 74951"/>
                <a:gd name="connsiteX2" fmla="*/ 84851 w 84851"/>
                <a:gd name="connsiteY2" fmla="*/ 44970 h 74951"/>
                <a:gd name="connsiteX3" fmla="*/ 39881 w 84851"/>
                <a:gd name="connsiteY3" fmla="*/ 0 h 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51" h="74951">
                  <a:moveTo>
                    <a:pt x="39881" y="0"/>
                  </a:moveTo>
                  <a:cubicBezTo>
                    <a:pt x="35759" y="12367"/>
                    <a:pt x="0" y="74951"/>
                    <a:pt x="54871" y="74951"/>
                  </a:cubicBezTo>
                  <a:cubicBezTo>
                    <a:pt x="69004" y="74951"/>
                    <a:pt x="74858" y="54964"/>
                    <a:pt x="84851" y="44970"/>
                  </a:cubicBezTo>
                  <a:lnTo>
                    <a:pt x="39881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978702" y="5831174"/>
              <a:ext cx="59960" cy="74951"/>
            </a:xfrm>
            <a:custGeom>
              <a:avLst/>
              <a:gdLst>
                <a:gd name="connsiteX0" fmla="*/ 29980 w 59960"/>
                <a:gd name="connsiteY0" fmla="*/ 0 h 74951"/>
                <a:gd name="connsiteX1" fmla="*/ 0 w 59960"/>
                <a:gd name="connsiteY1" fmla="*/ 44970 h 74951"/>
                <a:gd name="connsiteX2" fmla="*/ 29980 w 59960"/>
                <a:gd name="connsiteY2" fmla="*/ 74951 h 74951"/>
                <a:gd name="connsiteX3" fmla="*/ 59960 w 59960"/>
                <a:gd name="connsiteY3" fmla="*/ 44970 h 74951"/>
                <a:gd name="connsiteX4" fmla="*/ 29980 w 59960"/>
                <a:gd name="connsiteY4" fmla="*/ 0 h 7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960" h="74951">
                  <a:moveTo>
                    <a:pt x="29980" y="0"/>
                  </a:moveTo>
                  <a:cubicBezTo>
                    <a:pt x="19987" y="14990"/>
                    <a:pt x="0" y="26954"/>
                    <a:pt x="0" y="44970"/>
                  </a:cubicBezTo>
                  <a:cubicBezTo>
                    <a:pt x="0" y="59103"/>
                    <a:pt x="15847" y="74951"/>
                    <a:pt x="29980" y="74951"/>
                  </a:cubicBezTo>
                  <a:cubicBezTo>
                    <a:pt x="44113" y="74951"/>
                    <a:pt x="59960" y="59103"/>
                    <a:pt x="59960" y="44970"/>
                  </a:cubicBezTo>
                  <a:lnTo>
                    <a:pt x="2998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219341" y="5588833"/>
              <a:ext cx="91518" cy="99505"/>
            </a:xfrm>
            <a:custGeom>
              <a:avLst/>
              <a:gdLst>
                <a:gd name="connsiteX0" fmla="*/ 61538 w 91518"/>
                <a:gd name="connsiteY0" fmla="*/ 2498 h 99505"/>
                <a:gd name="connsiteX1" fmla="*/ 46548 w 91518"/>
                <a:gd name="connsiteY1" fmla="*/ 92439 h 99505"/>
                <a:gd name="connsiteX2" fmla="*/ 91518 w 91518"/>
                <a:gd name="connsiteY2" fmla="*/ 77449 h 99505"/>
                <a:gd name="connsiteX3" fmla="*/ 61538 w 91518"/>
                <a:gd name="connsiteY3" fmla="*/ 2498 h 9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518" h="99505">
                  <a:moveTo>
                    <a:pt x="61538" y="2498"/>
                  </a:moveTo>
                  <a:cubicBezTo>
                    <a:pt x="54043" y="4996"/>
                    <a:pt x="0" y="69166"/>
                    <a:pt x="46548" y="92439"/>
                  </a:cubicBezTo>
                  <a:cubicBezTo>
                    <a:pt x="60681" y="99505"/>
                    <a:pt x="76528" y="82446"/>
                    <a:pt x="91518" y="77449"/>
                  </a:cubicBezTo>
                  <a:cubicBezTo>
                    <a:pt x="74948" y="27738"/>
                    <a:pt x="69033" y="0"/>
                    <a:pt x="61538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234333" y="5738735"/>
              <a:ext cx="91516" cy="99506"/>
            </a:xfrm>
            <a:custGeom>
              <a:avLst/>
              <a:gdLst>
                <a:gd name="connsiteX0" fmla="*/ 61536 w 91516"/>
                <a:gd name="connsiteY0" fmla="*/ 2498 h 99506"/>
                <a:gd name="connsiteX1" fmla="*/ 46546 w 91516"/>
                <a:gd name="connsiteY1" fmla="*/ 92439 h 99506"/>
                <a:gd name="connsiteX2" fmla="*/ 91516 w 91516"/>
                <a:gd name="connsiteY2" fmla="*/ 77449 h 99506"/>
                <a:gd name="connsiteX3" fmla="*/ 61536 w 91516"/>
                <a:gd name="connsiteY3" fmla="*/ 2498 h 99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516" h="99506">
                  <a:moveTo>
                    <a:pt x="61536" y="2498"/>
                  </a:moveTo>
                  <a:cubicBezTo>
                    <a:pt x="54041" y="4996"/>
                    <a:pt x="0" y="69165"/>
                    <a:pt x="46546" y="92439"/>
                  </a:cubicBezTo>
                  <a:cubicBezTo>
                    <a:pt x="60679" y="99506"/>
                    <a:pt x="76526" y="82446"/>
                    <a:pt x="91516" y="77449"/>
                  </a:cubicBezTo>
                  <a:cubicBezTo>
                    <a:pt x="74102" y="7793"/>
                    <a:pt x="69031" y="0"/>
                    <a:pt x="61536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456509" y="5576545"/>
              <a:ext cx="143504" cy="134285"/>
            </a:xfrm>
            <a:custGeom>
              <a:avLst/>
              <a:gdLst>
                <a:gd name="connsiteX0" fmla="*/ 113524 w 143504"/>
                <a:gd name="connsiteY0" fmla="*/ 14786 h 134285"/>
                <a:gd name="connsiteX1" fmla="*/ 83543 w 143504"/>
                <a:gd name="connsiteY1" fmla="*/ 119717 h 134285"/>
                <a:gd name="connsiteX2" fmla="*/ 143504 w 143504"/>
                <a:gd name="connsiteY2" fmla="*/ 104727 h 134285"/>
                <a:gd name="connsiteX3" fmla="*/ 113524 w 143504"/>
                <a:gd name="connsiteY3" fmla="*/ 14786 h 13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504" h="134285">
                  <a:moveTo>
                    <a:pt x="113524" y="14786"/>
                  </a:moveTo>
                  <a:cubicBezTo>
                    <a:pt x="103531" y="17284"/>
                    <a:pt x="0" y="36174"/>
                    <a:pt x="83543" y="119717"/>
                  </a:cubicBezTo>
                  <a:cubicBezTo>
                    <a:pt x="98111" y="134285"/>
                    <a:pt x="123517" y="109724"/>
                    <a:pt x="143504" y="104727"/>
                  </a:cubicBezTo>
                  <a:cubicBezTo>
                    <a:pt x="126050" y="0"/>
                    <a:pt x="123518" y="12288"/>
                    <a:pt x="113524" y="147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533135" y="5771213"/>
              <a:ext cx="83360" cy="109300"/>
            </a:xfrm>
            <a:custGeom>
              <a:avLst/>
              <a:gdLst>
                <a:gd name="connsiteX0" fmla="*/ 36898 w 83360"/>
                <a:gd name="connsiteY0" fmla="*/ 14990 h 109300"/>
                <a:gd name="connsiteX1" fmla="*/ 36898 w 83360"/>
                <a:gd name="connsiteY1" fmla="*/ 104931 h 109300"/>
                <a:gd name="connsiteX2" fmla="*/ 81868 w 83360"/>
                <a:gd name="connsiteY2" fmla="*/ 74951 h 109300"/>
                <a:gd name="connsiteX3" fmla="*/ 66878 w 83360"/>
                <a:gd name="connsiteY3" fmla="*/ 14990 h 109300"/>
                <a:gd name="connsiteX4" fmla="*/ 36898 w 83360"/>
                <a:gd name="connsiteY4" fmla="*/ 14990 h 10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60" h="109300">
                  <a:moveTo>
                    <a:pt x="36898" y="14990"/>
                  </a:moveTo>
                  <a:cubicBezTo>
                    <a:pt x="31901" y="29980"/>
                    <a:pt x="0" y="95706"/>
                    <a:pt x="36898" y="104931"/>
                  </a:cubicBezTo>
                  <a:cubicBezTo>
                    <a:pt x="54376" y="109300"/>
                    <a:pt x="66878" y="84944"/>
                    <a:pt x="81868" y="74951"/>
                  </a:cubicBezTo>
                  <a:cubicBezTo>
                    <a:pt x="76871" y="54964"/>
                    <a:pt x="83360" y="27351"/>
                    <a:pt x="66878" y="14990"/>
                  </a:cubicBezTo>
                  <a:cubicBezTo>
                    <a:pt x="54237" y="5509"/>
                    <a:pt x="41895" y="0"/>
                    <a:pt x="36898" y="149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802362" y="5636302"/>
              <a:ext cx="77498" cy="99422"/>
            </a:xfrm>
            <a:custGeom>
              <a:avLst/>
              <a:gdLst>
                <a:gd name="connsiteX0" fmla="*/ 9481 w 77498"/>
                <a:gd name="connsiteY0" fmla="*/ 29980 h 99422"/>
                <a:gd name="connsiteX1" fmla="*/ 24471 w 77498"/>
                <a:gd name="connsiteY1" fmla="*/ 89941 h 99422"/>
                <a:gd name="connsiteX2" fmla="*/ 69441 w 77498"/>
                <a:gd name="connsiteY2" fmla="*/ 74950 h 99422"/>
                <a:gd name="connsiteX3" fmla="*/ 54451 w 77498"/>
                <a:gd name="connsiteY3" fmla="*/ 0 h 99422"/>
                <a:gd name="connsiteX4" fmla="*/ 9481 w 77498"/>
                <a:gd name="connsiteY4" fmla="*/ 29980 h 9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98" h="99422">
                  <a:moveTo>
                    <a:pt x="9481" y="29980"/>
                  </a:moveTo>
                  <a:cubicBezTo>
                    <a:pt x="4484" y="44970"/>
                    <a:pt x="7989" y="77580"/>
                    <a:pt x="24471" y="89941"/>
                  </a:cubicBezTo>
                  <a:cubicBezTo>
                    <a:pt x="37112" y="99422"/>
                    <a:pt x="64444" y="89940"/>
                    <a:pt x="69441" y="74950"/>
                  </a:cubicBezTo>
                  <a:cubicBezTo>
                    <a:pt x="77498" y="50779"/>
                    <a:pt x="59448" y="24983"/>
                    <a:pt x="54451" y="0"/>
                  </a:cubicBezTo>
                  <a:cubicBezTo>
                    <a:pt x="0" y="18150"/>
                    <a:pt x="14478" y="14990"/>
                    <a:pt x="9481" y="2998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821836" y="5811187"/>
              <a:ext cx="60857" cy="106244"/>
            </a:xfrm>
            <a:custGeom>
              <a:avLst/>
              <a:gdLst>
                <a:gd name="connsiteX0" fmla="*/ 4997 w 60857"/>
                <a:gd name="connsiteY0" fmla="*/ 4997 h 106244"/>
                <a:gd name="connsiteX1" fmla="*/ 19987 w 60857"/>
                <a:gd name="connsiteY1" fmla="*/ 94938 h 106244"/>
                <a:gd name="connsiteX2" fmla="*/ 49967 w 60857"/>
                <a:gd name="connsiteY2" fmla="*/ 64957 h 106244"/>
                <a:gd name="connsiteX3" fmla="*/ 4997 w 60857"/>
                <a:gd name="connsiteY3" fmla="*/ 4997 h 106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857" h="106244">
                  <a:moveTo>
                    <a:pt x="4997" y="4997"/>
                  </a:moveTo>
                  <a:cubicBezTo>
                    <a:pt x="0" y="9994"/>
                    <a:pt x="1751" y="70623"/>
                    <a:pt x="19987" y="94938"/>
                  </a:cubicBezTo>
                  <a:cubicBezTo>
                    <a:pt x="28467" y="106244"/>
                    <a:pt x="47195" y="78815"/>
                    <a:pt x="49967" y="64957"/>
                  </a:cubicBezTo>
                  <a:cubicBezTo>
                    <a:pt x="60857" y="10506"/>
                    <a:pt x="9994" y="0"/>
                    <a:pt x="4997" y="4997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565161" y="5601852"/>
              <a:ext cx="95465" cy="134384"/>
            </a:xfrm>
            <a:custGeom>
              <a:avLst/>
              <a:gdLst>
                <a:gd name="connsiteX0" fmla="*/ 2498 w 95465"/>
                <a:gd name="connsiteY0" fmla="*/ 64430 h 134384"/>
                <a:gd name="connsiteX1" fmla="*/ 62459 w 95465"/>
                <a:gd name="connsiteY1" fmla="*/ 124391 h 134384"/>
                <a:gd name="connsiteX2" fmla="*/ 92439 w 95465"/>
                <a:gd name="connsiteY2" fmla="*/ 94410 h 134384"/>
                <a:gd name="connsiteX3" fmla="*/ 77449 w 95465"/>
                <a:gd name="connsiteY3" fmla="*/ 19459 h 134384"/>
                <a:gd name="connsiteX4" fmla="*/ 2498 w 95465"/>
                <a:gd name="connsiteY4" fmla="*/ 64430 h 134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465" h="134384">
                  <a:moveTo>
                    <a:pt x="2498" y="64430"/>
                  </a:moveTo>
                  <a:cubicBezTo>
                    <a:pt x="0" y="81919"/>
                    <a:pt x="12492" y="134384"/>
                    <a:pt x="62459" y="124391"/>
                  </a:cubicBezTo>
                  <a:cubicBezTo>
                    <a:pt x="76317" y="121619"/>
                    <a:pt x="82446" y="104404"/>
                    <a:pt x="92439" y="94410"/>
                  </a:cubicBezTo>
                  <a:cubicBezTo>
                    <a:pt x="87442" y="69426"/>
                    <a:pt x="95465" y="37475"/>
                    <a:pt x="77449" y="19459"/>
                  </a:cubicBezTo>
                  <a:cubicBezTo>
                    <a:pt x="57990" y="0"/>
                    <a:pt x="4996" y="46941"/>
                    <a:pt x="2498" y="6443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72747" y="5801641"/>
              <a:ext cx="84853" cy="104484"/>
            </a:xfrm>
            <a:custGeom>
              <a:avLst/>
              <a:gdLst>
                <a:gd name="connsiteX0" fmla="*/ 39883 w 84853"/>
                <a:gd name="connsiteY0" fmla="*/ 29533 h 104484"/>
                <a:gd name="connsiteX1" fmla="*/ 54873 w 84853"/>
                <a:gd name="connsiteY1" fmla="*/ 104484 h 104484"/>
                <a:gd name="connsiteX2" fmla="*/ 84853 w 84853"/>
                <a:gd name="connsiteY2" fmla="*/ 74503 h 104484"/>
                <a:gd name="connsiteX3" fmla="*/ 39883 w 84853"/>
                <a:gd name="connsiteY3" fmla="*/ 29533 h 10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853" h="104484">
                  <a:moveTo>
                    <a:pt x="39883" y="29533"/>
                  </a:moveTo>
                  <a:cubicBezTo>
                    <a:pt x="34886" y="34530"/>
                    <a:pt x="0" y="104484"/>
                    <a:pt x="54873" y="104484"/>
                  </a:cubicBezTo>
                  <a:cubicBezTo>
                    <a:pt x="69006" y="104484"/>
                    <a:pt x="74860" y="84497"/>
                    <a:pt x="84853" y="74503"/>
                  </a:cubicBezTo>
                  <a:cubicBezTo>
                    <a:pt x="66227" y="0"/>
                    <a:pt x="44880" y="24536"/>
                    <a:pt x="39883" y="295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stCxn id="112" idx="3"/>
            </p:cNvCxnSpPr>
            <p:nvPr/>
          </p:nvCxnSpPr>
          <p:spPr>
            <a:xfrm flipV="1">
              <a:off x="914400" y="914400"/>
              <a:ext cx="228600" cy="1066800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81000" y="457200"/>
              <a:ext cx="1572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Sample loaded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6200000" flipH="1">
              <a:off x="647700" y="2400300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 rot="16200000">
              <a:off x="260865" y="2939535"/>
              <a:ext cx="19812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Stationary phase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Elbow Connector 60"/>
            <p:cNvCxnSpPr/>
            <p:nvPr/>
          </p:nvCxnSpPr>
          <p:spPr>
            <a:xfrm rot="5400000" flipH="1" flipV="1">
              <a:off x="1905000" y="914400"/>
              <a:ext cx="838200" cy="685800"/>
            </a:xfrm>
            <a:prstGeom prst="bentConnector3">
              <a:avLst>
                <a:gd name="adj1" fmla="val 171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057400" y="457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Mobile phase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3" name="Elbow Connector 62"/>
            <p:cNvCxnSpPr/>
            <p:nvPr/>
          </p:nvCxnSpPr>
          <p:spPr>
            <a:xfrm rot="16200000" flipH="1">
              <a:off x="2057400" y="1828800"/>
              <a:ext cx="685800" cy="5334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6200000">
              <a:off x="1999566" y="2724834"/>
              <a:ext cx="121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Sample separation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Elbow Connector 64"/>
            <p:cNvCxnSpPr/>
            <p:nvPr/>
          </p:nvCxnSpPr>
          <p:spPr>
            <a:xfrm>
              <a:off x="4724400" y="3505200"/>
              <a:ext cx="609600" cy="457200"/>
            </a:xfrm>
            <a:prstGeom prst="bentConnector3">
              <a:avLst>
                <a:gd name="adj1" fmla="val 9672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 rot="16200000">
              <a:off x="4792533" y="3741867"/>
              <a:ext cx="14244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Weaker interaction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7" name="Shape 66"/>
            <p:cNvCxnSpPr>
              <a:stCxn id="39" idx="3"/>
            </p:cNvCxnSpPr>
            <p:nvPr/>
          </p:nvCxnSpPr>
          <p:spPr>
            <a:xfrm flipV="1">
              <a:off x="6400800" y="2590800"/>
              <a:ext cx="381000" cy="4572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6200000">
              <a:off x="6287244" y="1789956"/>
              <a:ext cx="1055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Strong interaction</a:t>
              </a:r>
              <a:endParaRPr lang="en-US" sz="1400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209800" y="5943600"/>
              <a:ext cx="533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 flipV="1">
              <a:off x="2895600" y="5867400"/>
              <a:ext cx="4572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209800" y="61722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Fraction collection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6477000" y="5943600"/>
              <a:ext cx="381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 flipV="1">
              <a:off x="7086600" y="5943600"/>
              <a:ext cx="2286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943600" y="6248400"/>
              <a:ext cx="1981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Eluted molecules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1"/>
            <a:ext cx="7391400" cy="5029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colored  compd. separation- visual monitoring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colorless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: withdrawing small fractions in between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then testing by TLC every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>
            <a:normAutofit/>
          </a:bodyPr>
          <a:lstStyle/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Factors affecting column efficiency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914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of solvents: Solvent of ↓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used for ↑ efficiency separation, because rate of flow is inversely proportional to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E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1/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compatible with matrix used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Dimensions of column: By </a:t>
            </a:r>
            <a:r>
              <a:rPr lang="el-GR" dirty="0" smtClean="0">
                <a:latin typeface="Times New Roman"/>
                <a:cs typeface="Times New Roman"/>
              </a:rPr>
              <a:t>↑</a:t>
            </a:r>
            <a:r>
              <a:rPr lang="en-US" dirty="0" err="1" smtClean="0">
                <a:latin typeface="Times New Roman"/>
                <a:cs typeface="Times New Roman"/>
              </a:rPr>
              <a:t>ing</a:t>
            </a:r>
            <a:r>
              <a:rPr lang="en-US" dirty="0" smtClean="0">
                <a:latin typeface="Times New Roman"/>
                <a:cs typeface="Times New Roman"/>
              </a:rPr>
              <a:t> L/W ratio for preparative separations  sample/column packing ratio → 1:20, 1:100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Increasing L- improved separation</a:t>
            </a: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50 mm ID, 30cm 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Column Chromatography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7696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Introduction: It is classified under adsorption chromatography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M.S.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Tsvet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1906- used for separation of plant pigments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of adsorption varies with given adsorbent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Involves principle of selective adsorption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 with ↑ adsorbing power → adsorbs on upper part &amp; with ↓ adsorbs on lower portion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2414" r="36552"/>
          <a:stretch>
            <a:fillRect/>
          </a:stretch>
        </p:blipFill>
        <p:spPr bwMode="auto">
          <a:xfrm>
            <a:off x="8077200" y="533400"/>
            <a:ext cx="1066800" cy="473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affecting column efficiency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1"/>
            <a:ext cx="7543800" cy="510539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Conduction of adsorbent: If deactivation takes place- separation ↓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Temp. of column: Difficult soluble samples are generally separated at ↑ Temp. RT is best, ↓Temp. to ↓ efficiency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Particle size of  column packing: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By 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particle size of adsorbent ↑se separation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391400" cy="5029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 choice of solvents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 variety of mixture can be separated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to large qty. of samples can be handled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Disadvantages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consuming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Amount of solvents req. is more, so expensive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18159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analytical uses: capillary – 0.05-2mm (id) &amp; 1-20m (L)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of geometrical isomers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Isomers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carotenoids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CaCO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Isomers of carboxylic acids- charcoal, silica gel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tautomer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mix,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forms of p-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hydroxylphenyl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pyruvic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indolyl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pyruvic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acid, separated in weakly acidic med.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appears before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ketoform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eluate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51815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determine no. of components in a mix.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separate &amp; purify substantial qty’s of those components for subsequent analysis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Purification of natural compounds obtained from plants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of end products in organic synthesis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Removal of impurities</a:t>
            </a:r>
          </a:p>
          <a:p>
            <a:pPr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Jeffry G.H., J. Mendham et al. Vogel’s Text book of Quantitative Chemical Analysis, 5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Edition, 1989, Longman Scientific &amp; Technical, Bath Press, Great Britain.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G.R.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Chatwal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SK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Anand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Instrumental methods of chemical analysis (Analytical Chemistry), ed. 1995, Himalaya Publishing House, Bombay.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A.H. Beckett &amp; J.B.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Stenlake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Practical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Pharmaceutcal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Chemistry, Part Two, ed. 4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1997, (reprint 2003) CBS Publishers &amp; Distributors, New Delhi.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Column Chromatography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82000" cy="5181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Initial separation is improved by original or suitable solvent when passed thru column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Banded column or chromatogram is obtained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Portion of column occupied by particular substance → ZONE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separate or to estimate various constituents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Column of adsorbent is pushed, various zones are cut at boundaries, extracted by elution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 washed by more solvent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eluent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)→ collecting each component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1506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2414" r="36552"/>
          <a:stretch>
            <a:fillRect/>
          </a:stretch>
        </p:blipFill>
        <p:spPr bwMode="auto">
          <a:xfrm>
            <a:off x="8077200" y="304799"/>
            <a:ext cx="1066800" cy="4733925"/>
          </a:xfrm>
          <a:prstGeom prst="rect">
            <a:avLst/>
          </a:prstGeom>
          <a:noFill/>
        </p:spPr>
      </p:pic>
      <p:sp>
        <p:nvSpPr>
          <p:cNvPr id="7" name="Curved Down Arrow 6"/>
          <p:cNvSpPr/>
          <p:nvPr/>
        </p:nvSpPr>
        <p:spPr>
          <a:xfrm>
            <a:off x="7391400" y="228600"/>
            <a:ext cx="12192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91000" y="3124200"/>
            <a:ext cx="403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91400" cy="5105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Principle involved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way equilibrium- sample, solvent, adsorbent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Intermolecular forces (intermolecular,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forces, ) vary in strength according to their types &amp; cause organic molecule to bind to stationary phase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is the inter mol. force, stronger is the binding to stationary phase. Longer the compound takes to go through the column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2414" r="36552"/>
          <a:stretch>
            <a:fillRect/>
          </a:stretch>
        </p:blipFill>
        <p:spPr bwMode="auto">
          <a:xfrm>
            <a:off x="8077200" y="0"/>
            <a:ext cx="1066800" cy="473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459663" y="5316994"/>
            <a:ext cx="233766" cy="200036"/>
          </a:xfrm>
          <a:custGeom>
            <a:avLst/>
            <a:gdLst>
              <a:gd name="connsiteX0" fmla="*/ 6530 w 233766"/>
              <a:gd name="connsiteY0" fmla="*/ 106344 h 200036"/>
              <a:gd name="connsiteX1" fmla="*/ 22296 w 233766"/>
              <a:gd name="connsiteY1" fmla="*/ 185172 h 200036"/>
              <a:gd name="connsiteX2" fmla="*/ 101123 w 233766"/>
              <a:gd name="connsiteY2" fmla="*/ 169406 h 200036"/>
              <a:gd name="connsiteX3" fmla="*/ 195716 w 233766"/>
              <a:gd name="connsiteY3" fmla="*/ 137875 h 200036"/>
              <a:gd name="connsiteX4" fmla="*/ 195716 w 233766"/>
              <a:gd name="connsiteY4" fmla="*/ 11751 h 200036"/>
              <a:gd name="connsiteX5" fmla="*/ 148420 w 233766"/>
              <a:gd name="connsiteY5" fmla="*/ 27516 h 200036"/>
              <a:gd name="connsiteX6" fmla="*/ 53827 w 233766"/>
              <a:gd name="connsiteY6" fmla="*/ 90578 h 200036"/>
              <a:gd name="connsiteX7" fmla="*/ 6530 w 233766"/>
              <a:gd name="connsiteY7" fmla="*/ 106344 h 20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766" h="200036">
                <a:moveTo>
                  <a:pt x="6530" y="106344"/>
                </a:moveTo>
                <a:cubicBezTo>
                  <a:pt x="1275" y="122110"/>
                  <a:pt x="0" y="170308"/>
                  <a:pt x="22296" y="185172"/>
                </a:cubicBezTo>
                <a:cubicBezTo>
                  <a:pt x="44592" y="200036"/>
                  <a:pt x="75271" y="176457"/>
                  <a:pt x="101123" y="169406"/>
                </a:cubicBezTo>
                <a:cubicBezTo>
                  <a:pt x="133188" y="160661"/>
                  <a:pt x="195716" y="137875"/>
                  <a:pt x="195716" y="137875"/>
                </a:cubicBezTo>
                <a:cubicBezTo>
                  <a:pt x="208157" y="100553"/>
                  <a:pt x="233766" y="49801"/>
                  <a:pt x="195716" y="11751"/>
                </a:cubicBezTo>
                <a:cubicBezTo>
                  <a:pt x="183965" y="0"/>
                  <a:pt x="164185" y="22261"/>
                  <a:pt x="148420" y="27516"/>
                </a:cubicBezTo>
                <a:cubicBezTo>
                  <a:pt x="69259" y="146258"/>
                  <a:pt x="175993" y="9134"/>
                  <a:pt x="53827" y="90578"/>
                </a:cubicBezTo>
                <a:cubicBezTo>
                  <a:pt x="38061" y="101088"/>
                  <a:pt x="11785" y="90578"/>
                  <a:pt x="6530" y="106344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28952" y="5181599"/>
            <a:ext cx="404648" cy="225973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81352" y="5295465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62200" y="52578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581400" y="49530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447800" y="54102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695903" y="5028515"/>
            <a:ext cx="331076" cy="239393"/>
          </a:xfrm>
          <a:custGeom>
            <a:avLst/>
            <a:gdLst>
              <a:gd name="connsiteX0" fmla="*/ 15766 w 331076"/>
              <a:gd name="connsiteY0" fmla="*/ 158340 h 239393"/>
              <a:gd name="connsiteX1" fmla="*/ 189187 w 331076"/>
              <a:gd name="connsiteY1" fmla="*/ 237168 h 239393"/>
              <a:gd name="connsiteX2" fmla="*/ 283780 w 331076"/>
              <a:gd name="connsiteY2" fmla="*/ 174106 h 239393"/>
              <a:gd name="connsiteX3" fmla="*/ 331076 w 331076"/>
              <a:gd name="connsiteY3" fmla="*/ 158340 h 239393"/>
              <a:gd name="connsiteX4" fmla="*/ 283780 w 331076"/>
              <a:gd name="connsiteY4" fmla="*/ 16451 h 239393"/>
              <a:gd name="connsiteX5" fmla="*/ 236483 w 331076"/>
              <a:gd name="connsiteY5" fmla="*/ 685 h 239393"/>
              <a:gd name="connsiteX6" fmla="*/ 157656 w 331076"/>
              <a:gd name="connsiteY6" fmla="*/ 16451 h 239393"/>
              <a:gd name="connsiteX7" fmla="*/ 94594 w 331076"/>
              <a:gd name="connsiteY7" fmla="*/ 111044 h 239393"/>
              <a:gd name="connsiteX8" fmla="*/ 15766 w 331076"/>
              <a:gd name="connsiteY8" fmla="*/ 158340 h 23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076" h="239393">
                <a:moveTo>
                  <a:pt x="15766" y="158340"/>
                </a:moveTo>
                <a:cubicBezTo>
                  <a:pt x="31532" y="179361"/>
                  <a:pt x="125798" y="233439"/>
                  <a:pt x="189187" y="237168"/>
                </a:cubicBezTo>
                <a:cubicBezTo>
                  <a:pt x="227017" y="239393"/>
                  <a:pt x="247829" y="186090"/>
                  <a:pt x="283780" y="174106"/>
                </a:cubicBezTo>
                <a:lnTo>
                  <a:pt x="331076" y="158340"/>
                </a:lnTo>
                <a:cubicBezTo>
                  <a:pt x="323105" y="118484"/>
                  <a:pt x="316416" y="49087"/>
                  <a:pt x="283780" y="16451"/>
                </a:cubicBezTo>
                <a:cubicBezTo>
                  <a:pt x="272029" y="4700"/>
                  <a:pt x="252249" y="5940"/>
                  <a:pt x="236483" y="685"/>
                </a:cubicBezTo>
                <a:cubicBezTo>
                  <a:pt x="210207" y="5940"/>
                  <a:pt x="178807" y="0"/>
                  <a:pt x="157656" y="16451"/>
                </a:cubicBezTo>
                <a:cubicBezTo>
                  <a:pt x="127743" y="39717"/>
                  <a:pt x="121390" y="84248"/>
                  <a:pt x="94594" y="111044"/>
                </a:cubicBezTo>
                <a:cubicBezTo>
                  <a:pt x="38988" y="166649"/>
                  <a:pt x="0" y="137319"/>
                  <a:pt x="15766" y="15834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19400" y="5257800"/>
            <a:ext cx="331076" cy="239393"/>
          </a:xfrm>
          <a:custGeom>
            <a:avLst/>
            <a:gdLst>
              <a:gd name="connsiteX0" fmla="*/ 15766 w 331076"/>
              <a:gd name="connsiteY0" fmla="*/ 158340 h 239393"/>
              <a:gd name="connsiteX1" fmla="*/ 189187 w 331076"/>
              <a:gd name="connsiteY1" fmla="*/ 237168 h 239393"/>
              <a:gd name="connsiteX2" fmla="*/ 283780 w 331076"/>
              <a:gd name="connsiteY2" fmla="*/ 174106 h 239393"/>
              <a:gd name="connsiteX3" fmla="*/ 331076 w 331076"/>
              <a:gd name="connsiteY3" fmla="*/ 158340 h 239393"/>
              <a:gd name="connsiteX4" fmla="*/ 283780 w 331076"/>
              <a:gd name="connsiteY4" fmla="*/ 16451 h 239393"/>
              <a:gd name="connsiteX5" fmla="*/ 236483 w 331076"/>
              <a:gd name="connsiteY5" fmla="*/ 685 h 239393"/>
              <a:gd name="connsiteX6" fmla="*/ 157656 w 331076"/>
              <a:gd name="connsiteY6" fmla="*/ 16451 h 239393"/>
              <a:gd name="connsiteX7" fmla="*/ 94594 w 331076"/>
              <a:gd name="connsiteY7" fmla="*/ 111044 h 239393"/>
              <a:gd name="connsiteX8" fmla="*/ 15766 w 331076"/>
              <a:gd name="connsiteY8" fmla="*/ 158340 h 239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076" h="239393">
                <a:moveTo>
                  <a:pt x="15766" y="158340"/>
                </a:moveTo>
                <a:cubicBezTo>
                  <a:pt x="31532" y="179361"/>
                  <a:pt x="125798" y="233439"/>
                  <a:pt x="189187" y="237168"/>
                </a:cubicBezTo>
                <a:cubicBezTo>
                  <a:pt x="227017" y="239393"/>
                  <a:pt x="247829" y="186090"/>
                  <a:pt x="283780" y="174106"/>
                </a:cubicBezTo>
                <a:lnTo>
                  <a:pt x="331076" y="158340"/>
                </a:lnTo>
                <a:cubicBezTo>
                  <a:pt x="323105" y="118484"/>
                  <a:pt x="316416" y="49087"/>
                  <a:pt x="283780" y="16451"/>
                </a:cubicBezTo>
                <a:cubicBezTo>
                  <a:pt x="272029" y="4700"/>
                  <a:pt x="252249" y="5940"/>
                  <a:pt x="236483" y="685"/>
                </a:cubicBezTo>
                <a:cubicBezTo>
                  <a:pt x="210207" y="5940"/>
                  <a:pt x="178807" y="0"/>
                  <a:pt x="157656" y="16451"/>
                </a:cubicBezTo>
                <a:cubicBezTo>
                  <a:pt x="127743" y="39717"/>
                  <a:pt x="121390" y="84248"/>
                  <a:pt x="94594" y="111044"/>
                </a:cubicBezTo>
                <a:cubicBezTo>
                  <a:pt x="38988" y="166649"/>
                  <a:pt x="0" y="137319"/>
                  <a:pt x="15766" y="15834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24200" y="50292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5702095">
            <a:off x="3142628" y="5433803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19400" y="54864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362200" y="54864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905000" y="5562600"/>
            <a:ext cx="399393" cy="228600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16402751">
            <a:off x="3373098" y="5332692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209800" y="51816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733800" y="52578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038600" y="49530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191000" y="5181600"/>
            <a:ext cx="399393" cy="264507"/>
          </a:xfrm>
          <a:custGeom>
            <a:avLst/>
            <a:gdLst>
              <a:gd name="connsiteX0" fmla="*/ 5255 w 399393"/>
              <a:gd name="connsiteY0" fmla="*/ 185680 h 264507"/>
              <a:gd name="connsiteX1" fmla="*/ 21020 w 399393"/>
              <a:gd name="connsiteY1" fmla="*/ 248742 h 264507"/>
              <a:gd name="connsiteX2" fmla="*/ 68317 w 399393"/>
              <a:gd name="connsiteY2" fmla="*/ 264507 h 264507"/>
              <a:gd name="connsiteX3" fmla="*/ 241738 w 399393"/>
              <a:gd name="connsiteY3" fmla="*/ 248742 h 264507"/>
              <a:gd name="connsiteX4" fmla="*/ 336331 w 399393"/>
              <a:gd name="connsiteY4" fmla="*/ 217211 h 264507"/>
              <a:gd name="connsiteX5" fmla="*/ 383627 w 399393"/>
              <a:gd name="connsiteY5" fmla="*/ 201445 h 264507"/>
              <a:gd name="connsiteX6" fmla="*/ 399393 w 399393"/>
              <a:gd name="connsiteY6" fmla="*/ 154149 h 264507"/>
              <a:gd name="connsiteX7" fmla="*/ 210207 w 399393"/>
              <a:gd name="connsiteY7" fmla="*/ 75321 h 264507"/>
              <a:gd name="connsiteX8" fmla="*/ 147145 w 399393"/>
              <a:gd name="connsiteY8" fmla="*/ 154149 h 264507"/>
              <a:gd name="connsiteX9" fmla="*/ 52551 w 399393"/>
              <a:gd name="connsiteY9" fmla="*/ 122618 h 264507"/>
              <a:gd name="connsiteX10" fmla="*/ 5255 w 399393"/>
              <a:gd name="connsiteY10" fmla="*/ 185680 h 26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393" h="264507">
                <a:moveTo>
                  <a:pt x="5255" y="185680"/>
                </a:moveTo>
                <a:cubicBezTo>
                  <a:pt x="0" y="206701"/>
                  <a:pt x="7484" y="231823"/>
                  <a:pt x="21020" y="248742"/>
                </a:cubicBezTo>
                <a:cubicBezTo>
                  <a:pt x="31401" y="261719"/>
                  <a:pt x="51699" y="264507"/>
                  <a:pt x="68317" y="264507"/>
                </a:cubicBezTo>
                <a:cubicBezTo>
                  <a:pt x="126362" y="264507"/>
                  <a:pt x="183931" y="253997"/>
                  <a:pt x="241738" y="248742"/>
                </a:cubicBezTo>
                <a:lnTo>
                  <a:pt x="336331" y="217211"/>
                </a:lnTo>
                <a:lnTo>
                  <a:pt x="383627" y="201445"/>
                </a:lnTo>
                <a:cubicBezTo>
                  <a:pt x="388882" y="185680"/>
                  <a:pt x="399393" y="170767"/>
                  <a:pt x="399393" y="154149"/>
                </a:cubicBezTo>
                <a:cubicBezTo>
                  <a:pt x="399393" y="0"/>
                  <a:pt x="369505" y="60840"/>
                  <a:pt x="210207" y="75321"/>
                </a:cubicBezTo>
                <a:cubicBezTo>
                  <a:pt x="199975" y="116247"/>
                  <a:pt x="207661" y="160873"/>
                  <a:pt x="147145" y="154149"/>
                </a:cubicBezTo>
                <a:cubicBezTo>
                  <a:pt x="114111" y="150479"/>
                  <a:pt x="52551" y="122618"/>
                  <a:pt x="52551" y="122618"/>
                </a:cubicBezTo>
                <a:cubicBezTo>
                  <a:pt x="18105" y="174287"/>
                  <a:pt x="10510" y="164659"/>
                  <a:pt x="5255" y="18568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10800000">
            <a:off x="2362200" y="4648200"/>
            <a:ext cx="533400" cy="45720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 rot="10646179">
            <a:off x="3438835" y="4582218"/>
            <a:ext cx="466969" cy="450166"/>
          </a:xfrm>
          <a:prstGeom prst="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10590493">
            <a:off x="1535928" y="4741680"/>
            <a:ext cx="579916" cy="409345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362200" y="5029200"/>
            <a:ext cx="6096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352800" y="4953000"/>
            <a:ext cx="762000" cy="228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00200" y="5105400"/>
            <a:ext cx="457200" cy="76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Elbow Connector 44"/>
          <p:cNvCxnSpPr/>
          <p:nvPr/>
        </p:nvCxnSpPr>
        <p:spPr>
          <a:xfrm rot="16200000" flipH="1">
            <a:off x="4114800" y="5486400"/>
            <a:ext cx="304800" cy="3048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10000" y="5791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Adsorbent silica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1676400" y="4419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143000" y="3962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800600" y="4419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Interactive forces: </a:t>
            </a:r>
          </a:p>
          <a:p>
            <a:r>
              <a:rPr lang="en-US" dirty="0" smtClean="0"/>
              <a:t>Vander </a:t>
            </a:r>
            <a:r>
              <a:rPr lang="en-US" dirty="0" err="1" smtClean="0"/>
              <a:t>waal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H-bonding, electrostatic int.</a:t>
            </a:r>
            <a:endParaRPr lang="en-US" dirty="0"/>
          </a:p>
        </p:txBody>
      </p:sp>
      <p:sp>
        <p:nvSpPr>
          <p:cNvPr id="52" name="Right Brace 51"/>
          <p:cNvSpPr/>
          <p:nvPr/>
        </p:nvSpPr>
        <p:spPr>
          <a:xfrm>
            <a:off x="4495800" y="4419600"/>
            <a:ext cx="457200" cy="762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371600" y="5791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Silanol</a:t>
            </a:r>
            <a:r>
              <a:rPr lang="en-US" dirty="0" smtClean="0"/>
              <a:t>: Si—OH 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28600" y="3505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Si—OH + fn </a:t>
            </a:r>
            <a:r>
              <a:rPr lang="en-US" dirty="0" err="1" smtClean="0"/>
              <a:t>grp</a:t>
            </a:r>
            <a:r>
              <a:rPr lang="en-US" dirty="0" smtClean="0"/>
              <a:t> in molecules 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1905000" y="3581400"/>
            <a:ext cx="1981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743200" y="3581400"/>
            <a:ext cx="1143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3314700" y="39243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429000" y="3276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Molecules have Different affinity for adsorbent  </a:t>
            </a:r>
            <a:endParaRPr lang="en-US" dirty="0"/>
          </a:p>
        </p:txBody>
      </p:sp>
      <p:sp>
        <p:nvSpPr>
          <p:cNvPr id="64" name="Right Arrow 63"/>
          <p:cNvSpPr/>
          <p:nvPr/>
        </p:nvSpPr>
        <p:spPr>
          <a:xfrm>
            <a:off x="304800" y="4495800"/>
            <a:ext cx="1447800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28600" y="4572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 phase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>
          <a:xfrm rot="16200000" flipH="1">
            <a:off x="4953000" y="3886200"/>
            <a:ext cx="60960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8" idx="4"/>
          </p:cNvCxnSpPr>
          <p:nvPr/>
        </p:nvCxnSpPr>
        <p:spPr>
          <a:xfrm rot="16200000" flipH="1">
            <a:off x="4419600" y="3429000"/>
            <a:ext cx="533400" cy="403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0" idx="4"/>
          </p:cNvCxnSpPr>
          <p:nvPr/>
        </p:nvCxnSpPr>
        <p:spPr>
          <a:xfrm rot="16200000" flipH="1">
            <a:off x="3886200" y="3124200"/>
            <a:ext cx="533400" cy="464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6324600" y="5638800"/>
            <a:ext cx="762000" cy="228600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8674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Interaction less or more </a:t>
            </a:r>
            <a:endParaRPr lang="en-US" dirty="0"/>
          </a:p>
        </p:txBody>
      </p:sp>
      <p:sp>
        <p:nvSpPr>
          <p:cNvPr id="78" name="Right Arrow 77"/>
          <p:cNvSpPr/>
          <p:nvPr/>
        </p:nvSpPr>
        <p:spPr>
          <a:xfrm>
            <a:off x="6096000" y="4724400"/>
            <a:ext cx="1447800" cy="2286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7620000" y="42672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Passage 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9050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8194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810000" y="449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28600" y="2286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Mechanism: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Consider adsorbent silica, Silica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silanol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Si—OH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Consider molecule 1, 2 , 3  in a mixture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Molecules 1,2,3 bind with adsorbent as per their  affinity to adsorbent (Si—OH ) due to various interactive forces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Pass the mobile phase, the molecules  1, 2, 3 leave the surface of adsorbent as per their affinity, the one with least affinity leaves first and gets separated from mixture</a:t>
            </a:r>
          </a:p>
        </p:txBody>
      </p:sp>
      <p:sp>
        <p:nvSpPr>
          <p:cNvPr id="84" name="Isosceles Triangle 83"/>
          <p:cNvSpPr/>
          <p:nvPr/>
        </p:nvSpPr>
        <p:spPr>
          <a:xfrm rot="10590493">
            <a:off x="8007310" y="4593576"/>
            <a:ext cx="444580" cy="22076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/>
          <p:cNvSpPr/>
          <p:nvPr/>
        </p:nvSpPr>
        <p:spPr>
          <a:xfrm rot="10800000">
            <a:off x="7924800" y="4800600"/>
            <a:ext cx="457200" cy="304800"/>
          </a:xfrm>
          <a:prstGeom prst="triangl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/>
          <p:cNvSpPr/>
          <p:nvPr/>
        </p:nvSpPr>
        <p:spPr>
          <a:xfrm rot="10646179">
            <a:off x="8007764" y="5107850"/>
            <a:ext cx="367469" cy="310723"/>
          </a:xfrm>
          <a:prstGeom prst="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0" name="Picture 2" descr="Ion Exchange Chromatography - An Overview | IntechOpen"/>
          <p:cNvPicPr>
            <a:picLocks noChangeAspect="1" noChangeArrowheads="1"/>
          </p:cNvPicPr>
          <p:nvPr/>
        </p:nvPicPr>
        <p:blipFill>
          <a:blip r:embed="rId2"/>
          <a:srcRect l="53830" t="8929" r="39175"/>
          <a:stretch>
            <a:fillRect/>
          </a:stretch>
        </p:blipFill>
        <p:spPr bwMode="auto">
          <a:xfrm>
            <a:off x="8558306" y="152400"/>
            <a:ext cx="585694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467600" cy="5105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Apparatus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Straight glass tube, Ratio of 20:1 (L:D)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Ex. 20-30cm L, 1-2cm 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Holds 50-100g of adsorbent &amp; several gm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adsorbate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(sample) &amp; retains several gm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adsorbate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Adsorbent- supported on cotton/glass wool/perforated disc (for wide tubes)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APPARATUS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828800" y="609600"/>
            <a:ext cx="5257800" cy="5943603"/>
            <a:chOff x="2514600" y="533397"/>
            <a:chExt cx="5257800" cy="5943603"/>
          </a:xfrm>
        </p:grpSpPr>
        <p:sp>
          <p:nvSpPr>
            <p:cNvPr id="44" name="Trapezoid 43"/>
            <p:cNvSpPr/>
            <p:nvPr/>
          </p:nvSpPr>
          <p:spPr>
            <a:xfrm rot="10800000">
              <a:off x="2667000" y="533397"/>
              <a:ext cx="685800" cy="762002"/>
            </a:xfrm>
            <a:prstGeom prst="trapezoi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19400" y="1295400"/>
              <a:ext cx="3810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819400" y="1371600"/>
              <a:ext cx="381000" cy="7620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19400" y="2133600"/>
              <a:ext cx="381000" cy="2286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819400" y="2362200"/>
              <a:ext cx="381000" cy="1676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19400" y="4038600"/>
              <a:ext cx="381000" cy="1524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895600" y="4191000"/>
              <a:ext cx="228600" cy="304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124200" y="4267200"/>
              <a:ext cx="304800" cy="76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 flipH="1">
              <a:off x="3429000" y="4114800"/>
              <a:ext cx="106681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590800" y="4267200"/>
              <a:ext cx="304800" cy="76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1800" y="4495800"/>
              <a:ext cx="762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19400" y="4876800"/>
              <a:ext cx="3810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/>
            <p:cNvSpPr/>
            <p:nvPr/>
          </p:nvSpPr>
          <p:spPr>
            <a:xfrm>
              <a:off x="2514600" y="5334000"/>
              <a:ext cx="990600" cy="114300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2590800" y="6172200"/>
              <a:ext cx="838200" cy="158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reeform 57"/>
            <p:cNvSpPr/>
            <p:nvPr/>
          </p:nvSpPr>
          <p:spPr>
            <a:xfrm>
              <a:off x="2949873" y="4779364"/>
              <a:ext cx="93130" cy="133593"/>
            </a:xfrm>
            <a:custGeom>
              <a:avLst/>
              <a:gdLst>
                <a:gd name="connsiteX0" fmla="*/ 63150 w 93130"/>
                <a:gd name="connsiteY0" fmla="*/ 2498 h 133593"/>
                <a:gd name="connsiteX1" fmla="*/ 48160 w 93130"/>
                <a:gd name="connsiteY1" fmla="*/ 122420 h 133593"/>
                <a:gd name="connsiteX2" fmla="*/ 93130 w 93130"/>
                <a:gd name="connsiteY2" fmla="*/ 107429 h 133593"/>
                <a:gd name="connsiteX3" fmla="*/ 63150 w 93130"/>
                <a:gd name="connsiteY3" fmla="*/ 2498 h 133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30" h="133593">
                  <a:moveTo>
                    <a:pt x="63150" y="2498"/>
                  </a:moveTo>
                  <a:cubicBezTo>
                    <a:pt x="55655" y="4996"/>
                    <a:pt x="0" y="74260"/>
                    <a:pt x="48160" y="122420"/>
                  </a:cubicBezTo>
                  <a:cubicBezTo>
                    <a:pt x="59333" y="133593"/>
                    <a:pt x="78140" y="112426"/>
                    <a:pt x="93130" y="107429"/>
                  </a:cubicBezTo>
                  <a:cubicBezTo>
                    <a:pt x="74504" y="32926"/>
                    <a:pt x="70645" y="0"/>
                    <a:pt x="63150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943088" y="5119141"/>
              <a:ext cx="69935" cy="187836"/>
            </a:xfrm>
            <a:custGeom>
              <a:avLst/>
              <a:gdLst>
                <a:gd name="connsiteX0" fmla="*/ 39955 w 69935"/>
                <a:gd name="connsiteY0" fmla="*/ 7495 h 187836"/>
                <a:gd name="connsiteX1" fmla="*/ 39955 w 69935"/>
                <a:gd name="connsiteY1" fmla="*/ 172387 h 187836"/>
                <a:gd name="connsiteX2" fmla="*/ 69935 w 69935"/>
                <a:gd name="connsiteY2" fmla="*/ 127416 h 187836"/>
                <a:gd name="connsiteX3" fmla="*/ 39955 w 69935"/>
                <a:gd name="connsiteY3" fmla="*/ 7495 h 187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35" h="187836">
                  <a:moveTo>
                    <a:pt x="39955" y="7495"/>
                  </a:moveTo>
                  <a:cubicBezTo>
                    <a:pt x="34958" y="14990"/>
                    <a:pt x="0" y="105796"/>
                    <a:pt x="39955" y="172387"/>
                  </a:cubicBezTo>
                  <a:cubicBezTo>
                    <a:pt x="49224" y="187836"/>
                    <a:pt x="59942" y="142406"/>
                    <a:pt x="69935" y="127416"/>
                  </a:cubicBezTo>
                  <a:cubicBezTo>
                    <a:pt x="53946" y="15490"/>
                    <a:pt x="44952" y="0"/>
                    <a:pt x="39955" y="7495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938072" y="5511383"/>
              <a:ext cx="105073" cy="244840"/>
            </a:xfrm>
            <a:custGeom>
              <a:avLst/>
              <a:gdLst>
                <a:gd name="connsiteX0" fmla="*/ 29980 w 105073"/>
                <a:gd name="connsiteY0" fmla="*/ 4997 h 244840"/>
                <a:gd name="connsiteX1" fmla="*/ 14990 w 105073"/>
                <a:gd name="connsiteY1" fmla="*/ 94938 h 244840"/>
                <a:gd name="connsiteX2" fmla="*/ 0 w 105073"/>
                <a:gd name="connsiteY2" fmla="*/ 139909 h 244840"/>
                <a:gd name="connsiteX3" fmla="*/ 14990 w 105073"/>
                <a:gd name="connsiteY3" fmla="*/ 244840 h 244840"/>
                <a:gd name="connsiteX4" fmla="*/ 74951 w 105073"/>
                <a:gd name="connsiteY4" fmla="*/ 229850 h 244840"/>
                <a:gd name="connsiteX5" fmla="*/ 74951 w 105073"/>
                <a:gd name="connsiteY5" fmla="*/ 109928 h 244840"/>
                <a:gd name="connsiteX6" fmla="*/ 44971 w 105073"/>
                <a:gd name="connsiteY6" fmla="*/ 64958 h 244840"/>
                <a:gd name="connsiteX7" fmla="*/ 29980 w 105073"/>
                <a:gd name="connsiteY7" fmla="*/ 4997 h 244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073" h="244840">
                  <a:moveTo>
                    <a:pt x="29980" y="4997"/>
                  </a:moveTo>
                  <a:cubicBezTo>
                    <a:pt x="24983" y="9994"/>
                    <a:pt x="21583" y="65268"/>
                    <a:pt x="14990" y="94938"/>
                  </a:cubicBezTo>
                  <a:cubicBezTo>
                    <a:pt x="11562" y="110363"/>
                    <a:pt x="0" y="124108"/>
                    <a:pt x="0" y="139909"/>
                  </a:cubicBezTo>
                  <a:cubicBezTo>
                    <a:pt x="0" y="175241"/>
                    <a:pt x="9993" y="209863"/>
                    <a:pt x="14990" y="244840"/>
                  </a:cubicBezTo>
                  <a:cubicBezTo>
                    <a:pt x="34977" y="239843"/>
                    <a:pt x="58863" y="242720"/>
                    <a:pt x="74951" y="229850"/>
                  </a:cubicBezTo>
                  <a:cubicBezTo>
                    <a:pt x="105073" y="205752"/>
                    <a:pt x="81631" y="127742"/>
                    <a:pt x="74951" y="109928"/>
                  </a:cubicBezTo>
                  <a:cubicBezTo>
                    <a:pt x="68625" y="93059"/>
                    <a:pt x="50668" y="82049"/>
                    <a:pt x="44971" y="64958"/>
                  </a:cubicBezTo>
                  <a:cubicBezTo>
                    <a:pt x="40231" y="50737"/>
                    <a:pt x="34977" y="0"/>
                    <a:pt x="29980" y="49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11206" y="5903627"/>
              <a:ext cx="116041" cy="242340"/>
            </a:xfrm>
            <a:custGeom>
              <a:avLst/>
              <a:gdLst>
                <a:gd name="connsiteX0" fmla="*/ 56846 w 116041"/>
                <a:gd name="connsiteY0" fmla="*/ 2498 h 242340"/>
                <a:gd name="connsiteX1" fmla="*/ 26866 w 116041"/>
                <a:gd name="connsiteY1" fmla="*/ 47468 h 242340"/>
                <a:gd name="connsiteX2" fmla="*/ 26866 w 116041"/>
                <a:gd name="connsiteY2" fmla="*/ 242340 h 242340"/>
                <a:gd name="connsiteX3" fmla="*/ 71837 w 116041"/>
                <a:gd name="connsiteY3" fmla="*/ 227350 h 242340"/>
                <a:gd name="connsiteX4" fmla="*/ 86827 w 116041"/>
                <a:gd name="connsiteY4" fmla="*/ 107429 h 242340"/>
                <a:gd name="connsiteX5" fmla="*/ 56846 w 116041"/>
                <a:gd name="connsiteY5" fmla="*/ 62458 h 242340"/>
                <a:gd name="connsiteX6" fmla="*/ 56846 w 116041"/>
                <a:gd name="connsiteY6" fmla="*/ 2498 h 242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6041" h="242340">
                  <a:moveTo>
                    <a:pt x="56846" y="2498"/>
                  </a:moveTo>
                  <a:cubicBezTo>
                    <a:pt x="51849" y="0"/>
                    <a:pt x="32043" y="30212"/>
                    <a:pt x="26866" y="47468"/>
                  </a:cubicBezTo>
                  <a:cubicBezTo>
                    <a:pt x="0" y="137021"/>
                    <a:pt x="12586" y="156659"/>
                    <a:pt x="26866" y="242340"/>
                  </a:cubicBezTo>
                  <a:cubicBezTo>
                    <a:pt x="41856" y="237343"/>
                    <a:pt x="59498" y="237221"/>
                    <a:pt x="71837" y="227350"/>
                  </a:cubicBezTo>
                  <a:cubicBezTo>
                    <a:pt x="116041" y="191987"/>
                    <a:pt x="105221" y="156479"/>
                    <a:pt x="86827" y="107429"/>
                  </a:cubicBezTo>
                  <a:cubicBezTo>
                    <a:pt x="80501" y="90560"/>
                    <a:pt x="61796" y="79781"/>
                    <a:pt x="56846" y="62458"/>
                  </a:cubicBezTo>
                  <a:cubicBezTo>
                    <a:pt x="51355" y="43240"/>
                    <a:pt x="61843" y="4996"/>
                    <a:pt x="56846" y="2498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3276600" y="762000"/>
              <a:ext cx="685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114800" y="5334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Funnel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200400" y="16002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962400" y="13716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Mobile Phase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Eluant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14800" y="22098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Mixture to be separated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191000" y="3200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Silica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91000" y="41148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Stop Cock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114800" y="60960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Collected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Eluant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Straight Arrow Connector 69"/>
            <p:cNvCxnSpPr>
              <a:stCxn id="47" idx="3"/>
            </p:cNvCxnSpPr>
            <p:nvPr/>
          </p:nvCxnSpPr>
          <p:spPr>
            <a:xfrm>
              <a:off x="3200400" y="2247900"/>
              <a:ext cx="762000" cy="1143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3200400" y="3429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52" idx="1"/>
              <a:endCxn id="68" idx="1"/>
            </p:cNvCxnSpPr>
            <p:nvPr/>
          </p:nvCxnSpPr>
          <p:spPr>
            <a:xfrm flipV="1">
              <a:off x="3535681" y="4299466"/>
              <a:ext cx="655319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429000" y="6324600"/>
              <a:ext cx="655319" cy="58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9" idx="3"/>
            </p:cNvCxnSpPr>
            <p:nvPr/>
          </p:nvCxnSpPr>
          <p:spPr>
            <a:xfrm flipV="1">
              <a:off x="3200400" y="3962400"/>
              <a:ext cx="13716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4572000" y="3581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Fritted disk to prevent adsorbent material to pass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6" name="Straight Arrow Connector 75"/>
            <p:cNvCxnSpPr>
              <a:stCxn id="45" idx="3"/>
            </p:cNvCxnSpPr>
            <p:nvPr/>
          </p:nvCxnSpPr>
          <p:spPr>
            <a:xfrm flipV="1">
              <a:off x="3200400" y="1295400"/>
              <a:ext cx="609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3886200" y="10668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20&#10; "/>
          <p:cNvPicPr>
            <a:picLocks noChangeAspect="1" noChangeArrowheads="1"/>
          </p:cNvPicPr>
          <p:nvPr/>
        </p:nvPicPr>
        <p:blipFill>
          <a:blip r:embed="rId2"/>
          <a:srcRect b="9528"/>
          <a:stretch>
            <a:fillRect/>
          </a:stretch>
        </p:blipFill>
        <p:spPr bwMode="auto">
          <a:xfrm>
            <a:off x="273050" y="152401"/>
            <a:ext cx="8750298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6248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https://www.slideshare.net/krakeshguptha/column-chromatography-26966949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1"/>
            <a:ext cx="7543800" cy="5486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Adsorbents: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According to bonding strength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Weak: Sucrose, starch,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inulin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Talc, cellulose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Intermediate: CaCO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Strong: Act. Silica,  Charcoal,  Alumina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According to nature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Inorganic adsorbent: Silica gel, Alumina,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Keisulguhr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Mg Silicate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Organic adsorbent: Cellulose, charcoal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1018</Words>
  <Application>Microsoft Office PowerPoint</Application>
  <PresentationFormat>On-screen Show (4:3)</PresentationFormat>
  <Paragraphs>175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Column Chromatography Adsorption and partition  column Chromatography  Methodology, advantages, disadvantages and applications </vt:lpstr>
      <vt:lpstr>Column Chromatography</vt:lpstr>
      <vt:lpstr>Column Chromatography</vt:lpstr>
      <vt:lpstr>Column Chromatography</vt:lpstr>
      <vt:lpstr>Slide 5</vt:lpstr>
      <vt:lpstr>METHODOLOGY</vt:lpstr>
      <vt:lpstr>APPARATUS</vt:lpstr>
      <vt:lpstr>Slide 8</vt:lpstr>
      <vt:lpstr>Slide 9</vt:lpstr>
      <vt:lpstr>Adsorbents: Characteristics</vt:lpstr>
      <vt:lpstr>Adsorbents</vt:lpstr>
      <vt:lpstr>Preparation of column</vt:lpstr>
      <vt:lpstr>Slide 13</vt:lpstr>
      <vt:lpstr>Slide 14</vt:lpstr>
      <vt:lpstr>Analysis </vt:lpstr>
      <vt:lpstr>Analysis </vt:lpstr>
      <vt:lpstr>PROCESS</vt:lpstr>
      <vt:lpstr>Detection</vt:lpstr>
      <vt:lpstr>Factors affecting column efficiency</vt:lpstr>
      <vt:lpstr>Factors affecting column efficiency</vt:lpstr>
      <vt:lpstr>Advantages</vt:lpstr>
      <vt:lpstr>Applications</vt:lpstr>
      <vt:lpstr>Applications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–III Adsorption and partition column Chromatography  Methodology, advantages, disadvantages and applications </dc:title>
  <dc:creator>admin</dc:creator>
  <cp:lastModifiedBy>admin</cp:lastModifiedBy>
  <cp:revision>57</cp:revision>
  <dcterms:created xsi:type="dcterms:W3CDTF">2006-08-16T00:00:00Z</dcterms:created>
  <dcterms:modified xsi:type="dcterms:W3CDTF">2021-11-16T14:45:39Z</dcterms:modified>
</cp:coreProperties>
</file>