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2964E-9D40-4250-B825-344794D01E68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1BC0-EAA1-4D10-8CE3-55CD64452C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C1BC0-EAA1-4D10-8CE3-55CD64452CD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021E-E2C2-434B-B8C6-1365CB31CE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713E783-15E6-476C-ABB2-AD73C679CE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021E-E2C2-434B-B8C6-1365CB31CE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783-15E6-476C-ABB2-AD73C679C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021E-E2C2-434B-B8C6-1365CB31CE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783-15E6-476C-ABB2-AD73C679C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021E-E2C2-434B-B8C6-1365CB31CE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783-15E6-476C-ABB2-AD73C679CE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021E-E2C2-434B-B8C6-1365CB31CE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13E783-15E6-476C-ABB2-AD73C679CE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021E-E2C2-434B-B8C6-1365CB31CE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783-15E6-476C-ABB2-AD73C679CE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021E-E2C2-434B-B8C6-1365CB31CE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783-15E6-476C-ABB2-AD73C679CE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021E-E2C2-434B-B8C6-1365CB31CE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783-15E6-476C-ABB2-AD73C679C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021E-E2C2-434B-B8C6-1365CB31CE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783-15E6-476C-ABB2-AD73C679C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021E-E2C2-434B-B8C6-1365CB31CE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783-15E6-476C-ABB2-AD73C679CE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021E-E2C2-434B-B8C6-1365CB31CE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13E783-15E6-476C-ABB2-AD73C679CE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74021E-E2C2-434B-B8C6-1365CB31CE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713E783-15E6-476C-ABB2-AD73C679CE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youneed.com/ips/nonverbal-communication.html" TargetMode="External"/><Relationship Id="rId2" Type="http://schemas.openxmlformats.org/officeDocument/2006/relationships/hyperlink" Target="https://www.skillsyouneed.com/ips/verbal-communicati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killsyouneed.com/num/graphs-charts.html" TargetMode="External"/><Relationship Id="rId4" Type="http://schemas.openxmlformats.org/officeDocument/2006/relationships/hyperlink" Target="https://www.skillsyouneed.com/writing-skill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Communication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8186766" cy="614366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Control and resolution…</a:t>
            </a:r>
            <a:endParaRPr lang="en-US" dirty="0" smtClean="0"/>
          </a:p>
          <a:p>
            <a:pPr lvl="0"/>
            <a:r>
              <a:rPr lang="en-US" dirty="0" smtClean="0"/>
              <a:t>To ensure that appropriate ethical values are being applied with in hospital effective.</a:t>
            </a:r>
          </a:p>
          <a:p>
            <a:pPr lvl="0"/>
            <a:r>
              <a:rPr lang="en-US" dirty="0" smtClean="0"/>
              <a:t>Accreditation requires that ethical considerations are taken in to account.</a:t>
            </a:r>
          </a:p>
          <a:p>
            <a:r>
              <a:rPr lang="en-US" dirty="0" smtClean="0"/>
              <a:t>For example-With respect to physician</a:t>
            </a:r>
            <a:r>
              <a:rPr lang="en-US" u="sng" dirty="0" smtClean="0"/>
              <a:t> </a:t>
            </a:r>
            <a:r>
              <a:rPr lang="en-US" dirty="0" smtClean="0"/>
              <a:t>integrity</a:t>
            </a:r>
            <a:r>
              <a:rPr lang="en-US" u="sng" dirty="0" smtClean="0"/>
              <a:t> </a:t>
            </a:r>
            <a:r>
              <a:rPr lang="en-US" dirty="0" smtClean="0"/>
              <a:t>conflicts of interest, research ethics and organ transplantation ethics.</a:t>
            </a:r>
          </a:p>
          <a:p>
            <a:r>
              <a:rPr lang="en-US" b="1" dirty="0" smtClean="0"/>
              <a:t>Guideline…</a:t>
            </a:r>
            <a:endParaRPr lang="en-US" dirty="0" smtClean="0"/>
          </a:p>
          <a:p>
            <a:pPr lvl="0"/>
            <a:r>
              <a:rPr lang="en-US" dirty="0" smtClean="0"/>
              <a:t>For example-The declaration of Helsinki is regarded as authoritative in human research ethics.</a:t>
            </a:r>
          </a:p>
          <a:p>
            <a:pPr lvl="0"/>
            <a:r>
              <a:rPr lang="en-US" dirty="0" smtClean="0"/>
              <a:t>In the United Kingdom, general</a:t>
            </a:r>
            <a:r>
              <a:rPr lang="en-US" u="sng" dirty="0" smtClean="0"/>
              <a:t> </a:t>
            </a:r>
            <a:r>
              <a:rPr lang="en-US" dirty="0" smtClean="0"/>
              <a:t>medical</a:t>
            </a:r>
            <a:r>
              <a:rPr lang="en-US" u="sng" dirty="0" smtClean="0"/>
              <a:t> </a:t>
            </a:r>
            <a:r>
              <a:rPr lang="en-US" dirty="0" smtClean="0"/>
              <a:t>council provide clear overall modern guidance in the forms of its “good medical practice” statement.</a:t>
            </a:r>
          </a:p>
          <a:p>
            <a:pPr lvl="0"/>
            <a:r>
              <a:rPr lang="en-US" dirty="0" smtClean="0"/>
              <a:t>Other organism such as the medical protection society and a number of university department are often consulted by British doctors</a:t>
            </a:r>
            <a:r>
              <a:rPr lang="en-US" u="sng" dirty="0" smtClean="0"/>
              <a:t> </a:t>
            </a:r>
            <a:r>
              <a:rPr lang="en-US" dirty="0" smtClean="0"/>
              <a:t>regarding issue relative to ethics.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Importance </a:t>
            </a:r>
            <a:r>
              <a:rPr lang="en-US" sz="3200" b="1" dirty="0"/>
              <a:t>of Communication/Control Resolution </a:t>
            </a:r>
            <a:r>
              <a:rPr lang="en-US" sz="3200" b="1" dirty="0" smtClean="0"/>
              <a:t>Guidelines: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Communication- </a:t>
            </a:r>
            <a:r>
              <a:rPr lang="en-US" dirty="0"/>
              <a:t>Communication is the </a:t>
            </a:r>
            <a:r>
              <a:rPr lang="en-US" u="sng" dirty="0"/>
              <a:t>effective sharing</a:t>
            </a:r>
            <a:r>
              <a:rPr lang="en-US" dirty="0"/>
              <a:t> or transmission of </a:t>
            </a:r>
            <a:r>
              <a:rPr lang="en-US" u="sng" dirty="0"/>
              <a:t>fact</a:t>
            </a:r>
            <a:r>
              <a:rPr lang="en-US" dirty="0"/>
              <a:t>, </a:t>
            </a:r>
            <a:r>
              <a:rPr lang="en-US" u="sng" dirty="0"/>
              <a:t>opinion</a:t>
            </a:r>
            <a:r>
              <a:rPr lang="en-US" dirty="0"/>
              <a:t> or </a:t>
            </a:r>
            <a:r>
              <a:rPr lang="en-US" u="sng" dirty="0"/>
              <a:t>emotions</a:t>
            </a:r>
            <a:r>
              <a:rPr lang="en-US" dirty="0"/>
              <a:t> by two people.</a:t>
            </a:r>
          </a:p>
          <a:p>
            <a:pPr lvl="0"/>
            <a:r>
              <a:rPr lang="en-US" dirty="0"/>
              <a:t>The imparting or </a:t>
            </a:r>
            <a:r>
              <a:rPr lang="en-US" u="sng" dirty="0"/>
              <a:t>exchanging of information </a:t>
            </a:r>
            <a:r>
              <a:rPr lang="en-US" dirty="0"/>
              <a:t>by speaking, writing, or using some other medium. </a:t>
            </a:r>
          </a:p>
          <a:p>
            <a:pPr lvl="0"/>
            <a:r>
              <a:rPr lang="en-US" dirty="0"/>
              <a:t>The successful conveying or sharing of ideas and feelings.</a:t>
            </a:r>
          </a:p>
          <a:p>
            <a:r>
              <a:rPr lang="en-US" dirty="0"/>
              <a:t>The 3 basic element of communication…</a:t>
            </a:r>
          </a:p>
          <a:p>
            <a:pPr lvl="0"/>
            <a:r>
              <a:rPr lang="en-US" dirty="0" err="1"/>
              <a:t>i</a:t>
            </a:r>
            <a:r>
              <a:rPr lang="en-US" dirty="0"/>
              <a:t>) Sender</a:t>
            </a:r>
          </a:p>
          <a:p>
            <a:pPr lvl="0"/>
            <a:r>
              <a:rPr lang="en-US" dirty="0"/>
              <a:t>ii) Message</a:t>
            </a:r>
          </a:p>
          <a:p>
            <a:pPr lvl="0"/>
            <a:r>
              <a:rPr lang="en-US" dirty="0"/>
              <a:t>iii) Receiver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Dell\Desktop\slide_2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691966" cy="371475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4714884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Sender:-‘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encodes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’ the 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message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usually in a mixture of 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words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non-verbal communication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It is transmitted in some way (for example, in 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speech or writing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), and the recipient ‘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decodes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’ it.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Dell\Desktop\what-is-communication-process-1689767_FINAL-069d65e4e1414e5c917379c42a537a66.png"/>
          <p:cNvPicPr>
            <a:picLocks noGrp="1"/>
          </p:cNvPicPr>
          <p:nvPr>
            <p:ph sz="quarter" idx="1"/>
          </p:nvPr>
        </p:nvPicPr>
        <p:blipFill>
          <a:blip r:embed="rId2"/>
          <a:srcRect t="6926"/>
          <a:stretch>
            <a:fillRect/>
          </a:stretch>
        </p:blipFill>
        <p:spPr bwMode="auto">
          <a:xfrm>
            <a:off x="500034" y="428604"/>
            <a:ext cx="8229600" cy="250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3214686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Need of communication:-</a:t>
            </a:r>
            <a:endParaRPr lang="en-US" dirty="0"/>
          </a:p>
          <a:p>
            <a:pPr lvl="0"/>
            <a:r>
              <a:rPr lang="en-US" dirty="0"/>
              <a:t>It provide information</a:t>
            </a:r>
          </a:p>
          <a:p>
            <a:pPr lvl="0"/>
            <a:r>
              <a:rPr lang="en-US" dirty="0"/>
              <a:t>It raises awareness</a:t>
            </a:r>
          </a:p>
          <a:p>
            <a:pPr lvl="0"/>
            <a:r>
              <a:rPr lang="en-US" dirty="0"/>
              <a:t>It promote partnerships and collaboration between stakeholder</a:t>
            </a:r>
          </a:p>
          <a:p>
            <a:pPr lvl="0"/>
            <a:r>
              <a:rPr lang="en-US" dirty="0"/>
              <a:t>It increases country stat’s visibility</a:t>
            </a:r>
          </a:p>
          <a:p>
            <a:pPr lvl="0"/>
            <a:r>
              <a:rPr lang="en-US" dirty="0"/>
              <a:t>It allow the active involvement of stakeholder</a:t>
            </a:r>
          </a:p>
          <a:p>
            <a:pPr lvl="0"/>
            <a:r>
              <a:rPr lang="en-US" dirty="0"/>
              <a:t>It ensure co-ordination and efficiency in order to achieve the project objective.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Importance of communication</a:t>
            </a:r>
            <a:r>
              <a:rPr lang="en-US" sz="3200" b="1" dirty="0" smtClean="0"/>
              <a:t>….</a:t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258204" cy="54292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The </a:t>
            </a:r>
            <a:r>
              <a:rPr lang="en-US" u="sng" dirty="0" smtClean="0"/>
              <a:t>implementation of policies </a:t>
            </a:r>
            <a:r>
              <a:rPr lang="en-US" dirty="0" smtClean="0"/>
              <a:t>and programmers of management is possible only through </a:t>
            </a:r>
            <a:r>
              <a:rPr lang="en-US" u="sng" dirty="0" smtClean="0"/>
              <a:t>effective communication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We can understand the importance of communication from </a:t>
            </a:r>
            <a:r>
              <a:rPr lang="en-US" u="sng" dirty="0" smtClean="0"/>
              <a:t>the following point.</a:t>
            </a:r>
            <a:endParaRPr lang="en-US" dirty="0" smtClean="0"/>
          </a:p>
          <a:p>
            <a:pPr lvl="0"/>
            <a:r>
              <a:rPr lang="en-US" dirty="0" smtClean="0"/>
              <a:t>Smooth running of the enterprises.</a:t>
            </a:r>
          </a:p>
          <a:p>
            <a:pPr lvl="0"/>
            <a:r>
              <a:rPr lang="en-US" dirty="0" smtClean="0"/>
              <a:t>Maximum productivity.</a:t>
            </a:r>
          </a:p>
          <a:p>
            <a:pPr lvl="0"/>
            <a:r>
              <a:rPr lang="en-US" dirty="0" smtClean="0"/>
              <a:t>Assist other function.</a:t>
            </a:r>
          </a:p>
          <a:p>
            <a:pPr lvl="0"/>
            <a:r>
              <a:rPr lang="en-US" dirty="0" smtClean="0"/>
              <a:t>Job satisfaction.</a:t>
            </a:r>
          </a:p>
          <a:p>
            <a:pPr lvl="0"/>
            <a:r>
              <a:rPr lang="en-US" dirty="0" smtClean="0"/>
              <a:t>Basis of leadership.</a:t>
            </a:r>
          </a:p>
          <a:p>
            <a:pPr lvl="0"/>
            <a:r>
              <a:rPr lang="en-US" dirty="0" smtClean="0"/>
              <a:t>Establishment of human relation.</a:t>
            </a:r>
          </a:p>
          <a:p>
            <a:pPr lvl="0"/>
            <a:r>
              <a:rPr lang="en-US" dirty="0" smtClean="0"/>
              <a:t>Many so called </a:t>
            </a:r>
            <a:r>
              <a:rPr lang="en-US" b="1" dirty="0" smtClean="0"/>
              <a:t>“ethics conflict” </a:t>
            </a:r>
            <a:r>
              <a:rPr lang="en-US" dirty="0" smtClean="0"/>
              <a:t>in medical ethics are traceable back to a lack of communication.</a:t>
            </a:r>
          </a:p>
          <a:p>
            <a:pPr lvl="0"/>
            <a:r>
              <a:rPr lang="en-US" dirty="0" smtClean="0"/>
              <a:t>Communication breakdown between patient and their healthcare team, between family member or between member of medical community can all lead to disagreement and strong feeling.</a:t>
            </a:r>
          </a:p>
          <a:p>
            <a:pPr lvl="0"/>
            <a:r>
              <a:rPr lang="en-US" dirty="0" smtClean="0"/>
              <a:t>The breakdown should be remedies and many apparently insurmountable “ethics” problem can be solved with open lines of communication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r>
              <a:rPr lang="en-US" sz="3200" b="1" dirty="0" smtClean="0"/>
              <a:t>Categories </a:t>
            </a:r>
            <a:r>
              <a:rPr lang="en-US" sz="3200" b="1" dirty="0" smtClean="0"/>
              <a:t>of Communication…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8186766" cy="507209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There </a:t>
            </a:r>
            <a:r>
              <a:rPr lang="en-US" dirty="0" smtClean="0"/>
              <a:t>are a wide range of ways in which we communicate and more than one may be occurring at any given time.</a:t>
            </a:r>
          </a:p>
          <a:p>
            <a:pPr lvl="0"/>
            <a:r>
              <a:rPr lang="en-US" u="sng" dirty="0" smtClean="0"/>
              <a:t>The different categories of communication include:-</a:t>
            </a:r>
            <a:endParaRPr lang="en-US" dirty="0" smtClean="0"/>
          </a:p>
          <a:p>
            <a:pPr lvl="0"/>
            <a:r>
              <a:rPr lang="en-US" dirty="0" smtClean="0"/>
              <a:t>Spoken or </a:t>
            </a:r>
            <a:r>
              <a:rPr lang="en-US" u="sng" dirty="0" smtClean="0">
                <a:hlinkClick r:id="rId2"/>
              </a:rPr>
              <a:t>Verbal Communication</a:t>
            </a:r>
            <a:r>
              <a:rPr lang="en-US" dirty="0" smtClean="0"/>
              <a:t>:-which includes face-to-face, telephone, radio or television and other media.</a:t>
            </a:r>
          </a:p>
          <a:p>
            <a:pPr lvl="0"/>
            <a:r>
              <a:rPr lang="en-US" u="sng" dirty="0" smtClean="0">
                <a:hlinkClick r:id="rId3"/>
              </a:rPr>
              <a:t>Non-Verbal Communication</a:t>
            </a:r>
            <a:r>
              <a:rPr lang="en-US" u="sng" dirty="0" smtClean="0"/>
              <a:t>:-</a:t>
            </a:r>
            <a:r>
              <a:rPr lang="en-US" b="1" u="sng" dirty="0" smtClean="0"/>
              <a:t> </a:t>
            </a:r>
            <a:r>
              <a:rPr lang="en-US" dirty="0" smtClean="0"/>
              <a:t>covering body language, gestures, how we dress or act, where we stand, and even our scent. There are many subtle ways that we communicate (perhaps even unintentionally) with others </a:t>
            </a:r>
          </a:p>
          <a:p>
            <a:pPr lvl="0"/>
            <a:r>
              <a:rPr lang="en-US" u="sng" dirty="0" smtClean="0">
                <a:hlinkClick r:id="rId4"/>
              </a:rPr>
              <a:t>Written Communication</a:t>
            </a:r>
            <a:r>
              <a:rPr lang="en-US" dirty="0" smtClean="0"/>
              <a:t>:-which includes letters, e-mails, social media, books, magazines, the Internet and other media. </a:t>
            </a:r>
          </a:p>
          <a:p>
            <a:r>
              <a:rPr lang="en-US" u="sng" dirty="0" smtClean="0"/>
              <a:t>Visualizations: </a:t>
            </a:r>
            <a:r>
              <a:rPr lang="en-US" u="sng" dirty="0" smtClean="0">
                <a:hlinkClick r:id="rId5"/>
              </a:rPr>
              <a:t>graphs and charts</a:t>
            </a:r>
            <a:r>
              <a:rPr lang="en-US" b="1" u="sng" dirty="0" smtClean="0"/>
              <a:t>:-</a:t>
            </a:r>
            <a:r>
              <a:rPr lang="en-US" u="sng" dirty="0" smtClean="0"/>
              <a:t> </a:t>
            </a:r>
            <a:r>
              <a:rPr lang="en-US" dirty="0" smtClean="0"/>
              <a:t>maps, logos and other visualizations can all communicate messages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  The </a:t>
            </a:r>
            <a:r>
              <a:rPr lang="en-US" sz="3200" b="1" dirty="0" smtClean="0"/>
              <a:t>Communication Process…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8186766" cy="5429288"/>
          </a:xfrm>
        </p:spPr>
        <p:txBody>
          <a:bodyPr/>
          <a:lstStyle/>
          <a:p>
            <a:pPr lvl="0"/>
            <a:r>
              <a:rPr lang="en-US" dirty="0" smtClean="0"/>
              <a:t>A </a:t>
            </a:r>
            <a:r>
              <a:rPr lang="en-US" dirty="0" smtClean="0"/>
              <a:t>message or communication is sent by the sender through a communication channel to a receiver, or to multiple </a:t>
            </a:r>
            <a:r>
              <a:rPr lang="en-US" dirty="0" smtClean="0"/>
              <a:t>receivers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Dell\Desktop\2021-12-03.png"/>
          <p:cNvPicPr/>
          <p:nvPr/>
        </p:nvPicPr>
        <p:blipFill>
          <a:blip r:embed="rId2"/>
          <a:srcRect l="27925" t="33113" r="6915" b="23840"/>
          <a:stretch>
            <a:fillRect/>
          </a:stretch>
        </p:blipFill>
        <p:spPr bwMode="auto">
          <a:xfrm>
            <a:off x="500034" y="2338387"/>
            <a:ext cx="8001056" cy="3448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Communication tool..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910158"/>
          </a:xfrm>
        </p:spPr>
        <p:txBody>
          <a:bodyPr/>
          <a:lstStyle/>
          <a:p>
            <a:pPr lvl="0"/>
            <a:r>
              <a:rPr lang="en-US" dirty="0" smtClean="0"/>
              <a:t> Brochure, reference guide, success stories, country STAT’s, national website.</a:t>
            </a:r>
          </a:p>
          <a:p>
            <a:pPr lvl="0"/>
            <a:r>
              <a:rPr lang="en-US" dirty="0" smtClean="0"/>
              <a:t>Social media (YouTube, Twitter) to promote networking and collaboration.</a:t>
            </a:r>
            <a:r>
              <a:rPr lang="en-US" u="sng" dirty="0" smtClean="0"/>
              <a:t> </a:t>
            </a:r>
            <a:endParaRPr lang="en-US" dirty="0" smtClean="0"/>
          </a:p>
          <a:p>
            <a:pPr lvl="0"/>
            <a:r>
              <a:rPr lang="en-US" u="sng" dirty="0" smtClean="0"/>
              <a:t>Visibility events and </a:t>
            </a:r>
            <a:r>
              <a:rPr lang="en-US" dirty="0" smtClean="0"/>
              <a:t>awareness seminars to promote the system and to activity engage users.</a:t>
            </a:r>
          </a:p>
          <a:p>
            <a:pPr lvl="0"/>
            <a:r>
              <a:rPr lang="en-US" dirty="0" smtClean="0"/>
              <a:t>Media coverage of National’s regional events through the press, television, radio and internet.</a:t>
            </a:r>
          </a:p>
          <a:p>
            <a:pPr lvl="0"/>
            <a:r>
              <a:rPr lang="en-US" dirty="0" smtClean="0"/>
              <a:t>Wide distribution </a:t>
            </a:r>
            <a:r>
              <a:rPr lang="en-US" u="sng" dirty="0" smtClean="0"/>
              <a:t>of E-news letter </a:t>
            </a:r>
            <a:r>
              <a:rPr lang="en-US" dirty="0" smtClean="0"/>
              <a:t>containing country STAT’s news on recent activities or other communication </a:t>
            </a:r>
            <a:r>
              <a:rPr lang="en-US" dirty="0" smtClean="0"/>
              <a:t>equipment.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Advantages…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Speedy </a:t>
            </a:r>
            <a:r>
              <a:rPr lang="en-US" dirty="0" smtClean="0"/>
              <a:t>flow</a:t>
            </a:r>
          </a:p>
          <a:p>
            <a:pPr lvl="0"/>
            <a:r>
              <a:rPr lang="en-US" dirty="0" smtClean="0"/>
              <a:t>Clear words and language </a:t>
            </a:r>
          </a:p>
          <a:p>
            <a:pPr lvl="0"/>
            <a:r>
              <a:rPr lang="en-US" dirty="0" smtClean="0"/>
              <a:t>Flexibility</a:t>
            </a:r>
          </a:p>
          <a:p>
            <a:pPr lvl="0"/>
            <a:r>
              <a:rPr lang="en-US" dirty="0" smtClean="0"/>
              <a:t>Proper co-ordination</a:t>
            </a:r>
          </a:p>
          <a:p>
            <a:pPr lvl="0"/>
            <a:r>
              <a:rPr lang="en-US" dirty="0" smtClean="0"/>
              <a:t>Leadership quality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</TotalTime>
  <Words>538</Words>
  <Application>Microsoft Office PowerPoint</Application>
  <PresentationFormat>On-screen Show (4:3)</PresentationFormat>
  <Paragraphs>66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Communication </vt:lpstr>
      <vt:lpstr>Importance of Communication/Control Resolution Guidelines:</vt:lpstr>
      <vt:lpstr>Slide 3</vt:lpstr>
      <vt:lpstr>Slide 4</vt:lpstr>
      <vt:lpstr>Importance of communication…. </vt:lpstr>
      <vt:lpstr>       Categories of Communication… </vt:lpstr>
      <vt:lpstr>  The Communication Process… </vt:lpstr>
      <vt:lpstr>Communication tool..</vt:lpstr>
      <vt:lpstr>Advantages…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</dc:title>
  <dc:creator>Archan gupta</dc:creator>
  <cp:lastModifiedBy>Archan gupta</cp:lastModifiedBy>
  <cp:revision>2</cp:revision>
  <dcterms:created xsi:type="dcterms:W3CDTF">2022-09-26T15:39:44Z</dcterms:created>
  <dcterms:modified xsi:type="dcterms:W3CDTF">2022-09-26T15:59:04Z</dcterms:modified>
</cp:coreProperties>
</file>