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notesMaster" Target="notesMasters/notesMaster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bd811ea2a87bfbf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bd811ea2a87bfbf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bd811ea2a87bfbf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bd811ea2a87bfbf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44ea4349591399d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44ea4349591399d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44ea4349591399d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44ea4349591399d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44ea4349591399d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44ea4349591399d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216337"/>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2400" b="1"/>
              <a:t>Components of wheat mill:</a:t>
            </a:r>
            <a:endParaRPr sz="2400" b="1"/>
          </a:p>
        </p:txBody>
      </p:sp>
      <p:sp>
        <p:nvSpPr>
          <p:cNvPr id="55" name="Google Shape;55;p13"/>
          <p:cNvSpPr txBox="1">
            <a:spLocks noGrp="1"/>
          </p:cNvSpPr>
          <p:nvPr>
            <p:ph type="body" idx="1"/>
          </p:nvPr>
        </p:nvSpPr>
        <p:spPr>
          <a:xfrm rot="-243">
            <a:off x="581048" y="697693"/>
            <a:ext cx="8472900" cy="5031000"/>
          </a:xfrm>
          <a:prstGeom prst="rect">
            <a:avLst/>
          </a:prstGeom>
        </p:spPr>
        <p:txBody>
          <a:bodyPr spcFirstLastPara="1" wrap="square" lIns="91425" tIns="91425" rIns="91425" bIns="91425" anchor="t" anchorCtr="0">
            <a:normAutofit lnSpcReduction="10000"/>
          </a:bodyPr>
          <a:lstStyle/>
          <a:p>
            <a:pPr marL="457200" lvl="0" indent="-361950" algn="l" rtl="0">
              <a:spcBef>
                <a:spcPts val="0"/>
              </a:spcBef>
              <a:spcAft>
                <a:spcPts val="0"/>
              </a:spcAft>
              <a:buSzPts val="2100"/>
              <a:buAutoNum type="arabicPeriod"/>
            </a:pPr>
            <a:r>
              <a:rPr lang="en-GB" sz="2100"/>
              <a:t>Break roll-</a:t>
            </a:r>
            <a:endParaRPr sz="2100"/>
          </a:p>
          <a:p>
            <a:pPr marL="457200" lvl="0" indent="-317500" algn="l" rtl="0">
              <a:spcBef>
                <a:spcPts val="0"/>
              </a:spcBef>
              <a:spcAft>
                <a:spcPts val="0"/>
              </a:spcAft>
              <a:buSzPts val="1400"/>
              <a:buChar char="-"/>
            </a:pPr>
            <a:r>
              <a:rPr lang="en-GB" sz="1400"/>
              <a:t>It consists up of twin pair of corrugated steel rolls.</a:t>
            </a:r>
            <a:endParaRPr sz="1400"/>
          </a:p>
          <a:p>
            <a:pPr marL="457200" lvl="0" indent="-317500" algn="l" rtl="0">
              <a:spcBef>
                <a:spcPts val="0"/>
              </a:spcBef>
              <a:spcAft>
                <a:spcPts val="0"/>
              </a:spcAft>
              <a:buSzPts val="1400"/>
              <a:buChar char="-"/>
            </a:pPr>
            <a:r>
              <a:rPr lang="en-GB" sz="1400"/>
              <a:t>One roll of pair, rotates faster compare to the other roll.</a:t>
            </a:r>
            <a:endParaRPr sz="1400"/>
          </a:p>
          <a:p>
            <a:pPr marL="457200" lvl="0" indent="-330200" algn="l" rtl="0">
              <a:spcBef>
                <a:spcPts val="0"/>
              </a:spcBef>
              <a:spcAft>
                <a:spcPts val="0"/>
              </a:spcAft>
              <a:buSzPts val="1600"/>
              <a:buChar char="-"/>
            </a:pPr>
            <a:r>
              <a:rPr lang="en-GB" sz="1400"/>
              <a:t>The differential speed being 2.5 : 1</a:t>
            </a:r>
            <a:r>
              <a:rPr lang="en-GB" sz="1600"/>
              <a:t>.</a:t>
            </a:r>
            <a:endParaRPr sz="1600"/>
          </a:p>
          <a:p>
            <a:pPr marL="457200" lvl="0" indent="-342900" algn="l" rtl="0">
              <a:spcBef>
                <a:spcPts val="0"/>
              </a:spcBef>
              <a:spcAft>
                <a:spcPts val="0"/>
              </a:spcAft>
              <a:buSzPts val="1800"/>
              <a:buAutoNum type="arabicPeriod"/>
            </a:pPr>
            <a:r>
              <a:rPr lang="en-GB"/>
              <a:t>Break shifting system -</a:t>
            </a:r>
            <a:endParaRPr sz="2100"/>
          </a:p>
          <a:p>
            <a:pPr marL="457200" lvl="0" indent="-317500" algn="l" rtl="0">
              <a:spcBef>
                <a:spcPts val="0"/>
              </a:spcBef>
              <a:spcAft>
                <a:spcPts val="0"/>
              </a:spcAft>
              <a:buSzPts val="1400"/>
              <a:buChar char="-"/>
            </a:pPr>
            <a:r>
              <a:rPr lang="en-GB" sz="1400"/>
              <a:t>Plain shifter ; it is a scalping syster, removing large bran pieces, adhering to the endosperm.</a:t>
            </a:r>
            <a:endParaRPr sz="1400"/>
          </a:p>
          <a:p>
            <a:pPr marL="457200" lvl="0" indent="-317500" algn="l" rtl="0">
              <a:spcBef>
                <a:spcPts val="0"/>
              </a:spcBef>
              <a:spcAft>
                <a:spcPts val="0"/>
              </a:spcAft>
              <a:buSzPts val="1400"/>
              <a:buChar char="-"/>
            </a:pPr>
            <a:r>
              <a:rPr lang="en-GB" sz="1400"/>
              <a:t>The next series which are finer, remove bran and germ.</a:t>
            </a:r>
            <a:endParaRPr sz="1400"/>
          </a:p>
          <a:p>
            <a:pPr marL="457200" lvl="0" indent="-317500" algn="l" rtl="0">
              <a:spcBef>
                <a:spcPts val="0"/>
              </a:spcBef>
              <a:spcAft>
                <a:spcPts val="0"/>
              </a:spcAft>
              <a:buSzPts val="1400"/>
              <a:buChar char="-"/>
            </a:pPr>
            <a:r>
              <a:rPr lang="en-GB" sz="1400" b="1"/>
              <a:t>PURIFIER</a:t>
            </a:r>
            <a:r>
              <a:rPr lang="en-GB" sz="1400"/>
              <a:t> : It consist of a long oscillating sieve inclined downward, thought it air current is passed.The milling containing finer bran particles are removed by purifier , before they move to the reduction room.</a:t>
            </a:r>
            <a:endParaRPr sz="1400"/>
          </a:p>
          <a:p>
            <a:pPr marL="457200" lvl="0" indent="-342900" algn="l" rtl="0">
              <a:spcBef>
                <a:spcPts val="0"/>
              </a:spcBef>
              <a:spcAft>
                <a:spcPts val="0"/>
              </a:spcAft>
              <a:buSzPts val="1800"/>
              <a:buAutoNum type="arabicPeriod"/>
            </a:pPr>
            <a:r>
              <a:rPr lang="en-GB"/>
              <a:t>Reduction roll-</a:t>
            </a:r>
            <a:endParaRPr/>
          </a:p>
          <a:p>
            <a:pPr marL="457200" lvl="0" indent="-317500" algn="l" rtl="0">
              <a:spcBef>
                <a:spcPts val="0"/>
              </a:spcBef>
              <a:spcAft>
                <a:spcPts val="0"/>
              </a:spcAft>
              <a:buSzPts val="1400"/>
              <a:buChar char="-"/>
            </a:pPr>
            <a:r>
              <a:rPr lang="en-GB" sz="1400"/>
              <a:t>The reduction roll is comprised up for 2-smooth rolls, the rolls in the reduction system are further divided into coarse roll or fine roll. Depending upon clearance between the rolls.</a:t>
            </a:r>
            <a:endParaRPr sz="1400"/>
          </a:p>
          <a:p>
            <a:pPr marL="457200" lvl="0" indent="-317500" algn="l" rtl="0">
              <a:spcBef>
                <a:spcPts val="0"/>
              </a:spcBef>
              <a:spcAft>
                <a:spcPts val="0"/>
              </a:spcAft>
              <a:buSzPts val="1400"/>
              <a:buChar char="-"/>
            </a:pPr>
            <a:r>
              <a:rPr lang="en-GB" sz="1400"/>
              <a:t>These reduce the endosperm.</a:t>
            </a:r>
            <a:endParaRPr sz="1400"/>
          </a:p>
          <a:p>
            <a:pPr marL="914400" lvl="0" indent="0" algn="l" rtl="0">
              <a:spcBef>
                <a:spcPts val="1200"/>
              </a:spcBef>
              <a:spcAft>
                <a:spcPts val="0"/>
              </a:spcAft>
              <a:buNone/>
            </a:pPr>
            <a:endParaRPr sz="1400"/>
          </a:p>
          <a:p>
            <a:pPr marL="457200" lvl="0" indent="0" algn="l" rtl="0">
              <a:spcBef>
                <a:spcPts val="1200"/>
              </a:spcBef>
              <a:spcAft>
                <a:spcPts val="0"/>
              </a:spcAft>
              <a:buNone/>
            </a:pPr>
            <a:endParaRPr sz="1400"/>
          </a:p>
          <a:p>
            <a:pPr marL="457200" lvl="0" indent="0" algn="l" rtl="0">
              <a:spcBef>
                <a:spcPts val="1200"/>
              </a:spcBef>
              <a:spcAft>
                <a:spcPts val="1200"/>
              </a:spcAft>
              <a:buNone/>
            </a:pP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1800"/>
              <a:t>4. Reduction shifting system-</a:t>
            </a:r>
            <a:endParaRPr sz="1800"/>
          </a:p>
        </p:txBody>
      </p:sp>
      <p:sp>
        <p:nvSpPr>
          <p:cNvPr id="61" name="Google Shape;61;p14"/>
          <p:cNvSpPr txBox="1">
            <a:spLocks noGrp="1"/>
          </p:cNvSpPr>
          <p:nvPr>
            <p:ph type="body" idx="1"/>
          </p:nvPr>
        </p:nvSpPr>
        <p:spPr>
          <a:xfrm>
            <a:off x="311700" y="903075"/>
            <a:ext cx="8520600" cy="36657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Char char="-"/>
            </a:pPr>
            <a:r>
              <a:rPr lang="en-GB" sz="1400"/>
              <a:t>The same plain shifter is used here. </a:t>
            </a:r>
            <a:endParaRPr sz="1400"/>
          </a:p>
          <a:p>
            <a:pPr marL="457200" lvl="0" indent="-317500" algn="l" rtl="0">
              <a:spcBef>
                <a:spcPts val="0"/>
              </a:spcBef>
              <a:spcAft>
                <a:spcPts val="0"/>
              </a:spcAft>
              <a:buSzPts val="1400"/>
              <a:buChar char="-"/>
            </a:pPr>
            <a:r>
              <a:rPr lang="en-GB" sz="1400"/>
              <a:t>After each reduction, the product is separated by plain shifter, where finished floor is shifted by 120 mesh size and oversized material is sent back to reduction roll system for further processing.</a:t>
            </a:r>
            <a:endParaRPr sz="1400"/>
          </a:p>
          <a:p>
            <a:pPr marL="0" lvl="0" indent="0" algn="l" rtl="0">
              <a:spcBef>
                <a:spcPts val="1200"/>
              </a:spcBef>
              <a:spcAft>
                <a:spcPts val="0"/>
              </a:spcAft>
              <a:buNone/>
            </a:pPr>
            <a:r>
              <a:rPr lang="en-GB"/>
              <a:t>5. Scratch system-</a:t>
            </a:r>
            <a:endParaRPr/>
          </a:p>
          <a:p>
            <a:pPr marL="457200" lvl="0" indent="-317500" algn="l" rtl="0">
              <a:spcBef>
                <a:spcPts val="1200"/>
              </a:spcBef>
              <a:spcAft>
                <a:spcPts val="0"/>
              </a:spcAft>
              <a:buSzPts val="1400"/>
              <a:buChar char="-"/>
            </a:pPr>
            <a:r>
              <a:rPr lang="en-GB" sz="1400"/>
              <a:t>If the mill is not functioning properly, i.e. good release of endosperm is not obtained, then the scratch system is used.</a:t>
            </a:r>
            <a:endParaRPr sz="1400"/>
          </a:p>
          <a:p>
            <a:pPr marL="457200" lvl="0" indent="-317500" algn="l" rtl="0">
              <a:spcBef>
                <a:spcPts val="0"/>
              </a:spcBef>
              <a:spcAft>
                <a:spcPts val="0"/>
              </a:spcAft>
              <a:buSzPts val="1400"/>
              <a:buChar char="-"/>
            </a:pPr>
            <a:r>
              <a:rPr lang="en-GB" sz="1400"/>
              <a:t>It is the extension of break-roll system.</a:t>
            </a:r>
            <a:endParaRPr sz="1400"/>
          </a:p>
          <a:p>
            <a:pPr marL="457200" lvl="0" indent="0" algn="l" rtl="0">
              <a:spcBef>
                <a:spcPts val="1200"/>
              </a:spcBef>
              <a:spcAft>
                <a:spcPts val="1200"/>
              </a:spcAft>
              <a:buNone/>
            </a:pPr>
            <a:r>
              <a:rPr lang="en-GB" sz="1400" b="1"/>
              <a:t>AIR CLASSIFICATION: </a:t>
            </a:r>
            <a:r>
              <a:rPr lang="en-GB" sz="1400"/>
              <a:t>Finished product from roller mill is further reduced in special grinders moving at high speed.</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1800" b="1"/>
              <a:t>BULGUR:</a:t>
            </a:r>
            <a:endParaRPr sz="1800" b="1"/>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GB" sz="1400"/>
              <a:t>It is a cereal food made from the cracked parboiled whole grain (here wheat). Mainly from durum wheat.</a:t>
            </a:r>
            <a:endParaRPr sz="1400"/>
          </a:p>
          <a:p>
            <a:pPr marL="0" lvl="0" indent="0" algn="l" rtl="0">
              <a:spcBef>
                <a:spcPts val="1200"/>
              </a:spcBef>
              <a:spcAft>
                <a:spcPts val="0"/>
              </a:spcAft>
              <a:buNone/>
            </a:pPr>
            <a:r>
              <a:rPr lang="en-GB" sz="1400"/>
              <a:t>It has nutty flavour.</a:t>
            </a:r>
            <a:endParaRPr sz="1400"/>
          </a:p>
          <a:p>
            <a:pPr marL="0" lvl="0" indent="0" algn="l" rtl="0">
              <a:spcBef>
                <a:spcPts val="1200"/>
              </a:spcBef>
              <a:spcAft>
                <a:spcPts val="0"/>
              </a:spcAft>
              <a:buNone/>
            </a:pPr>
            <a:r>
              <a:rPr lang="en-GB" sz="1400"/>
              <a:t>It is used as a substitute for rice.</a:t>
            </a:r>
            <a:endParaRPr sz="1400"/>
          </a:p>
          <a:p>
            <a:pPr marL="0" lvl="0" indent="0" algn="l" rtl="0">
              <a:spcBef>
                <a:spcPts val="1200"/>
              </a:spcBef>
              <a:spcAft>
                <a:spcPts val="0"/>
              </a:spcAft>
              <a:buNone/>
            </a:pPr>
            <a:r>
              <a:rPr lang="en-GB" sz="1400"/>
              <a:t>It can stored for 6-8 months under wide of temperature and humidity.</a:t>
            </a:r>
            <a:endParaRPr sz="1400"/>
          </a:p>
          <a:p>
            <a:pPr marL="0" lvl="0" indent="0" algn="l" rtl="0">
              <a:spcBef>
                <a:spcPts val="1200"/>
              </a:spcBef>
              <a:spcAft>
                <a:spcPts val="0"/>
              </a:spcAft>
              <a:buNone/>
            </a:pPr>
            <a:r>
              <a:rPr lang="en-GB" sz="1400" b="1"/>
              <a:t>PROCESSING- </a:t>
            </a:r>
            <a:r>
              <a:rPr lang="en-GB" sz="1400"/>
              <a:t>Boil whole wheat in open vessels until it becomes tender. </a:t>
            </a:r>
            <a:endParaRPr sz="1400"/>
          </a:p>
          <a:p>
            <a:pPr marL="0" lvl="0" indent="0" algn="l" rtl="0">
              <a:spcBef>
                <a:spcPts val="1200"/>
              </a:spcBef>
              <a:spcAft>
                <a:spcPts val="0"/>
              </a:spcAft>
              <a:buNone/>
            </a:pPr>
            <a:r>
              <a:rPr lang="en-GB" sz="1400"/>
              <a:t>                          Then the cooked wheat is spread in thin layers for drying in the sun.</a:t>
            </a:r>
            <a:endParaRPr sz="1400"/>
          </a:p>
          <a:p>
            <a:pPr marL="0" lvl="0" indent="0" algn="l" rtl="0">
              <a:spcBef>
                <a:spcPts val="1200"/>
              </a:spcBef>
              <a:spcAft>
                <a:spcPts val="0"/>
              </a:spcAft>
              <a:buNone/>
            </a:pPr>
            <a:r>
              <a:rPr lang="en-GB" sz="1400"/>
              <a:t>                          Then the outer bran layers are removed by sprinkling with water and rubbing by hand. This is followed by cracking the grains by stones or in crude mill.</a:t>
            </a:r>
            <a:endParaRPr sz="1400"/>
          </a:p>
          <a:p>
            <a:pPr marL="0" lvl="0" indent="0" algn="l" rtl="0">
              <a:spcBef>
                <a:spcPts val="1200"/>
              </a:spcBef>
              <a:spcAft>
                <a:spcPts val="1200"/>
              </a:spcAft>
              <a:buNone/>
            </a:pPr>
            <a:r>
              <a:rPr lang="en-GB" sz="1400"/>
              <a:t>                           </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1800" b="1"/>
              <a:t>FERINA:</a:t>
            </a:r>
            <a:endParaRPr sz="1800" b="1"/>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1400"/>
              <a:t>It is a milled wheat , popular in US.</a:t>
            </a:r>
            <a:endParaRPr sz="1400"/>
          </a:p>
          <a:p>
            <a:pPr marL="0" lvl="0" indent="0" algn="l" rtl="0">
              <a:spcBef>
                <a:spcPts val="1200"/>
              </a:spcBef>
              <a:spcAft>
                <a:spcPts val="0"/>
              </a:spcAft>
              <a:buNone/>
            </a:pPr>
            <a:r>
              <a:rPr lang="en-GB" sz="1400"/>
              <a:t>It is made from wheat middling- the germ and endosperm of the grain, which is milled and get fine consistency</a:t>
            </a:r>
            <a:endParaRPr sz="1400"/>
          </a:p>
          <a:p>
            <a:pPr marL="0" lvl="0" indent="0" algn="l" rtl="0">
              <a:spcBef>
                <a:spcPts val="1200"/>
              </a:spcBef>
              <a:spcAft>
                <a:spcPts val="0"/>
              </a:spcAft>
              <a:buNone/>
            </a:pPr>
            <a:r>
              <a:rPr lang="en-GB" sz="1400"/>
              <a:t>It is carbohydrate rich food.</a:t>
            </a:r>
            <a:endParaRPr sz="1400"/>
          </a:p>
          <a:p>
            <a:pPr marL="0" lvl="0" indent="0" algn="l" rtl="0">
              <a:spcBef>
                <a:spcPts val="1200"/>
              </a:spcBef>
              <a:spcAft>
                <a:spcPts val="0"/>
              </a:spcAft>
              <a:buNone/>
            </a:pPr>
            <a:r>
              <a:rPr lang="en-GB" sz="1400"/>
              <a:t>It is used as breakfast cereals abd also baby food.</a:t>
            </a:r>
            <a:endParaRPr sz="1400"/>
          </a:p>
          <a:p>
            <a:pPr marL="0" lvl="0" indent="0" algn="l" rtl="0">
              <a:spcBef>
                <a:spcPts val="1200"/>
              </a:spcBef>
              <a:spcAft>
                <a:spcPts val="1200"/>
              </a:spcAft>
              <a:buNone/>
            </a:pPr>
            <a:r>
              <a:rPr lang="en-GB" sz="1400"/>
              <a:t>Cream of wheat is a popular commercial Farina product.</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1800" b="1"/>
              <a:t>WHEAT BERRY:</a:t>
            </a:r>
            <a:endParaRPr sz="1800" b="1"/>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GB" sz="1400"/>
              <a:t>It is row, unprocessed wheat kernel containing the bran and germ and endosperm.</a:t>
            </a:r>
            <a:endParaRPr sz="1400"/>
          </a:p>
          <a:p>
            <a:pPr marL="0" lvl="0" indent="0" algn="l" rtl="0">
              <a:spcBef>
                <a:spcPts val="1200"/>
              </a:spcBef>
              <a:spcAft>
                <a:spcPts val="0"/>
              </a:spcAft>
              <a:buNone/>
            </a:pPr>
            <a:r>
              <a:rPr lang="en-GB" sz="1400"/>
              <a:t>These kernel will double in volume when cooked in water .</a:t>
            </a:r>
            <a:endParaRPr sz="1400"/>
          </a:p>
          <a:p>
            <a:pPr marL="0" lvl="0" indent="0" algn="l" rtl="0">
              <a:spcBef>
                <a:spcPts val="1200"/>
              </a:spcBef>
              <a:spcAft>
                <a:spcPts val="0"/>
              </a:spcAft>
              <a:buNone/>
            </a:pPr>
            <a:r>
              <a:rPr lang="en-GB" sz="1400"/>
              <a:t>It have a nutty taste with tender texture.</a:t>
            </a:r>
            <a:endParaRPr sz="1400"/>
          </a:p>
          <a:p>
            <a:pPr marL="0" lvl="0" indent="0" algn="l" rtl="0">
              <a:spcBef>
                <a:spcPts val="1200"/>
              </a:spcBef>
              <a:spcAft>
                <a:spcPts val="0"/>
              </a:spcAft>
              <a:buNone/>
            </a:pPr>
            <a:r>
              <a:rPr lang="en-GB" b="1"/>
              <a:t>WHEAT FLOUR:</a:t>
            </a:r>
            <a:endParaRPr b="1"/>
          </a:p>
          <a:p>
            <a:pPr marL="0" lvl="0" indent="0" algn="l" rtl="0">
              <a:spcBef>
                <a:spcPts val="1200"/>
              </a:spcBef>
              <a:spcAft>
                <a:spcPts val="0"/>
              </a:spcAft>
              <a:buNone/>
            </a:pPr>
            <a:r>
              <a:rPr lang="en-GB" sz="1400"/>
              <a:t>Wheat flour is either white ( if bran and germ have been removed, only endosperm present ) or brown ( wholemeal flour containing bran, germ, and endosperm).</a:t>
            </a:r>
            <a:endParaRPr sz="1400"/>
          </a:p>
          <a:p>
            <a:pPr marL="0" lvl="0" indent="0" algn="l" rtl="0">
              <a:spcBef>
                <a:spcPts val="1200"/>
              </a:spcBef>
              <a:spcAft>
                <a:spcPts val="0"/>
              </a:spcAft>
              <a:buNone/>
            </a:pPr>
            <a:r>
              <a:rPr lang="en-GB" sz="1400"/>
              <a:t>The flour is known as </a:t>
            </a:r>
            <a:r>
              <a:rPr lang="en-GB" sz="1400" b="1"/>
              <a:t>STRONG</a:t>
            </a:r>
            <a:r>
              <a:rPr lang="en-GB" sz="1400"/>
              <a:t>, if it has </a:t>
            </a:r>
            <a:r>
              <a:rPr lang="en-GB" sz="1400" b="1"/>
              <a:t>HIGH</a:t>
            </a:r>
            <a:r>
              <a:rPr lang="en-GB" sz="1400"/>
              <a:t> gluten content.</a:t>
            </a:r>
            <a:endParaRPr sz="1400"/>
          </a:p>
          <a:p>
            <a:pPr marL="0" lvl="0" indent="0" algn="l" rtl="0">
              <a:spcBef>
                <a:spcPts val="1200"/>
              </a:spcBef>
              <a:spcAft>
                <a:spcPts val="0"/>
              </a:spcAft>
              <a:buNone/>
            </a:pPr>
            <a:r>
              <a:rPr lang="en-GB" sz="1400"/>
              <a:t>When the flour is </a:t>
            </a:r>
            <a:r>
              <a:rPr lang="en-GB" sz="1400" b="1"/>
              <a:t>SOFT, </a:t>
            </a:r>
            <a:r>
              <a:rPr lang="en-GB" sz="1400"/>
              <a:t>if the gluten content </a:t>
            </a:r>
            <a:r>
              <a:rPr lang="en-GB" sz="1400" b="1"/>
              <a:t>Low</a:t>
            </a:r>
            <a:r>
              <a:rPr lang="en-GB" sz="1400"/>
              <a:t>.</a:t>
            </a:r>
            <a:endParaRPr sz="1400"/>
          </a:p>
          <a:p>
            <a:pPr marL="0" lvl="0" indent="0" algn="l" rtl="0">
              <a:spcBef>
                <a:spcPts val="1200"/>
              </a:spcBef>
              <a:spcAft>
                <a:spcPts val="1200"/>
              </a:spcAft>
              <a:buNone/>
            </a:pPr>
            <a:endParaRPr sz="14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5</Slides>
  <Notes>5</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Simple Light</vt:lpstr>
      <vt:lpstr>Components of wheat mill:</vt:lpstr>
      <vt:lpstr>4. Reduction shifting system-</vt:lpstr>
      <vt:lpstr>BULGUR:</vt:lpstr>
      <vt:lpstr>FERINA:</vt:lpstr>
      <vt:lpstr>WHEAT BERRY: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wheat mill:</dc:title>
  <cp:lastModifiedBy>deepti rai</cp:lastModifiedBy>
  <cp:revision>1</cp:revision>
  <dcterms:modified xsi:type="dcterms:W3CDTF">2021-11-26T06:27:52Z</dcterms:modified>
</cp:coreProperties>
</file>