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0" r:id="rId3"/>
    <p:sldId id="281" r:id="rId4"/>
    <p:sldId id="279" r:id="rId5"/>
    <p:sldId id="282" r:id="rId6"/>
    <p:sldId id="297" r:id="rId7"/>
    <p:sldId id="299" r:id="rId8"/>
    <p:sldId id="26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>
            <a:extLst>
              <a:ext uri="{FF2B5EF4-FFF2-40B4-BE49-F238E27FC236}">
                <a16:creationId xmlns:a16="http://schemas.microsoft.com/office/drawing/2014/main" id="{46FBBD1D-86AD-1113-7E81-B554803E1591}"/>
              </a:ext>
            </a:extLst>
          </p:cNvPr>
          <p:cNvGrpSpPr>
            <a:grpSpLocks/>
          </p:cNvGrpSpPr>
          <p:nvPr/>
        </p:nvGrpSpPr>
        <p:grpSpPr bwMode="auto">
          <a:xfrm>
            <a:off x="5780618" y="1169989"/>
            <a:ext cx="6419849" cy="4994275"/>
            <a:chOff x="4334933" y="1169931"/>
            <a:chExt cx="4814835" cy="4993802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6298241-CF4E-DA10-9693-A41729558B2D}"/>
                </a:ext>
              </a:extLst>
            </p:cNvPr>
            <p:cNvCxnSpPr/>
            <p:nvPr/>
          </p:nvCxnSpPr>
          <p:spPr>
            <a:xfrm flipH="1">
              <a:off x="6009727" y="1169931"/>
              <a:ext cx="3133691" cy="313501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FEDA3DB1-5CA9-A626-229E-526E1E1EA251}"/>
                </a:ext>
              </a:extLst>
            </p:cNvPr>
            <p:cNvCxnSpPr/>
            <p:nvPr/>
          </p:nvCxnSpPr>
          <p:spPr>
            <a:xfrm flipH="1">
              <a:off x="4334933" y="1349301"/>
              <a:ext cx="4814835" cy="48144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F667D0F9-4A63-7661-066D-60FBAA2358E5}"/>
                </a:ext>
              </a:extLst>
            </p:cNvPr>
            <p:cNvCxnSpPr/>
            <p:nvPr/>
          </p:nvCxnSpPr>
          <p:spPr>
            <a:xfrm flipH="1">
              <a:off x="5225510" y="1469940"/>
              <a:ext cx="3911558" cy="391123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F7DD85A1-FC82-9EDD-2FF9-31D1F6190E79}"/>
                </a:ext>
              </a:extLst>
            </p:cNvPr>
            <p:cNvCxnSpPr/>
            <p:nvPr/>
          </p:nvCxnSpPr>
          <p:spPr>
            <a:xfrm flipH="1">
              <a:off x="5304885" y="1308030"/>
              <a:ext cx="3838534" cy="3839799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BCFED683-265F-8953-9A20-2DAA0E80B69A}"/>
                </a:ext>
              </a:extLst>
            </p:cNvPr>
            <p:cNvCxnSpPr/>
            <p:nvPr/>
          </p:nvCxnSpPr>
          <p:spPr>
            <a:xfrm flipH="1">
              <a:off x="5706518" y="1769949"/>
              <a:ext cx="3430550" cy="343026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1201" y="533401"/>
            <a:ext cx="8206284" cy="3124201"/>
          </a:xfrm>
        </p:spPr>
        <p:txBody>
          <a:bodyPr anchor="b"/>
          <a:lstStyle>
            <a:lvl1pPr algn="l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1200" y="3843868"/>
            <a:ext cx="6605667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C69AAE6-F69A-7EBF-BEFE-7F70A6D0B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E12E12F1-6A1F-B3CD-904C-372E91DF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67ED222-EE3A-627F-238C-AC5926EE6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3BEE-4023-4CC3-B5C0-8E30A5E37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2441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11200" y="533400"/>
            <a:ext cx="107696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16003" y="3843867"/>
            <a:ext cx="9708443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C25508A-E366-4C31-6476-3C6618FBAF5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EF9E477-8CE7-2BBC-6AF8-96939318082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25893A3-22BC-67E4-F332-649E9C842C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79C0-D2FF-4F12-9A1C-4980B5AAEA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2916426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0769600" cy="2895600"/>
          </a:xfrm>
        </p:spPr>
        <p:txBody>
          <a:bodyPr/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114800"/>
            <a:ext cx="8511403" cy="19050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AC355-95C6-C81E-EB30-00B2F8EE5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29B61-28C6-C5B6-1472-35FD7962F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469C6-BE81-9451-3C3E-04661AE03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91B13-A467-4C38-A312-2CE421869C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4308421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>
            <a:extLst>
              <a:ext uri="{FF2B5EF4-FFF2-40B4-BE49-F238E27FC236}">
                <a16:creationId xmlns:a16="http://schemas.microsoft.com/office/drawing/2014/main" id="{970D524C-1686-E7C6-3CC3-D840183FBE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112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/>
              <a:t>“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191EB7B1-5399-1504-6376-21ADE3028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1600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en-US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1" y="533400"/>
            <a:ext cx="9146383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22401" y="3429000"/>
            <a:ext cx="8536623" cy="4826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4301070"/>
            <a:ext cx="8509815" cy="171873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AD1EF521-A81D-DF86-930E-82081C10A9FA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F39BF26-9E6C-BCDD-4C72-4A611CDC48E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19A1257-62C4-3B0C-80CB-A5288929896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57741-716B-43BD-91F3-130E6A71D9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045966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3429000"/>
            <a:ext cx="8509815" cy="1697400"/>
          </a:xfrm>
        </p:spPr>
        <p:txBody>
          <a:bodyPr anchor="b"/>
          <a:lstStyle>
            <a:lvl1pPr algn="l">
              <a:defRPr sz="2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5132981"/>
            <a:ext cx="8511403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62C51-E877-6EFE-D8A0-54D1FFBFF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D5914-48C1-503F-649A-4DD170D36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F380DF-BD04-437E-1910-5E3054EAE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9C48F-4511-44F5-8983-A81A1F2C331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2324619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2">
            <a:extLst>
              <a:ext uri="{FF2B5EF4-FFF2-40B4-BE49-F238E27FC236}">
                <a16:creationId xmlns:a16="http://schemas.microsoft.com/office/drawing/2014/main" id="{DAF4C939-FEC4-624D-52AC-8CE4973AB6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112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/>
            <a:r>
              <a:rPr lang="en-US" altLang="en-US" sz="8000"/>
              <a:t>“</a:t>
            </a:r>
          </a:p>
        </p:txBody>
      </p:sp>
      <p:sp>
        <p:nvSpPr>
          <p:cNvPr id="5" name="TextBox 13">
            <a:extLst>
              <a:ext uri="{FF2B5EF4-FFF2-40B4-BE49-F238E27FC236}">
                <a16:creationId xmlns:a16="http://schemas.microsoft.com/office/drawing/2014/main" id="{9EFB2F52-5272-DBA5-CCC8-1F6650557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1600" y="2768600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r" eaLnBrk="1" hangingPunct="1"/>
            <a:r>
              <a:rPr lang="en-US" altLang="en-US" sz="800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712" y="533400"/>
            <a:ext cx="9146381" cy="2895600"/>
          </a:xfrm>
        </p:spPr>
        <p:txBody>
          <a:bodyPr/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1" y="3886200"/>
            <a:ext cx="8509815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953000"/>
            <a:ext cx="8509813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76DE56B-EE4A-E5BE-21E3-736A7B94A81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9593DEB-3E14-0B39-9FA2-15F9CDD70C3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74EF0C9A-0C57-C655-E753-484DD0061BD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E7BE5-03F5-4E74-A1D1-E97994B517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498106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33400"/>
            <a:ext cx="10034211" cy="2895600"/>
          </a:xfrm>
        </p:spPr>
        <p:txBody>
          <a:bodyPr/>
          <a:lstStyle>
            <a:lvl1pPr>
              <a:defRPr lang="en-US" sz="2800" b="0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1201" y="3928534"/>
            <a:ext cx="8509815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4766736"/>
            <a:ext cx="8509813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55C11-94D5-27A0-A0E0-49F13958F9E7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DE48B0-C376-ECEA-7356-A816D9D39D3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295F7-7F05-7D7B-0021-447BD4B3F39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AECF7-D04B-409F-923E-5ADC67F0EA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995426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1" y="533401"/>
            <a:ext cx="8739823" cy="376767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BA025-F364-083E-0F7E-94CF620DE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2C06D-A60C-A125-E3B2-312047A1B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30C16-A717-B94F-E872-61D4AA296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D2301-CEFB-4B3B-B32F-B68D4F39A8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3741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55208" y="533400"/>
            <a:ext cx="2725592" cy="4419600"/>
          </a:xfrm>
        </p:spPr>
        <p:txBody>
          <a:bodyPr vert="eaVert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1200" y="533400"/>
            <a:ext cx="7800016" cy="5486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68E8D-E653-F6B1-0FB1-2FBBE9BFD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B63AF-8ED1-4AF6-22A6-9E1C52D06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FEC1F-9620-4816-93B8-8D97A73E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B69BA-020E-4789-8E7F-6CE58EFF37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233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41BF4F8-4082-2D97-0C59-64F1E597D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CA150-4106-A15B-B26E-E06E3B7F4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71DE0-E71D-04CF-DD1D-1934835CB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E024D-BA7C-46D9-AD5A-C6413C4492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928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617538"/>
            <a:ext cx="1039071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860117" y="2017713"/>
            <a:ext cx="508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9362C1-D7C4-729F-5209-4874156EABC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192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AEE8F-DBE3-41E1-96C0-10C6F577A119}" type="datetime1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3CA65-196C-A84F-E0BA-0DC2CED0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70400" y="63246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Nanocomposites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925932-277F-47D3-021B-CFF501475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42400" y="63246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F891A-C12A-476A-A129-D86AF2C3DC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4793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1" y="533400"/>
            <a:ext cx="8739823" cy="376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033DD-F2EE-3776-C4CF-1DF6943F0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B6AD46-1D7F-5C14-A97E-8ED292F1E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F2210-C7CF-5A2A-6414-C4FEC7407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E108D-F109-4D8D-8E77-70AA8D56CE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34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981200"/>
            <a:ext cx="8536624" cy="2319867"/>
          </a:xfrm>
        </p:spPr>
        <p:txBody>
          <a:bodyPr anchor="b"/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1" y="4487334"/>
            <a:ext cx="8536623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0E9616-6A23-7699-F62E-F5F428973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4D7C59-27DE-EF46-141D-358502C4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C4BD8-0581-214A-8D7B-0410EC238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E62EE-94E3-4ABC-9851-5A40E14042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77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711201" y="533401"/>
            <a:ext cx="5266623" cy="37676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6216483" y="533400"/>
            <a:ext cx="5264317" cy="37592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2BE3D75-8E8F-212A-82F7-E5608413E30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16BC6E2-EC27-C9CA-4ACB-41E532B522A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EA4F636-65EA-F585-E400-CB996F962C0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FD8A1-52C7-430F-9DE8-87D6AEF9CC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0637620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002" y="533400"/>
            <a:ext cx="4955821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199" y="1143001"/>
            <a:ext cx="5260623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73355" y="566738"/>
            <a:ext cx="501873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6483" y="1143000"/>
            <a:ext cx="5275607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492CD4D-E5AE-1ED1-1630-9D73FBBD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83A6B05-9AE1-B0BC-BF28-525E820BB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04A2E38-F2B6-24F4-2EB6-7C771B3AC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C7F80-6387-49C8-9E25-75023A2FAA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59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4495800"/>
            <a:ext cx="8739823" cy="1524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570F7FA-624B-1430-8CFC-BF2144BA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7D16BB06-B452-973C-DDA6-898F86A76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90023A8-2ACA-A9F5-8E59-4122B317C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A8C44-FF1E-4E8A-8368-16A5929555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3728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5F008D6-CFB3-32B9-10FD-3EFDC86F8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CBC58E2-3CFF-E316-B762-3AA580BB7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E0F007B-9E24-0536-3FF2-ACE526BDE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02C47-D67B-4574-8DC9-368D50A6EF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7470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889" y="533400"/>
            <a:ext cx="4267200" cy="1524000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199" y="533400"/>
            <a:ext cx="5918340" cy="54864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4889" y="2209803"/>
            <a:ext cx="4267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DD88D0E-D953-AE8A-F952-3C85B8C39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911BD95-B347-C244-6050-6EC99F1F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C17162-9B3C-111F-1DC0-4C23D21D9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1491F-3185-4CB5-8E8E-13360DA571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99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4400" y="1447800"/>
            <a:ext cx="4751011" cy="11430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1016000" y="914400"/>
            <a:ext cx="4374632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94704" y="2743200"/>
            <a:ext cx="4752297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12098F9-2641-FC5A-4939-3A18DB843F2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8A8CC-D46F-4021-AE3F-82B81AB5294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6F0613-B47A-DAE1-0DD1-158C8EC27E7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3D693-8AE0-40C5-91EB-5F81B506CA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219035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64D4EF"/>
            </a:gs>
            <a:gs pos="10001">
              <a:srgbClr val="64D4EF"/>
            </a:gs>
            <a:gs pos="100000">
              <a:srgbClr val="06588E"/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>
            <a:extLst>
              <a:ext uri="{FF2B5EF4-FFF2-40B4-BE49-F238E27FC236}">
                <a16:creationId xmlns:a16="http://schemas.microsoft.com/office/drawing/2014/main" id="{3C4BDE54-DC9E-D18E-569C-4E5885CE3AA5}"/>
              </a:ext>
            </a:extLst>
          </p:cNvPr>
          <p:cNvGrpSpPr>
            <a:grpSpLocks/>
          </p:cNvGrpSpPr>
          <p:nvPr/>
        </p:nvGrpSpPr>
        <p:grpSpPr bwMode="auto">
          <a:xfrm>
            <a:off x="8894234" y="3894138"/>
            <a:ext cx="3293533" cy="2659062"/>
            <a:chOff x="6687077" y="3259666"/>
            <a:chExt cx="2981857" cy="3208867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131DCA9-E6FB-06BB-A17C-E9CE89F610FE}"/>
                </a:ext>
              </a:extLst>
            </p:cNvPr>
            <p:cNvCxnSpPr/>
            <p:nvPr/>
          </p:nvCxnSpPr>
          <p:spPr>
            <a:xfrm flipH="1">
              <a:off x="8756746" y="3259666"/>
              <a:ext cx="912188" cy="91189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8A5F230-C353-A662-ECCE-9427EE22B583}"/>
                </a:ext>
              </a:extLst>
            </p:cNvPr>
            <p:cNvCxnSpPr/>
            <p:nvPr/>
          </p:nvCxnSpPr>
          <p:spPr>
            <a:xfrm flipH="1">
              <a:off x="6687077" y="3485724"/>
              <a:ext cx="2981857" cy="2982809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D24139A8-19D2-ADB4-50CF-9A4C07983585}"/>
                </a:ext>
              </a:extLst>
            </p:cNvPr>
            <p:cNvCxnSpPr/>
            <p:nvPr/>
          </p:nvCxnSpPr>
          <p:spPr>
            <a:xfrm flipH="1">
              <a:off x="7771737" y="3581511"/>
              <a:ext cx="1897197" cy="1896584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979868A-37C8-D655-B878-51AE6C7C7F5C}"/>
                </a:ext>
              </a:extLst>
            </p:cNvPr>
            <p:cNvCxnSpPr/>
            <p:nvPr/>
          </p:nvCxnSpPr>
          <p:spPr>
            <a:xfrm flipH="1">
              <a:off x="7923130" y="3433998"/>
              <a:ext cx="1740055" cy="173949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75FC551-ACC3-EC3A-4635-78FC59008012}"/>
                </a:ext>
              </a:extLst>
            </p:cNvPr>
            <p:cNvCxnSpPr/>
            <p:nvPr/>
          </p:nvCxnSpPr>
          <p:spPr>
            <a:xfrm flipH="1">
              <a:off x="8398388" y="3985732"/>
              <a:ext cx="1264798" cy="126439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2B935D-184E-7A40-B40A-945023422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200" y="4495800"/>
            <a:ext cx="873971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9FB9178-13B3-FA47-5A17-522618DF65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1200" y="533400"/>
            <a:ext cx="8739717" cy="376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24526-7E23-48C0-3FA8-FF0FF5B9E5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906000" y="6172201"/>
            <a:ext cx="1602317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/>
              <a:t>Ken Youssefi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DAF54-CA89-98B1-3009-B83F307D02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200" y="6172201"/>
            <a:ext cx="7749117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r>
              <a:rPr lang="en-US"/>
              <a:t>Mechanical Engineering Dept.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8A976-0E7E-81F4-7632-53475BF154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65317" y="5578476"/>
            <a:ext cx="114300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8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58517299-9F9A-4C44-9319-EE10D644C2F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6549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hdr="0"/>
  <p:txStyles>
    <p:titleStyle>
      <a:lvl1pPr algn="l" defTabSz="457200" rtl="0" fontAlgn="base">
        <a:spcBef>
          <a:spcPct val="0"/>
        </a:spcBef>
        <a:spcAft>
          <a:spcPct val="0"/>
        </a:spcAft>
        <a:defRPr sz="32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>
          <a:solidFill>
            <a:srgbClr val="0F496F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kern="1200">
          <a:solidFill>
            <a:srgbClr val="0F496F"/>
          </a:solidFill>
          <a:latin typeface="+mn-lt"/>
          <a:ea typeface="+mn-ea"/>
          <a:cs typeface="+mn-cs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>
          <a:solidFill>
            <a:srgbClr val="0F496F"/>
          </a:solidFill>
          <a:latin typeface="+mn-lt"/>
          <a:ea typeface="+mn-ea"/>
          <a:cs typeface="+mn-cs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>
          <a:solidFill>
            <a:srgbClr val="0F496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emperature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en.wikipedia.org/wiki/Stress_%28physics%29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n.wikipedia.org/wiki/Magnetic_field" TargetMode="External"/><Relationship Id="rId5" Type="http://schemas.openxmlformats.org/officeDocument/2006/relationships/hyperlink" Target="http://en.wikipedia.org/wiki/Electric_field" TargetMode="External"/><Relationship Id="rId4" Type="http://schemas.openxmlformats.org/officeDocument/2006/relationships/hyperlink" Target="http://en.wikipedia.org/wiki/P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5">
            <a:extLst>
              <a:ext uri="{FF2B5EF4-FFF2-40B4-BE49-F238E27FC236}">
                <a16:creationId xmlns:a16="http://schemas.microsoft.com/office/drawing/2014/main" id="{01EBFD7A-8878-85BC-C46A-A8AC4ABDDD0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48000" y="1981200"/>
            <a:ext cx="6172200" cy="1752600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 defTabSz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 Black" panose="020B0A04020102020204" pitchFamily="34" charset="0"/>
              </a:rPr>
              <a:t>Composites</a:t>
            </a:r>
          </a:p>
        </p:txBody>
      </p:sp>
      <p:sp>
        <p:nvSpPr>
          <p:cNvPr id="7171" name="AutoShape 6">
            <a:extLst>
              <a:ext uri="{FF2B5EF4-FFF2-40B4-BE49-F238E27FC236}">
                <a16:creationId xmlns:a16="http://schemas.microsoft.com/office/drawing/2014/main" id="{78E3E5F3-15A8-3C48-3B2D-C54B2377A4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886200"/>
            <a:ext cx="6934200" cy="457200"/>
          </a:xfrm>
          <a:prstGeom prst="wave">
            <a:avLst>
              <a:gd name="adj1" fmla="val 20644"/>
              <a:gd name="adj2" fmla="val 8875"/>
            </a:avLst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7172" name="TextBox 1">
            <a:extLst>
              <a:ext uri="{FF2B5EF4-FFF2-40B4-BE49-F238E27FC236}">
                <a16:creationId xmlns:a16="http://schemas.microsoft.com/office/drawing/2014/main" id="{476F6A20-F8D8-73A3-4F91-5E621B805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5775" y="4646613"/>
            <a:ext cx="4216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3200">
                <a:solidFill>
                  <a:prstClr val="black"/>
                </a:solidFill>
                <a:latin typeface="Arial Black" panose="020B0A04020102020204" pitchFamily="34" charset="0"/>
              </a:rPr>
              <a:t>Dr. Alka Gupta</a:t>
            </a:r>
          </a:p>
        </p:txBody>
      </p:sp>
      <p:sp>
        <p:nvSpPr>
          <p:cNvPr id="7173" name="TextBox 2">
            <a:extLst>
              <a:ext uri="{FF2B5EF4-FFF2-40B4-BE49-F238E27FC236}">
                <a16:creationId xmlns:a16="http://schemas.microsoft.com/office/drawing/2014/main" id="{3087310E-2707-25A7-55C5-9FD846352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97238" y="5934076"/>
            <a:ext cx="64754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>
                <a:solidFill>
                  <a:prstClr val="white"/>
                </a:solidFill>
              </a:rPr>
              <a:t>MSME: UIET; CSJMU Kanpur 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8">
            <a:extLst>
              <a:ext uri="{FF2B5EF4-FFF2-40B4-BE49-F238E27FC236}">
                <a16:creationId xmlns:a16="http://schemas.microsoft.com/office/drawing/2014/main" id="{914CBC5C-6882-606F-C9EE-A4F4B781C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200150"/>
            <a:ext cx="9144000" cy="135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defTabSz="457200" fontAlgn="base">
              <a:spcBef>
                <a:spcPct val="50000"/>
              </a:spcBef>
              <a:spcAft>
                <a:spcPct val="0"/>
              </a:spcAft>
            </a:pPr>
            <a:r>
              <a:rPr lang="en-IN" altLang="en-US" b="1">
                <a:solidFill>
                  <a:prstClr val="white"/>
                </a:solidFill>
                <a:latin typeface="Arial" panose="020B0604020202020204" pitchFamily="34" charset="0"/>
              </a:rPr>
              <a:t>*</a:t>
            </a:r>
            <a:r>
              <a:rPr lang="en-IN" altLang="en-US" sz="2800" b="1">
                <a:solidFill>
                  <a:prstClr val="black"/>
                </a:solidFill>
                <a:latin typeface="Arial" panose="020B0604020202020204" pitchFamily="34" charset="0"/>
              </a:rPr>
              <a:t>Designed Materials</a:t>
            </a:r>
            <a:r>
              <a:rPr lang="en-IN" altLang="en-US" b="1">
                <a:solidFill>
                  <a:prstClr val="black"/>
                </a:solidFill>
                <a:latin typeface="Arial" panose="020B0604020202020204" pitchFamily="34" charset="0"/>
              </a:rPr>
              <a:t> that have one or more properties that can be</a:t>
            </a:r>
          </a:p>
          <a:p>
            <a:pPr algn="just" defTabSz="457200" fontAlgn="base">
              <a:spcBef>
                <a:spcPct val="50000"/>
              </a:spcBef>
              <a:spcAft>
                <a:spcPct val="0"/>
              </a:spcAft>
            </a:pPr>
            <a:r>
              <a:rPr lang="en-IN" altLang="en-US" b="1">
                <a:solidFill>
                  <a:prstClr val="black"/>
                </a:solidFill>
                <a:latin typeface="Arial" panose="020B0604020202020204" pitchFamily="34" charset="0"/>
              </a:rPr>
              <a:t> significantly changed in a controlled fashion by external stimuli, such as</a:t>
            </a:r>
          </a:p>
          <a:p>
            <a:pPr algn="just" defTabSz="457200" fontAlgn="base">
              <a:spcBef>
                <a:spcPct val="50000"/>
              </a:spcBef>
              <a:spcAft>
                <a:spcPct val="0"/>
              </a:spcAft>
            </a:pPr>
            <a:r>
              <a:rPr lang="en-IN" altLang="en-US" b="1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r>
              <a:rPr lang="en-IN" altLang="en-US" b="1">
                <a:solidFill>
                  <a:prstClr val="black"/>
                </a:solidFill>
                <a:latin typeface="Arial" panose="020B0604020202020204" pitchFamily="34" charset="0"/>
                <a:hlinkClick r:id="rId2" tooltip="Stress (physics)"/>
              </a:rPr>
              <a:t>stress</a:t>
            </a:r>
            <a:r>
              <a:rPr lang="en-IN" altLang="en-US" b="1">
                <a:solidFill>
                  <a:prstClr val="black"/>
                </a:solidFill>
                <a:latin typeface="Arial" panose="020B0604020202020204" pitchFamily="34" charset="0"/>
              </a:rPr>
              <a:t>, </a:t>
            </a:r>
            <a:r>
              <a:rPr lang="en-IN" altLang="en-US" b="1">
                <a:solidFill>
                  <a:prstClr val="black"/>
                </a:solidFill>
                <a:latin typeface="Arial" panose="020B0604020202020204" pitchFamily="34" charset="0"/>
                <a:hlinkClick r:id="rId3" tooltip="Temperature"/>
              </a:rPr>
              <a:t>temperature</a:t>
            </a:r>
            <a:r>
              <a:rPr lang="en-IN" altLang="en-US" b="1">
                <a:solidFill>
                  <a:prstClr val="black"/>
                </a:solidFill>
                <a:latin typeface="Arial" panose="020B0604020202020204" pitchFamily="34" charset="0"/>
              </a:rPr>
              <a:t>, moisture, </a:t>
            </a:r>
            <a:r>
              <a:rPr lang="en-IN" altLang="en-US" b="1">
                <a:solidFill>
                  <a:prstClr val="black"/>
                </a:solidFill>
                <a:latin typeface="Arial" panose="020B0604020202020204" pitchFamily="34" charset="0"/>
                <a:hlinkClick r:id="rId4" tooltip="PH"/>
              </a:rPr>
              <a:t>pH</a:t>
            </a:r>
            <a:r>
              <a:rPr lang="en-IN" altLang="en-US" b="1">
                <a:solidFill>
                  <a:prstClr val="black"/>
                </a:solidFill>
                <a:latin typeface="Arial" panose="020B0604020202020204" pitchFamily="34" charset="0"/>
              </a:rPr>
              <a:t>, </a:t>
            </a:r>
            <a:r>
              <a:rPr lang="en-IN" altLang="en-US" b="1">
                <a:solidFill>
                  <a:prstClr val="black"/>
                </a:solidFill>
                <a:latin typeface="Arial" panose="020B0604020202020204" pitchFamily="34" charset="0"/>
                <a:hlinkClick r:id="rId5" tooltip="Electric field"/>
              </a:rPr>
              <a:t>electric</a:t>
            </a:r>
            <a:r>
              <a:rPr lang="en-IN" altLang="en-US" b="1">
                <a:solidFill>
                  <a:prstClr val="black"/>
                </a:solidFill>
                <a:latin typeface="Arial" panose="020B0604020202020204" pitchFamily="34" charset="0"/>
              </a:rPr>
              <a:t> or </a:t>
            </a:r>
            <a:r>
              <a:rPr lang="en-IN" altLang="en-US" b="1">
                <a:solidFill>
                  <a:prstClr val="black"/>
                </a:solidFill>
                <a:latin typeface="Arial" panose="020B0604020202020204" pitchFamily="34" charset="0"/>
                <a:hlinkClick r:id="rId6" tooltip="Magnetic field"/>
              </a:rPr>
              <a:t>magnetic</a:t>
            </a:r>
            <a:r>
              <a:rPr lang="en-IN" altLang="en-US" b="1">
                <a:solidFill>
                  <a:prstClr val="black"/>
                </a:solidFill>
                <a:latin typeface="Arial" panose="020B0604020202020204" pitchFamily="34" charset="0"/>
              </a:rPr>
              <a:t> fields.</a:t>
            </a:r>
            <a:endParaRPr lang="en-US" altLang="en-US" b="1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BD84B76C-CADC-05EE-4F4A-D4C97ADF8D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9144000" cy="7080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4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SMART MATERIALS</a:t>
            </a:r>
          </a:p>
        </p:txBody>
      </p:sp>
      <p:pic>
        <p:nvPicPr>
          <p:cNvPr id="8196" name="Picture 4" descr="C:\Users\DR. P.K.SINGH\Desktop\id23934_1.jpg">
            <a:extLst>
              <a:ext uri="{FF2B5EF4-FFF2-40B4-BE49-F238E27FC236}">
                <a16:creationId xmlns:a16="http://schemas.microsoft.com/office/drawing/2014/main" id="{84983C82-2A7F-C2D8-B1B6-15725F6F5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3459164"/>
            <a:ext cx="4762500" cy="338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>
            <a:extLst>
              <a:ext uri="{FF2B5EF4-FFF2-40B4-BE49-F238E27FC236}">
                <a16:creationId xmlns:a16="http://schemas.microsoft.com/office/drawing/2014/main" id="{96CFB66F-541E-4B50-1503-DF110DEA72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0638"/>
            <a:ext cx="9144000" cy="868362"/>
          </a:xfrm>
          <a:solidFill>
            <a:schemeClr val="tx2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i="1">
                <a:solidFill>
                  <a:srgbClr val="FF9900"/>
                </a:solidFill>
              </a:rPr>
              <a:t>What is a composite Material?</a:t>
            </a:r>
          </a:p>
        </p:txBody>
      </p:sp>
      <p:sp>
        <p:nvSpPr>
          <p:cNvPr id="9219" name="Slide Number Placeholder 4">
            <a:extLst>
              <a:ext uri="{FF2B5EF4-FFF2-40B4-BE49-F238E27FC236}">
                <a16:creationId xmlns:a16="http://schemas.microsoft.com/office/drawing/2014/main" id="{0DEDD503-E1B5-B115-C616-D2C3FFF9D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584DBE14-7FFA-45A4-8E98-E33EEEEDE4EB}" type="slidenum">
              <a:rPr lang="en-US" altLang="en-US">
                <a:solidFill>
                  <a:prstClr val="white"/>
                </a:solidFill>
                <a:latin typeface="Arial" panose="020B060402020202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FDA5D13F-F18A-6130-0DD0-1B4D9A574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1143001"/>
            <a:ext cx="9144000" cy="209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00"/>
                </a:solidFill>
                <a:latin typeface="Arial" panose="020B0604020202020204" pitchFamily="34" charset="0"/>
              </a:rPr>
              <a:t>Two or more chemically distinct materials which when combined have improved properties over the individual materials. </a:t>
            </a: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>
                <a:solidFill>
                  <a:srgbClr val="FFFF00"/>
                </a:solidFill>
                <a:latin typeface="Arial" panose="020B0604020202020204" pitchFamily="34" charset="0"/>
              </a:rPr>
              <a:t>                              </a:t>
            </a:r>
            <a:r>
              <a:rPr lang="en-US" altLang="en-US" sz="2000" b="1" i="1">
                <a:solidFill>
                  <a:srgbClr val="FFFF00"/>
                </a:solidFill>
                <a:latin typeface="Arial" panose="020B0604020202020204" pitchFamily="34" charset="0"/>
              </a:rPr>
              <a:t>Composites could be </a:t>
            </a:r>
            <a:r>
              <a:rPr lang="en-US" altLang="en-US" sz="2000" b="1" i="1">
                <a:solidFill>
                  <a:srgbClr val="FF0000"/>
                </a:solidFill>
                <a:latin typeface="Arial" panose="020B0604020202020204" pitchFamily="34" charset="0"/>
              </a:rPr>
              <a:t>natural</a:t>
            </a:r>
            <a:r>
              <a:rPr lang="en-US" altLang="en-US" sz="2000" b="1" i="1">
                <a:solidFill>
                  <a:srgbClr val="FFFF00"/>
                </a:solidFill>
                <a:latin typeface="Arial" panose="020B0604020202020204" pitchFamily="34" charset="0"/>
              </a:rPr>
              <a:t> or </a:t>
            </a:r>
            <a:r>
              <a:rPr lang="en-US" altLang="en-US" sz="2000" b="1" i="1">
                <a:solidFill>
                  <a:srgbClr val="FF0000"/>
                </a:solidFill>
                <a:latin typeface="Arial" panose="020B0604020202020204" pitchFamily="34" charset="0"/>
              </a:rPr>
              <a:t>synthetic</a:t>
            </a:r>
            <a:r>
              <a:rPr lang="en-US" altLang="en-US" sz="2000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</a:pPr>
            <a:endParaRPr lang="en-US" altLang="en-US" sz="2000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891C05F-DCFB-F0B9-8B66-83FC14B99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3484564"/>
            <a:ext cx="9144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Wood </a:t>
            </a:r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is a good example of a natural composite, combination of cellulose fiber and lignin.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The cellulose fiber provides strength and the lignin is the "glue" that bonds and stabilizes the fiber.</a:t>
            </a:r>
            <a:endParaRPr lang="en-US" altLang="en-US" b="1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4">
            <a:extLst>
              <a:ext uri="{FF2B5EF4-FFF2-40B4-BE49-F238E27FC236}">
                <a16:creationId xmlns:a16="http://schemas.microsoft.com/office/drawing/2014/main" id="{8E8F3443-1D78-8EF8-3021-78360EE50C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0638"/>
            <a:ext cx="9144000" cy="868362"/>
          </a:xfrm>
          <a:solidFill>
            <a:schemeClr val="tx2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i="1">
                <a:solidFill>
                  <a:srgbClr val="FF9900"/>
                </a:solidFill>
              </a:rPr>
              <a:t>What is a composite Material?</a:t>
            </a:r>
          </a:p>
        </p:txBody>
      </p:sp>
      <p:sp>
        <p:nvSpPr>
          <p:cNvPr id="10243" name="Slide Number Placeholder 4">
            <a:extLst>
              <a:ext uri="{FF2B5EF4-FFF2-40B4-BE49-F238E27FC236}">
                <a16:creationId xmlns:a16="http://schemas.microsoft.com/office/drawing/2014/main" id="{9591E195-28BC-9BCB-9615-249AA3F57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18E80F12-5081-41BE-B405-D1FAC801D028}" type="slidenum">
              <a:rPr lang="en-US" altLang="en-US">
                <a:solidFill>
                  <a:prstClr val="white"/>
                </a:solidFill>
                <a:latin typeface="Arial" panose="020B060402020202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EF23FDB-48CF-52F9-7C4D-618C20CDC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99110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****The Sword of Tipu Sultan</a:t>
            </a: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40A03DDD-E06B-BE51-E35D-63AF6EE42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727200"/>
            <a:ext cx="91440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0000"/>
                </a:solidFill>
                <a:latin typeface="Arial" panose="020B0604020202020204" pitchFamily="34" charset="0"/>
              </a:rPr>
              <a:t>Bamboo</a:t>
            </a:r>
            <a:r>
              <a:rPr lang="en-US" altLang="en-US" b="1">
                <a:solidFill>
                  <a:prstClr val="black"/>
                </a:solidFill>
                <a:latin typeface="Arial" panose="020B0604020202020204" pitchFamily="34" charset="0"/>
              </a:rPr>
              <a:t> is a very efficient wood composite structure. The components are cellulose and lignin, as in all other wood, however bamboo is hollow. 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prstClr val="black"/>
                </a:solidFill>
                <a:latin typeface="Arial" panose="020B0604020202020204" pitchFamily="34" charset="0"/>
              </a:rPr>
              <a:t>**This results in a very light yet stiff structure.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4">
            <a:extLst>
              <a:ext uri="{FF2B5EF4-FFF2-40B4-BE49-F238E27FC236}">
                <a16:creationId xmlns:a16="http://schemas.microsoft.com/office/drawing/2014/main" id="{F963C77C-AB9F-CDFE-A859-06432E655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33338"/>
            <a:ext cx="9144000" cy="639762"/>
          </a:xfrm>
          <a:solidFill>
            <a:schemeClr val="tx2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b="1" i="1">
                <a:solidFill>
                  <a:schemeClr val="bg1"/>
                </a:solidFill>
              </a:rPr>
              <a:t>Composites</a:t>
            </a:r>
          </a:p>
        </p:txBody>
      </p:sp>
      <p:sp>
        <p:nvSpPr>
          <p:cNvPr id="11267" name="Slide Number Placeholder 4">
            <a:extLst>
              <a:ext uri="{FF2B5EF4-FFF2-40B4-BE49-F238E27FC236}">
                <a16:creationId xmlns:a16="http://schemas.microsoft.com/office/drawing/2014/main" id="{67D6175A-2E22-3D84-5E6B-C9D2D3E08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B60B9E4-EEA3-4BB1-B9CF-562BAC34FEED}" type="slidenum">
              <a:rPr lang="en-US" altLang="en-US">
                <a:solidFill>
                  <a:prstClr val="white"/>
                </a:solidFill>
                <a:latin typeface="Arial" panose="020B060402020202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1268" name="Rectangle 6">
            <a:extLst>
              <a:ext uri="{FF2B5EF4-FFF2-40B4-BE49-F238E27FC236}">
                <a16:creationId xmlns:a16="http://schemas.microsoft.com/office/drawing/2014/main" id="{7F150EA0-41FE-B721-83E2-73860BF7F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838200"/>
            <a:ext cx="9144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CC"/>
                </a:solidFill>
                <a:latin typeface="Arial" panose="020B0604020202020204" pitchFamily="34" charset="0"/>
              </a:rPr>
              <a:t>Composites</a:t>
            </a:r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</a:rPr>
              <a:t> are combinations of 2 materials in which one of the material is called the </a:t>
            </a:r>
            <a:r>
              <a:rPr lang="en-US" altLang="en-US" b="1">
                <a:solidFill>
                  <a:srgbClr val="FFFFCC"/>
                </a:solidFill>
                <a:latin typeface="Arial" panose="020B0604020202020204" pitchFamily="34" charset="0"/>
              </a:rPr>
              <a:t>reinforcing phase</a:t>
            </a:r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</a:rPr>
              <a:t>, is in the form of fibers, sheets, or particles, and is embedded in the other material called the </a:t>
            </a:r>
            <a:r>
              <a:rPr lang="en-US" altLang="en-US" b="1">
                <a:solidFill>
                  <a:srgbClr val="FFFFCC"/>
                </a:solidFill>
                <a:latin typeface="Arial" panose="020B0604020202020204" pitchFamily="34" charset="0"/>
              </a:rPr>
              <a:t>matrix phase</a:t>
            </a:r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2EBC1ED5-247B-75D9-1247-60687235C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2057401"/>
            <a:ext cx="914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srgbClr val="FFFFCC"/>
                </a:solidFill>
                <a:latin typeface="Arial" panose="020B0604020202020204" pitchFamily="34" charset="0"/>
              </a:rPr>
              <a:t>Typically, </a:t>
            </a:r>
            <a:r>
              <a:rPr lang="en-US" altLang="en-US" b="1">
                <a:solidFill>
                  <a:srgbClr val="FFFFCC"/>
                </a:solidFill>
                <a:latin typeface="Arial" panose="020B0604020202020204" pitchFamily="34" charset="0"/>
              </a:rPr>
              <a:t>reinforcing materials</a:t>
            </a:r>
            <a:r>
              <a:rPr lang="en-US" altLang="en-US">
                <a:solidFill>
                  <a:srgbClr val="FFFFCC"/>
                </a:solidFill>
                <a:latin typeface="Arial" panose="020B0604020202020204" pitchFamily="34" charset="0"/>
              </a:rPr>
              <a:t> (strong with low densities) while the </a:t>
            </a:r>
            <a:r>
              <a:rPr lang="en-US" altLang="en-US" b="1">
                <a:solidFill>
                  <a:srgbClr val="FFFFCC"/>
                </a:solidFill>
                <a:latin typeface="Arial" panose="020B0604020202020204" pitchFamily="34" charset="0"/>
              </a:rPr>
              <a:t>matrix</a:t>
            </a:r>
            <a:r>
              <a:rPr lang="en-US" altLang="en-US">
                <a:solidFill>
                  <a:srgbClr val="FFFFCC"/>
                </a:solidFill>
                <a:latin typeface="Arial" panose="020B0604020202020204" pitchFamily="34" charset="0"/>
              </a:rPr>
              <a:t> is (ductile or tough material). </a:t>
            </a:r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grpSp>
        <p:nvGrpSpPr>
          <p:cNvPr id="2" name="Group 17">
            <a:extLst>
              <a:ext uri="{FF2B5EF4-FFF2-40B4-BE49-F238E27FC236}">
                <a16:creationId xmlns:a16="http://schemas.microsoft.com/office/drawing/2014/main" id="{8601B721-D70A-36B8-B98B-0324F3DB34BA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4327526"/>
            <a:ext cx="2819400" cy="2225675"/>
            <a:chOff x="528" y="2726"/>
            <a:chExt cx="1776" cy="1402"/>
          </a:xfrm>
        </p:grpSpPr>
        <p:sp>
          <p:nvSpPr>
            <p:cNvPr id="11278" name="Rectangle 10">
              <a:extLst>
                <a:ext uri="{FF2B5EF4-FFF2-40B4-BE49-F238E27FC236}">
                  <a16:creationId xmlns:a16="http://schemas.microsoft.com/office/drawing/2014/main" id="{F5CEDE8A-0EF0-5B44-C184-9EC635EF40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726"/>
              <a:ext cx="177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u="sng">
                  <a:solidFill>
                    <a:srgbClr val="FF0000"/>
                  </a:solidFill>
                  <a:latin typeface="Arial" panose="020B0604020202020204" pitchFamily="34" charset="0"/>
                </a:rPr>
                <a:t>Reinforcement: fibers</a:t>
              </a:r>
            </a:p>
          </p:txBody>
        </p:sp>
        <p:sp>
          <p:nvSpPr>
            <p:cNvPr id="11279" name="Rectangle 11">
              <a:extLst>
                <a:ext uri="{FF2B5EF4-FFF2-40B4-BE49-F238E27FC236}">
                  <a16:creationId xmlns:a16="http://schemas.microsoft.com/office/drawing/2014/main" id="{47E9ECCF-1444-0431-3B8A-BE2DDCCF5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3032"/>
              <a:ext cx="768" cy="1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  <a:t>Glass</a:t>
              </a:r>
              <a:b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</a:br>
              <a: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  <a:t>Carbon</a:t>
              </a:r>
              <a:b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</a:br>
              <a: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  <a:t>Organic</a:t>
              </a:r>
              <a:b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</a:br>
              <a: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  <a:t>Boron</a:t>
              </a:r>
              <a:b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</a:br>
              <a: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  <a:t>Ceramic</a:t>
              </a:r>
              <a:b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</a:br>
              <a: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  <a:t>Metallic</a:t>
              </a:r>
            </a:p>
          </p:txBody>
        </p:sp>
      </p:grpSp>
      <p:grpSp>
        <p:nvGrpSpPr>
          <p:cNvPr id="3" name="Group 18">
            <a:extLst>
              <a:ext uri="{FF2B5EF4-FFF2-40B4-BE49-F238E27FC236}">
                <a16:creationId xmlns:a16="http://schemas.microsoft.com/office/drawing/2014/main" id="{3A976022-D796-CA0F-FCB3-5F2A71DBF86B}"/>
              </a:ext>
            </a:extLst>
          </p:cNvPr>
          <p:cNvGrpSpPr>
            <a:grpSpLocks/>
          </p:cNvGrpSpPr>
          <p:nvPr/>
        </p:nvGrpSpPr>
        <p:grpSpPr bwMode="auto">
          <a:xfrm>
            <a:off x="5680075" y="4327526"/>
            <a:ext cx="1974850" cy="1401763"/>
            <a:chOff x="2618" y="2726"/>
            <a:chExt cx="1244" cy="883"/>
          </a:xfrm>
        </p:grpSpPr>
        <p:sp>
          <p:nvSpPr>
            <p:cNvPr id="11276" name="Rectangle 12">
              <a:extLst>
                <a:ext uri="{FF2B5EF4-FFF2-40B4-BE49-F238E27FC236}">
                  <a16:creationId xmlns:a16="http://schemas.microsoft.com/office/drawing/2014/main" id="{99A8C979-AF69-9EBE-1510-B97DA41D9A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8" y="2726"/>
              <a:ext cx="124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u="sng">
                  <a:solidFill>
                    <a:srgbClr val="FF0000"/>
                  </a:solidFill>
                  <a:latin typeface="Arial" panose="020B0604020202020204" pitchFamily="34" charset="0"/>
                </a:rPr>
                <a:t>Matrix materials</a:t>
              </a:r>
            </a:p>
          </p:txBody>
        </p:sp>
        <p:sp>
          <p:nvSpPr>
            <p:cNvPr id="11277" name="Rectangle 13">
              <a:extLst>
                <a:ext uri="{FF2B5EF4-FFF2-40B4-BE49-F238E27FC236}">
                  <a16:creationId xmlns:a16="http://schemas.microsoft.com/office/drawing/2014/main" id="{CEFF84FD-53DB-9C27-CF78-AD4DA4737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76" y="3032"/>
              <a:ext cx="724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  <a:t>Polymers</a:t>
              </a:r>
              <a:b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</a:br>
              <a: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  <a:t>Metals</a:t>
              </a:r>
              <a:b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</a:br>
              <a: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  <a:t>Ceramics</a:t>
              </a:r>
            </a:p>
          </p:txBody>
        </p:sp>
      </p:grpSp>
      <p:grpSp>
        <p:nvGrpSpPr>
          <p:cNvPr id="4" name="Group 19">
            <a:extLst>
              <a:ext uri="{FF2B5EF4-FFF2-40B4-BE49-F238E27FC236}">
                <a16:creationId xmlns:a16="http://schemas.microsoft.com/office/drawing/2014/main" id="{FC3799BD-D979-7F84-CCB7-DD48E1E69DA9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4327526"/>
            <a:ext cx="1600200" cy="1127125"/>
            <a:chOff x="4176" y="2726"/>
            <a:chExt cx="1008" cy="710"/>
          </a:xfrm>
        </p:grpSpPr>
        <p:sp>
          <p:nvSpPr>
            <p:cNvPr id="11274" name="Rectangle 14">
              <a:extLst>
                <a:ext uri="{FF2B5EF4-FFF2-40B4-BE49-F238E27FC236}">
                  <a16:creationId xmlns:a16="http://schemas.microsoft.com/office/drawing/2014/main" id="{E2C3158B-8053-6032-D415-812E65ABC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76" y="2726"/>
              <a:ext cx="73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sz="2000" u="sng">
                  <a:solidFill>
                    <a:srgbClr val="FF0000"/>
                  </a:solidFill>
                  <a:latin typeface="Arial" panose="020B0604020202020204" pitchFamily="34" charset="0"/>
                </a:rPr>
                <a:t>Interface</a:t>
              </a:r>
            </a:p>
          </p:txBody>
        </p:sp>
        <p:sp>
          <p:nvSpPr>
            <p:cNvPr id="11275" name="Text Box 15">
              <a:extLst>
                <a:ext uri="{FF2B5EF4-FFF2-40B4-BE49-F238E27FC236}">
                  <a16:creationId xmlns:a16="http://schemas.microsoft.com/office/drawing/2014/main" id="{15D183D8-8769-AC13-B4C5-D27D32CCFF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4" y="3032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  <a:t>Bonding surface</a:t>
              </a:r>
            </a:p>
          </p:txBody>
        </p:sp>
      </p:grpSp>
      <p:sp>
        <p:nvSpPr>
          <p:cNvPr id="8208" name="Text Box 16">
            <a:extLst>
              <a:ext uri="{FF2B5EF4-FFF2-40B4-BE49-F238E27FC236}">
                <a16:creationId xmlns:a16="http://schemas.microsoft.com/office/drawing/2014/main" id="{CE8CD39B-1073-F738-08F1-8DDFFA387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733801"/>
            <a:ext cx="5029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>
                <a:solidFill>
                  <a:srgbClr val="FF9900"/>
                </a:solidFill>
                <a:latin typeface="Arial" panose="020B0604020202020204" pitchFamily="34" charset="0"/>
              </a:rPr>
              <a:t>Components of composite materials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/>
      <p:bldP spid="820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>
            <a:extLst>
              <a:ext uri="{FF2B5EF4-FFF2-40B4-BE49-F238E27FC236}">
                <a16:creationId xmlns:a16="http://schemas.microsoft.com/office/drawing/2014/main" id="{55692FE0-649A-47EF-0FB9-63A5232D3D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rgbClr val="FF0000"/>
                </a:solidFill>
              </a:rPr>
              <a:t>Strength of Materials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B4F21E5-C32D-6D6B-8B52-4C92C03C15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73326" y="3048000"/>
            <a:ext cx="7661275" cy="3208338"/>
          </a:xfrm>
        </p:spPr>
        <p:txBody>
          <a:bodyPr/>
          <a:lstStyle/>
          <a:p>
            <a:pPr>
              <a:spcAft>
                <a:spcPct val="0"/>
              </a:spcAft>
            </a:pPr>
            <a:endParaRPr lang="en-US" altLang="en-US"/>
          </a:p>
          <a:p>
            <a:pPr>
              <a:spcAft>
                <a:spcPct val="0"/>
              </a:spcAft>
            </a:pPr>
            <a:endParaRPr lang="en-US" altLang="en-US"/>
          </a:p>
          <a:p>
            <a:pPr>
              <a:spcAft>
                <a:spcPct val="0"/>
              </a:spcAft>
            </a:pPr>
            <a:endParaRPr lang="en-US" altLang="en-US"/>
          </a:p>
          <a:p>
            <a:pPr>
              <a:spcAft>
                <a:spcPct val="0"/>
              </a:spcAft>
            </a:pPr>
            <a:endParaRPr lang="en-US" altLang="en-US"/>
          </a:p>
          <a:p>
            <a:pPr>
              <a:spcAft>
                <a:spcPct val="0"/>
              </a:spcAft>
            </a:pPr>
            <a:endParaRPr lang="en-US" altLang="en-US"/>
          </a:p>
          <a:p>
            <a:pPr>
              <a:spcAft>
                <a:spcPct val="0"/>
              </a:spcAft>
            </a:pPr>
            <a:r>
              <a:rPr lang="en-US" altLang="en-US" sz="1800"/>
              <a:t>For uniaxial loading (e.g., tension in one direction only): </a:t>
            </a:r>
            <a:r>
              <a:rPr lang="en-US" altLang="en-US" sz="1800" i="1">
                <a:latin typeface="Symbol" panose="05050102010706020507" pitchFamily="18" charset="2"/>
              </a:rPr>
              <a:t>s</a:t>
            </a:r>
            <a:r>
              <a:rPr lang="en-US" altLang="en-US" sz="1800" i="1"/>
              <a:t> = E </a:t>
            </a:r>
            <a:r>
              <a:rPr lang="en-US" altLang="en-US" sz="1800" i="1">
                <a:latin typeface="Symbol" panose="05050102010706020507" pitchFamily="18" charset="2"/>
              </a:rPr>
              <a:t>e</a:t>
            </a:r>
            <a:endParaRPr lang="en-US" altLang="en-US" sz="1800" i="1"/>
          </a:p>
        </p:txBody>
      </p:sp>
      <p:grpSp>
        <p:nvGrpSpPr>
          <p:cNvPr id="12292" name="Group 55">
            <a:extLst>
              <a:ext uri="{FF2B5EF4-FFF2-40B4-BE49-F238E27FC236}">
                <a16:creationId xmlns:a16="http://schemas.microsoft.com/office/drawing/2014/main" id="{5122D64A-4C8A-9526-4687-89C728D79588}"/>
              </a:ext>
            </a:extLst>
          </p:cNvPr>
          <p:cNvGrpSpPr>
            <a:grpSpLocks/>
          </p:cNvGrpSpPr>
          <p:nvPr/>
        </p:nvGrpSpPr>
        <p:grpSpPr bwMode="auto">
          <a:xfrm>
            <a:off x="3074989" y="3251200"/>
            <a:ext cx="6402387" cy="2324100"/>
            <a:chOff x="858" y="2104"/>
            <a:chExt cx="4033" cy="1464"/>
          </a:xfrm>
        </p:grpSpPr>
        <p:grpSp>
          <p:nvGrpSpPr>
            <p:cNvPr id="12294" name="Group 39">
              <a:extLst>
                <a:ext uri="{FF2B5EF4-FFF2-40B4-BE49-F238E27FC236}">
                  <a16:creationId xmlns:a16="http://schemas.microsoft.com/office/drawing/2014/main" id="{D7A53C2B-F053-217E-01AF-437B52247F4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88" y="2785"/>
              <a:ext cx="1303" cy="360"/>
              <a:chOff x="3694" y="2681"/>
              <a:chExt cx="1303" cy="360"/>
            </a:xfrm>
          </p:grpSpPr>
          <p:sp>
            <p:nvSpPr>
              <p:cNvPr id="12321" name="Rectangle 34">
                <a:extLst>
                  <a:ext uri="{FF2B5EF4-FFF2-40B4-BE49-F238E27FC236}">
                    <a16:creationId xmlns:a16="http://schemas.microsoft.com/office/drawing/2014/main" id="{D62212D5-7FB9-521D-4FCA-4EAC4F52F5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21" y="2681"/>
                <a:ext cx="359" cy="360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prstClr val="white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2322" name="Line 35">
                <a:extLst>
                  <a:ext uri="{FF2B5EF4-FFF2-40B4-BE49-F238E27FC236}">
                    <a16:creationId xmlns:a16="http://schemas.microsoft.com/office/drawing/2014/main" id="{3ABFC1E7-8D38-3F96-80D9-A28110825F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487" y="2858"/>
                <a:ext cx="25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323" name="Line 36">
                <a:extLst>
                  <a:ext uri="{FF2B5EF4-FFF2-40B4-BE49-F238E27FC236}">
                    <a16:creationId xmlns:a16="http://schemas.microsoft.com/office/drawing/2014/main" id="{685F5143-E8AD-B655-A842-465BD3E9367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88" y="2858"/>
                <a:ext cx="2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2324" name="Text Box 37">
                <a:extLst>
                  <a:ext uri="{FF2B5EF4-FFF2-40B4-BE49-F238E27FC236}">
                    <a16:creationId xmlns:a16="http://schemas.microsoft.com/office/drawing/2014/main" id="{7245DAAF-8FE6-E4EE-84E7-2C30628293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09" y="2719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defTabSz="45720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600" i="1">
                    <a:solidFill>
                      <a:prstClr val="white"/>
                    </a:solidFill>
                    <a:latin typeface="Symbol" panose="05050102010706020507" pitchFamily="18" charset="2"/>
                  </a:rPr>
                  <a:t>s</a:t>
                </a:r>
              </a:p>
            </p:txBody>
          </p:sp>
          <p:sp>
            <p:nvSpPr>
              <p:cNvPr id="12325" name="Text Box 38">
                <a:extLst>
                  <a:ext uri="{FF2B5EF4-FFF2-40B4-BE49-F238E27FC236}">
                    <a16:creationId xmlns:a16="http://schemas.microsoft.com/office/drawing/2014/main" id="{C46856FA-7D03-8ED0-870C-009D3AB19D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94" y="2721"/>
                <a:ext cx="288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defTabSz="45720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1600" i="1">
                    <a:solidFill>
                      <a:prstClr val="white"/>
                    </a:solidFill>
                    <a:latin typeface="Symbol" panose="05050102010706020507" pitchFamily="18" charset="2"/>
                  </a:rPr>
                  <a:t>s</a:t>
                </a:r>
              </a:p>
            </p:txBody>
          </p:sp>
        </p:grpSp>
        <p:grpSp>
          <p:nvGrpSpPr>
            <p:cNvPr id="12295" name="Group 50">
              <a:extLst>
                <a:ext uri="{FF2B5EF4-FFF2-40B4-BE49-F238E27FC236}">
                  <a16:creationId xmlns:a16="http://schemas.microsoft.com/office/drawing/2014/main" id="{A8102160-3882-2B30-1279-9CC47B95B3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27" y="2196"/>
              <a:ext cx="1977" cy="1329"/>
              <a:chOff x="1614" y="2128"/>
              <a:chExt cx="2210" cy="1544"/>
            </a:xfrm>
          </p:grpSpPr>
          <p:grpSp>
            <p:nvGrpSpPr>
              <p:cNvPr id="12301" name="Group 49">
                <a:extLst>
                  <a:ext uri="{FF2B5EF4-FFF2-40B4-BE49-F238E27FC236}">
                    <a16:creationId xmlns:a16="http://schemas.microsoft.com/office/drawing/2014/main" id="{C4A1FEF4-0FF1-595E-0686-8C0BE2A7DF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14" y="2128"/>
                <a:ext cx="2210" cy="1544"/>
                <a:chOff x="1614" y="2128"/>
                <a:chExt cx="2210" cy="1544"/>
              </a:xfrm>
            </p:grpSpPr>
            <p:grpSp>
              <p:nvGrpSpPr>
                <p:cNvPr id="12305" name="Group 32">
                  <a:extLst>
                    <a:ext uri="{FF2B5EF4-FFF2-40B4-BE49-F238E27FC236}">
                      <a16:creationId xmlns:a16="http://schemas.microsoft.com/office/drawing/2014/main" id="{EB34AC98-6937-EDEF-D9F0-850BDEF66C8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392" y="2726"/>
                  <a:ext cx="350" cy="875"/>
                  <a:chOff x="2769" y="2478"/>
                  <a:chExt cx="350" cy="875"/>
                </a:xfrm>
              </p:grpSpPr>
              <p:sp>
                <p:nvSpPr>
                  <p:cNvPr id="12316" name="Text Box 11">
                    <a:extLst>
                      <a:ext uri="{FF2B5EF4-FFF2-40B4-BE49-F238E27FC236}">
                        <a16:creationId xmlns:a16="http://schemas.microsoft.com/office/drawing/2014/main" id="{3EB3CE96-82C7-3661-0BAF-FCAE7DF11F4E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769" y="3106"/>
                    <a:ext cx="177" cy="24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5pPr>
                    <a:lvl6pPr marL="2514600" indent="-228600" defTabSz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6pPr>
                    <a:lvl7pPr marL="2971800" indent="-228600" defTabSz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7pPr>
                    <a:lvl8pPr marL="3429000" indent="-228600" defTabSz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8pPr>
                    <a:lvl9pPr marL="3886200" indent="-228600" defTabSz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9pPr>
                  </a:lstStyle>
                  <a:p>
                    <a:pPr defTabSz="457200"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en-US" sz="1600">
                        <a:solidFill>
                          <a:prstClr val="white"/>
                        </a:solidFill>
                        <a:latin typeface="Arial" panose="020B0604020202020204" pitchFamily="34" charset="0"/>
                      </a:rPr>
                      <a:t>1</a:t>
                    </a:r>
                  </a:p>
                </p:txBody>
              </p:sp>
              <p:sp>
                <p:nvSpPr>
                  <p:cNvPr id="12317" name="Line 7">
                    <a:extLst>
                      <a:ext uri="{FF2B5EF4-FFF2-40B4-BE49-F238E27FC236}">
                        <a16:creationId xmlns:a16="http://schemas.microsoft.com/office/drawing/2014/main" id="{BC068350-4EA0-057A-635B-6DD5BF20A87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791" y="2478"/>
                    <a:ext cx="136" cy="781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12318" name="Line 8">
                    <a:extLst>
                      <a:ext uri="{FF2B5EF4-FFF2-40B4-BE49-F238E27FC236}">
                        <a16:creationId xmlns:a16="http://schemas.microsoft.com/office/drawing/2014/main" id="{07D2A073-7F74-85DD-8C4D-900CD2237E2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2909" y="2587"/>
                    <a:ext cx="0" cy="55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12319" name="Line 9">
                    <a:extLst>
                      <a:ext uri="{FF2B5EF4-FFF2-40B4-BE49-F238E27FC236}">
                        <a16:creationId xmlns:a16="http://schemas.microsoft.com/office/drawing/2014/main" id="{45F12A53-234D-38F5-AF41-2CDA1B8948A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2818" y="3137"/>
                    <a:ext cx="91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12320" name="Text Box 10">
                    <a:extLst>
                      <a:ext uri="{FF2B5EF4-FFF2-40B4-BE49-F238E27FC236}">
                        <a16:creationId xmlns:a16="http://schemas.microsoft.com/office/drawing/2014/main" id="{F0760690-61E3-D9F9-CF82-0984137C64AA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87" y="2815"/>
                    <a:ext cx="232" cy="24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5pPr>
                    <a:lvl6pPr marL="2514600" indent="-228600" defTabSz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6pPr>
                    <a:lvl7pPr marL="2971800" indent="-228600" defTabSz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7pPr>
                    <a:lvl8pPr marL="3429000" indent="-228600" defTabSz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8pPr>
                    <a:lvl9pPr marL="3886200" indent="-228600" defTabSz="457200" fontAlgn="base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Century Gothic" panose="020B0502020202020204" pitchFamily="34" charset="0"/>
                      </a:defRPr>
                    </a:lvl9pPr>
                  </a:lstStyle>
                  <a:p>
                    <a:pPr defTabSz="457200"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altLang="en-US" sz="1600" i="1">
                        <a:solidFill>
                          <a:prstClr val="white"/>
                        </a:solidFill>
                        <a:latin typeface="Arial" panose="020B0604020202020204" pitchFamily="34" charset="0"/>
                      </a:rPr>
                      <a:t>E</a:t>
                    </a:r>
                  </a:p>
                </p:txBody>
              </p:sp>
            </p:grpSp>
            <p:sp>
              <p:nvSpPr>
                <p:cNvPr id="12306" name="Line 17">
                  <a:extLst>
                    <a:ext uri="{FF2B5EF4-FFF2-40B4-BE49-F238E27FC236}">
                      <a16:creationId xmlns:a16="http://schemas.microsoft.com/office/drawing/2014/main" id="{DBD4D16C-9D84-9B03-20F8-94BA12C7E25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15" y="2128"/>
                  <a:ext cx="0" cy="154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sm" len="lg"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2307" name="Line 18">
                  <a:extLst>
                    <a:ext uri="{FF2B5EF4-FFF2-40B4-BE49-F238E27FC236}">
                      <a16:creationId xmlns:a16="http://schemas.microsoft.com/office/drawing/2014/main" id="{C4C4F177-EDD7-FEDE-510B-79BC97C7ECE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15" y="3671"/>
                  <a:ext cx="220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sm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  <a:latin typeface="Century Gothic" panose="020B0502020202020204" pitchFamily="34" charset="0"/>
                  </a:endParaRPr>
                </a:p>
              </p:txBody>
            </p:sp>
            <p:grpSp>
              <p:nvGrpSpPr>
                <p:cNvPr id="12308" name="Group 28">
                  <a:extLst>
                    <a:ext uri="{FF2B5EF4-FFF2-40B4-BE49-F238E27FC236}">
                      <a16:creationId xmlns:a16="http://schemas.microsoft.com/office/drawing/2014/main" id="{D0D6C8F5-9657-1C7F-E25E-5065BB584B6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614" y="2359"/>
                  <a:ext cx="1943" cy="1313"/>
                  <a:chOff x="1940" y="2135"/>
                  <a:chExt cx="1943" cy="1313"/>
                </a:xfrm>
              </p:grpSpPr>
              <p:sp>
                <p:nvSpPr>
                  <p:cNvPr id="12311" name="Line 19">
                    <a:extLst>
                      <a:ext uri="{FF2B5EF4-FFF2-40B4-BE49-F238E27FC236}">
                        <a16:creationId xmlns:a16="http://schemas.microsoft.com/office/drawing/2014/main" id="{D74E836E-4C6D-6FE3-8CB4-D1E9F5CC65C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40" y="2666"/>
                    <a:ext cx="73" cy="782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12312" name="Line 20">
                    <a:extLst>
                      <a:ext uri="{FF2B5EF4-FFF2-40B4-BE49-F238E27FC236}">
                        <a16:creationId xmlns:a16="http://schemas.microsoft.com/office/drawing/2014/main" id="{6C0E00FF-34C5-BD19-93F2-B52D864E888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072" y="2591"/>
                    <a:ext cx="331" cy="1"/>
                  </a:xfrm>
                  <a:prstGeom prst="line">
                    <a:avLst/>
                  </a:pr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12313" name="Freeform 21">
                    <a:extLst>
                      <a:ext uri="{FF2B5EF4-FFF2-40B4-BE49-F238E27FC236}">
                        <a16:creationId xmlns:a16="http://schemas.microsoft.com/office/drawing/2014/main" id="{0CA47DBE-FB8E-9E92-CE2C-EE964CD376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93" y="2135"/>
                    <a:ext cx="1290" cy="403"/>
                  </a:xfrm>
                  <a:custGeom>
                    <a:avLst/>
                    <a:gdLst>
                      <a:gd name="T0" fmla="*/ 0 w 1319"/>
                      <a:gd name="T1" fmla="*/ 3309 h 385"/>
                      <a:gd name="T2" fmla="*/ 242 w 1319"/>
                      <a:gd name="T3" fmla="*/ 358 h 385"/>
                      <a:gd name="T4" fmla="*/ 464 w 1319"/>
                      <a:gd name="T5" fmla="*/ 1120 h 385"/>
                      <a:gd name="T6" fmla="*/ 0 60000 65536"/>
                      <a:gd name="T7" fmla="*/ 0 60000 65536"/>
                      <a:gd name="T8" fmla="*/ 0 60000 65536"/>
                      <a:gd name="T9" fmla="*/ 0 w 1319"/>
                      <a:gd name="T10" fmla="*/ 0 h 385"/>
                      <a:gd name="T11" fmla="*/ 1319 w 1319"/>
                      <a:gd name="T12" fmla="*/ 385 h 38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19" h="385">
                        <a:moveTo>
                          <a:pt x="0" y="385"/>
                        </a:moveTo>
                        <a:cubicBezTo>
                          <a:pt x="233" y="234"/>
                          <a:pt x="467" y="84"/>
                          <a:pt x="687" y="42"/>
                        </a:cubicBezTo>
                        <a:cubicBezTo>
                          <a:pt x="907" y="0"/>
                          <a:pt x="1214" y="114"/>
                          <a:pt x="1319" y="13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12314" name="Freeform 22">
                    <a:extLst>
                      <a:ext uri="{FF2B5EF4-FFF2-40B4-BE49-F238E27FC236}">
                        <a16:creationId xmlns:a16="http://schemas.microsoft.com/office/drawing/2014/main" id="{684D2D00-A6CB-D8B0-78A3-1816D2B5F59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400" y="2537"/>
                    <a:ext cx="196" cy="54"/>
                  </a:xfrm>
                  <a:custGeom>
                    <a:avLst/>
                    <a:gdLst>
                      <a:gd name="T0" fmla="*/ 0 w 228"/>
                      <a:gd name="T1" fmla="*/ 5627139 h 42"/>
                      <a:gd name="T2" fmla="*/ 3 w 228"/>
                      <a:gd name="T3" fmla="*/ 3666699 h 42"/>
                      <a:gd name="T4" fmla="*/ 3 w 228"/>
                      <a:gd name="T5" fmla="*/ 0 h 42"/>
                      <a:gd name="T6" fmla="*/ 0 60000 65536"/>
                      <a:gd name="T7" fmla="*/ 0 60000 65536"/>
                      <a:gd name="T8" fmla="*/ 0 60000 65536"/>
                      <a:gd name="T9" fmla="*/ 0 w 228"/>
                      <a:gd name="T10" fmla="*/ 0 h 42"/>
                      <a:gd name="T11" fmla="*/ 228 w 228"/>
                      <a:gd name="T12" fmla="*/ 42 h 4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228" h="42">
                        <a:moveTo>
                          <a:pt x="0" y="42"/>
                        </a:moveTo>
                        <a:cubicBezTo>
                          <a:pt x="42" y="38"/>
                          <a:pt x="85" y="34"/>
                          <a:pt x="123" y="27"/>
                        </a:cubicBezTo>
                        <a:cubicBezTo>
                          <a:pt x="161" y="20"/>
                          <a:pt x="194" y="10"/>
                          <a:pt x="228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  <p:sp>
                <p:nvSpPr>
                  <p:cNvPr id="12315" name="Freeform 23">
                    <a:extLst>
                      <a:ext uri="{FF2B5EF4-FFF2-40B4-BE49-F238E27FC236}">
                        <a16:creationId xmlns:a16="http://schemas.microsoft.com/office/drawing/2014/main" id="{4A9D5500-C942-8771-059F-A0DBE94039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13" y="2592"/>
                    <a:ext cx="64" cy="76"/>
                  </a:xfrm>
                  <a:custGeom>
                    <a:avLst/>
                    <a:gdLst>
                      <a:gd name="T0" fmla="*/ 0 w 68"/>
                      <a:gd name="T1" fmla="*/ 5 h 84"/>
                      <a:gd name="T2" fmla="*/ 8 w 68"/>
                      <a:gd name="T3" fmla="*/ 5 h 84"/>
                      <a:gd name="T4" fmla="*/ 8 w 68"/>
                      <a:gd name="T5" fmla="*/ 0 h 84"/>
                      <a:gd name="T6" fmla="*/ 0 60000 65536"/>
                      <a:gd name="T7" fmla="*/ 0 60000 65536"/>
                      <a:gd name="T8" fmla="*/ 0 60000 65536"/>
                      <a:gd name="T9" fmla="*/ 0 w 68"/>
                      <a:gd name="T10" fmla="*/ 0 h 84"/>
                      <a:gd name="T11" fmla="*/ 68 w 68"/>
                      <a:gd name="T12" fmla="*/ 84 h 84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68" h="84">
                        <a:moveTo>
                          <a:pt x="0" y="84"/>
                        </a:moveTo>
                        <a:cubicBezTo>
                          <a:pt x="1" y="60"/>
                          <a:pt x="3" y="36"/>
                          <a:pt x="14" y="22"/>
                        </a:cubicBezTo>
                        <a:cubicBezTo>
                          <a:pt x="25" y="8"/>
                          <a:pt x="46" y="4"/>
                          <a:pt x="68" y="0"/>
                        </a:cubicBezTo>
                      </a:path>
                    </a:pathLst>
                  </a:custGeom>
                  <a:noFill/>
                  <a:ln w="1587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/>
                  <a:lstStyle/>
                  <a:p>
                    <a:pPr defTabSz="4572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  <a:latin typeface="Century Gothic" panose="020B0502020202020204" pitchFamily="34" charset="0"/>
                    </a:endParaRPr>
                  </a:p>
                </p:txBody>
              </p:sp>
            </p:grpSp>
            <p:sp>
              <p:nvSpPr>
                <p:cNvPr id="12309" name="Line 40">
                  <a:extLst>
                    <a:ext uri="{FF2B5EF4-FFF2-40B4-BE49-F238E27FC236}">
                      <a16:creationId xmlns:a16="http://schemas.microsoft.com/office/drawing/2014/main" id="{20DFFAF7-3F05-88A7-9573-4FBF0BE768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14" y="2844"/>
                  <a:ext cx="78" cy="0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2310" name="Line 42">
                  <a:extLst>
                    <a:ext uri="{FF2B5EF4-FFF2-40B4-BE49-F238E27FC236}">
                      <a16:creationId xmlns:a16="http://schemas.microsoft.com/office/drawing/2014/main" id="{238B0FB2-045A-1406-A64A-A7A8F5EE8A6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1620" y="2392"/>
                  <a:ext cx="1402" cy="0"/>
                </a:xfrm>
                <a:prstGeom prst="line">
                  <a:avLst/>
                </a:prstGeom>
                <a:noFill/>
                <a:ln w="12700" cap="rnd">
                  <a:solidFill>
                    <a:schemeClr val="tx1"/>
                  </a:solidFill>
                  <a:prstDash val="sysDot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  <a:latin typeface="Century Gothic" panose="020B0502020202020204" pitchFamily="34" charset="0"/>
                  </a:endParaRPr>
                </a:p>
              </p:txBody>
            </p:sp>
          </p:grpSp>
          <p:grpSp>
            <p:nvGrpSpPr>
              <p:cNvPr id="12302" name="Group 48">
                <a:extLst>
                  <a:ext uri="{FF2B5EF4-FFF2-40B4-BE49-F238E27FC236}">
                    <a16:creationId xmlns:a16="http://schemas.microsoft.com/office/drawing/2014/main" id="{E47FDEBC-42F2-174C-C452-81BCC07BF0C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44" y="2481"/>
                <a:ext cx="20" cy="26"/>
                <a:chOff x="3544" y="2481"/>
                <a:chExt cx="20" cy="26"/>
              </a:xfrm>
            </p:grpSpPr>
            <p:sp>
              <p:nvSpPr>
                <p:cNvPr id="12303" name="Line 45">
                  <a:extLst>
                    <a:ext uri="{FF2B5EF4-FFF2-40B4-BE49-F238E27FC236}">
                      <a16:creationId xmlns:a16="http://schemas.microsoft.com/office/drawing/2014/main" id="{9FF3C097-B9D0-827C-765A-B5F803EEDFB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3544" y="2483"/>
                  <a:ext cx="20" cy="23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2304" name="Line 46">
                  <a:extLst>
                    <a:ext uri="{FF2B5EF4-FFF2-40B4-BE49-F238E27FC236}">
                      <a16:creationId xmlns:a16="http://schemas.microsoft.com/office/drawing/2014/main" id="{F5DD24B4-941D-0ED8-D2D2-835169B4C48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545" y="2481"/>
                  <a:ext cx="18" cy="2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  <a:latin typeface="Century Gothic" panose="020B0502020202020204" pitchFamily="34" charset="0"/>
                  </a:endParaRPr>
                </a:p>
              </p:txBody>
            </p:sp>
          </p:grpSp>
        </p:grpSp>
        <p:sp>
          <p:nvSpPr>
            <p:cNvPr id="12296" name="Text Box 14">
              <a:extLst>
                <a:ext uri="{FF2B5EF4-FFF2-40B4-BE49-F238E27FC236}">
                  <a16:creationId xmlns:a16="http://schemas.microsoft.com/office/drawing/2014/main" id="{919DEB41-0DBB-3E16-1ED3-AA007D3F9C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8" y="2104"/>
              <a:ext cx="71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600" i="1">
                  <a:solidFill>
                    <a:prstClr val="white"/>
                  </a:solidFill>
                  <a:latin typeface="Arial" panose="020B0604020202020204" pitchFamily="34" charset="0"/>
                </a:rPr>
                <a:t>Stress</a:t>
              </a:r>
              <a:r>
                <a:rPr lang="en-US" altLang="en-US" sz="1600" i="1">
                  <a:solidFill>
                    <a:prstClr val="white"/>
                  </a:solidFill>
                  <a:latin typeface="Symbol" panose="05050102010706020507" pitchFamily="18" charset="2"/>
                </a:rPr>
                <a:t>, s</a:t>
              </a:r>
            </a:p>
          </p:txBody>
        </p:sp>
        <p:sp>
          <p:nvSpPr>
            <p:cNvPr id="12297" name="Text Box 15">
              <a:extLst>
                <a:ext uri="{FF2B5EF4-FFF2-40B4-BE49-F238E27FC236}">
                  <a16:creationId xmlns:a16="http://schemas.microsoft.com/office/drawing/2014/main" id="{063684E6-364E-3953-3B03-30AED766EC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9" y="3414"/>
              <a:ext cx="59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600" i="1">
                  <a:solidFill>
                    <a:prstClr val="white"/>
                  </a:solidFill>
                  <a:latin typeface="Arial" panose="020B0604020202020204" pitchFamily="34" charset="0"/>
                </a:rPr>
                <a:t>Strain,</a:t>
              </a:r>
              <a:r>
                <a:rPr lang="en-US" altLang="en-US" sz="1600" i="1">
                  <a:solidFill>
                    <a:prstClr val="white"/>
                  </a:solidFill>
                  <a:latin typeface="Symbol" panose="05050102010706020507" pitchFamily="18" charset="2"/>
                </a:rPr>
                <a:t> e</a:t>
              </a:r>
            </a:p>
          </p:txBody>
        </p:sp>
        <p:sp>
          <p:nvSpPr>
            <p:cNvPr id="12298" name="Text Box 43">
              <a:extLst>
                <a:ext uri="{FF2B5EF4-FFF2-40B4-BE49-F238E27FC236}">
                  <a16:creationId xmlns:a16="http://schemas.microsoft.com/office/drawing/2014/main" id="{18BE28C5-837A-4B98-FEF3-8896EBB2C6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3" y="2299"/>
              <a:ext cx="3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600" i="1">
                  <a:solidFill>
                    <a:prstClr val="white"/>
                  </a:solidFill>
                  <a:latin typeface="Symbol" panose="05050102010706020507" pitchFamily="18" charset="2"/>
                </a:rPr>
                <a:t>s</a:t>
              </a:r>
              <a:r>
                <a:rPr lang="en-US" altLang="en-US" sz="1600" i="1" baseline="-25000">
                  <a:solidFill>
                    <a:prstClr val="white"/>
                  </a:solidFill>
                  <a:latin typeface="Arial" panose="020B0604020202020204" pitchFamily="34" charset="0"/>
                </a:rPr>
                <a:t>u</a:t>
              </a:r>
            </a:p>
          </p:txBody>
        </p:sp>
        <p:sp>
          <p:nvSpPr>
            <p:cNvPr id="12299" name="Text Box 44">
              <a:extLst>
                <a:ext uri="{FF2B5EF4-FFF2-40B4-BE49-F238E27FC236}">
                  <a16:creationId xmlns:a16="http://schemas.microsoft.com/office/drawing/2014/main" id="{8D86E7C8-362C-9819-ADA8-ED99EB179C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16" y="2674"/>
              <a:ext cx="29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600" i="1">
                  <a:solidFill>
                    <a:prstClr val="white"/>
                  </a:solidFill>
                  <a:latin typeface="Symbol" panose="05050102010706020507" pitchFamily="18" charset="2"/>
                </a:rPr>
                <a:t>s</a:t>
              </a:r>
              <a:r>
                <a:rPr lang="en-US" altLang="en-US" sz="1600" i="1" baseline="-25000">
                  <a:solidFill>
                    <a:prstClr val="white"/>
                  </a:solidFill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12300" name="Text Box 47">
              <a:extLst>
                <a:ext uri="{FF2B5EF4-FFF2-40B4-BE49-F238E27FC236}">
                  <a16:creationId xmlns:a16="http://schemas.microsoft.com/office/drawing/2014/main" id="{A98E6BFD-72D8-BDAF-B4B2-8432558309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59" y="2411"/>
              <a:ext cx="53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 sz="1400">
                  <a:solidFill>
                    <a:prstClr val="white"/>
                  </a:solidFill>
                  <a:latin typeface="Arial" panose="020B0604020202020204" pitchFamily="34" charset="0"/>
                </a:rPr>
                <a:t>Rupture</a:t>
              </a:r>
            </a:p>
          </p:txBody>
        </p:sp>
      </p:grpSp>
      <p:sp>
        <p:nvSpPr>
          <p:cNvPr id="12293" name="Rectangle 41">
            <a:extLst>
              <a:ext uri="{FF2B5EF4-FFF2-40B4-BE49-F238E27FC236}">
                <a16:creationId xmlns:a16="http://schemas.microsoft.com/office/drawing/2014/main" id="{6FA69A35-AA78-A7EC-5730-8240946B9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1055689"/>
            <a:ext cx="86868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prstClr val="black"/>
                </a:solidFill>
                <a:latin typeface="Arial" panose="020B0604020202020204" pitchFamily="34" charset="0"/>
              </a:rPr>
              <a:t>Young's modulus of elasticity </a:t>
            </a:r>
            <a:r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t>(E) is a measure of the stiffness of the material. It is defined as the slope of the linear portion of the normal stress-strain curve of a tensile test conducted on a sample of the material.</a:t>
            </a: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altLang="en-US" b="1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b="1">
                <a:solidFill>
                  <a:prstClr val="black"/>
                </a:solidFill>
                <a:latin typeface="Arial" panose="020B0604020202020204" pitchFamily="34" charset="0"/>
              </a:rPr>
              <a:t>Yield strength</a:t>
            </a:r>
            <a:r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t>, </a:t>
            </a:r>
            <a:r>
              <a:rPr lang="en-US" altLang="en-US" i="1">
                <a:solidFill>
                  <a:prstClr val="black"/>
                </a:solidFill>
                <a:latin typeface="Symbol" panose="05050102010706020507" pitchFamily="18" charset="2"/>
              </a:rPr>
              <a:t>s</a:t>
            </a:r>
            <a:r>
              <a:rPr lang="en-US" altLang="en-US" i="1" baseline="-25000">
                <a:solidFill>
                  <a:prstClr val="black"/>
                </a:solidFill>
                <a:latin typeface="Arial" panose="020B0604020202020204" pitchFamily="34" charset="0"/>
              </a:rPr>
              <a:t>y</a:t>
            </a:r>
            <a:r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t>, and </a:t>
            </a:r>
            <a:r>
              <a:rPr lang="en-US" altLang="en-US" b="1">
                <a:solidFill>
                  <a:prstClr val="black"/>
                </a:solidFill>
                <a:latin typeface="Arial" panose="020B0604020202020204" pitchFamily="34" charset="0"/>
              </a:rPr>
              <a:t>ultimate strength</a:t>
            </a:r>
            <a:r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t>, </a:t>
            </a:r>
            <a:r>
              <a:rPr lang="en-US" altLang="en-US" i="1">
                <a:solidFill>
                  <a:prstClr val="black"/>
                </a:solidFill>
                <a:latin typeface="Symbol" panose="05050102010706020507" pitchFamily="18" charset="2"/>
              </a:rPr>
              <a:t>s</a:t>
            </a:r>
            <a:r>
              <a:rPr lang="en-US" altLang="en-US" i="1" baseline="-25000">
                <a:solidFill>
                  <a:prstClr val="black"/>
                </a:solidFill>
                <a:latin typeface="Arial" panose="020B0604020202020204" pitchFamily="34" charset="0"/>
              </a:rPr>
              <a:t>u</a:t>
            </a:r>
            <a:r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t>, are points shown on the stress-strain curve below.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>
            <a:extLst>
              <a:ext uri="{FF2B5EF4-FFF2-40B4-BE49-F238E27FC236}">
                <a16:creationId xmlns:a16="http://schemas.microsoft.com/office/drawing/2014/main" id="{BF518129-95E4-A3B5-92F4-4FC6A4B02E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>
                <a:solidFill>
                  <a:schemeClr val="bg1"/>
                </a:solidFill>
              </a:rPr>
              <a:t>Strength of Materials</a:t>
            </a:r>
          </a:p>
        </p:txBody>
      </p:sp>
      <p:sp>
        <p:nvSpPr>
          <p:cNvPr id="1029" name="Rectangle 3">
            <a:extLst>
              <a:ext uri="{FF2B5EF4-FFF2-40B4-BE49-F238E27FC236}">
                <a16:creationId xmlns:a16="http://schemas.microsoft.com/office/drawing/2014/main" id="{2DB2CEE4-57ED-A596-7333-0D56CF3B11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2133600"/>
            <a:ext cx="9144000" cy="4419600"/>
          </a:xfrm>
        </p:spPr>
        <p:txBody>
          <a:bodyPr rtlCol="0">
            <a:normAutofit lnSpcReduction="10000"/>
          </a:bodyPr>
          <a:lstStyle/>
          <a:p>
            <a:pPr fontAlgn="auto">
              <a:defRPr/>
            </a:pPr>
            <a:r>
              <a:rPr lang="en-US" altLang="en-US" b="1" dirty="0">
                <a:solidFill>
                  <a:schemeClr val="bg1"/>
                </a:solidFill>
              </a:rPr>
              <a:t>Normal stress</a:t>
            </a:r>
            <a:r>
              <a:rPr lang="en-US" altLang="en-US" dirty="0">
                <a:solidFill>
                  <a:schemeClr val="bg1"/>
                </a:solidFill>
              </a:rPr>
              <a:t> is the state leading to expansion or contraction.  The formula for computing normal stress is: </a:t>
            </a:r>
          </a:p>
          <a:p>
            <a:pPr fontAlgn="auto">
              <a:defRPr/>
            </a:pPr>
            <a:endParaRPr lang="en-US" altLang="en-US" dirty="0">
              <a:solidFill>
                <a:schemeClr val="bg1"/>
              </a:solidFill>
            </a:endParaRPr>
          </a:p>
          <a:p>
            <a:pPr fontAlgn="auto">
              <a:buFont typeface="Wingdings" panose="05000000000000000000" pitchFamily="2" charset="2"/>
              <a:buNone/>
              <a:defRPr/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</a:p>
          <a:p>
            <a:pPr fontAlgn="auto">
              <a:buFont typeface="Wingdings" panose="05000000000000000000" pitchFamily="2" charset="2"/>
              <a:buNone/>
              <a:defRPr/>
            </a:pPr>
            <a:r>
              <a:rPr lang="en-US" altLang="en-US" dirty="0">
                <a:solidFill>
                  <a:schemeClr val="bg1"/>
                </a:solidFill>
              </a:rPr>
              <a:t>	</a:t>
            </a:r>
          </a:p>
          <a:p>
            <a:pPr fontAlgn="auto">
              <a:buFont typeface="Wingdings" panose="05000000000000000000" pitchFamily="2" charset="2"/>
              <a:buNone/>
              <a:defRPr/>
            </a:pPr>
            <a:r>
              <a:rPr lang="en-US" altLang="en-US" dirty="0">
                <a:solidFill>
                  <a:schemeClr val="bg1"/>
                </a:solidFill>
              </a:rPr>
              <a:t>	Where, </a:t>
            </a:r>
            <a:r>
              <a:rPr lang="en-US" altLang="en-US" i="1" dirty="0">
                <a:solidFill>
                  <a:schemeClr val="bg1"/>
                </a:solidFill>
                <a:latin typeface="Symbol" panose="05050102010706020507" pitchFamily="18" charset="2"/>
              </a:rPr>
              <a:t>s</a:t>
            </a:r>
            <a:r>
              <a:rPr lang="en-US" altLang="en-US" dirty="0">
                <a:solidFill>
                  <a:schemeClr val="bg1"/>
                </a:solidFill>
              </a:rPr>
              <a:t> (stress), </a:t>
            </a:r>
            <a:r>
              <a:rPr lang="en-US" altLang="en-US" i="1" dirty="0">
                <a:solidFill>
                  <a:schemeClr val="bg1"/>
                </a:solidFill>
              </a:rPr>
              <a:t>P </a:t>
            </a:r>
            <a:r>
              <a:rPr lang="en-US" altLang="en-US" dirty="0">
                <a:solidFill>
                  <a:schemeClr val="bg1"/>
                </a:solidFill>
              </a:rPr>
              <a:t>is (applied force); and</a:t>
            </a:r>
            <a:r>
              <a:rPr lang="en-US" altLang="en-US" i="1" dirty="0">
                <a:solidFill>
                  <a:schemeClr val="bg1"/>
                </a:solidFill>
              </a:rPr>
              <a:t> A</a:t>
            </a:r>
            <a:r>
              <a:rPr lang="en-US" altLang="en-US" dirty="0">
                <a:solidFill>
                  <a:schemeClr val="bg1"/>
                </a:solidFill>
              </a:rPr>
              <a:t> (cross-sectional area).  The units of stress are N/m</a:t>
            </a:r>
            <a:r>
              <a:rPr lang="en-US" altLang="en-US" baseline="30000" dirty="0">
                <a:solidFill>
                  <a:schemeClr val="bg1"/>
                </a:solidFill>
              </a:rPr>
              <a:t>2 </a:t>
            </a:r>
            <a:r>
              <a:rPr lang="en-US" altLang="en-US" dirty="0">
                <a:solidFill>
                  <a:schemeClr val="bg1"/>
                </a:solidFill>
              </a:rPr>
              <a:t>or Pascal. Tension is +</a:t>
            </a:r>
            <a:r>
              <a:rPr lang="en-US" altLang="en-US" dirty="0" err="1">
                <a:solidFill>
                  <a:schemeClr val="bg1"/>
                </a:solidFill>
              </a:rPr>
              <a:t>ve</a:t>
            </a:r>
            <a:r>
              <a:rPr lang="en-US" altLang="en-US" dirty="0">
                <a:solidFill>
                  <a:schemeClr val="bg1"/>
                </a:solidFill>
              </a:rPr>
              <a:t> and  compression is -</a:t>
            </a:r>
            <a:r>
              <a:rPr lang="en-US" altLang="en-US" dirty="0" err="1">
                <a:solidFill>
                  <a:schemeClr val="bg1"/>
                </a:solidFill>
              </a:rPr>
              <a:t>ve</a:t>
            </a:r>
            <a:r>
              <a:rPr lang="en-US" altLang="en-US" dirty="0">
                <a:solidFill>
                  <a:schemeClr val="bg1"/>
                </a:solidFill>
              </a:rPr>
              <a:t>.</a:t>
            </a:r>
          </a:p>
          <a:p>
            <a:pPr fontAlgn="auto">
              <a:buFont typeface="Wingdings" panose="05000000000000000000" pitchFamily="2" charset="2"/>
              <a:buNone/>
              <a:defRPr/>
            </a:pPr>
            <a:endParaRPr lang="en-US" altLang="en-US" dirty="0">
              <a:solidFill>
                <a:schemeClr val="bg1"/>
              </a:solidFill>
            </a:endParaRPr>
          </a:p>
          <a:p>
            <a:pPr fontAlgn="auto">
              <a:defRPr/>
            </a:pPr>
            <a:r>
              <a:rPr lang="en-US" altLang="en-US" b="1" dirty="0">
                <a:solidFill>
                  <a:schemeClr val="bg1"/>
                </a:solidFill>
              </a:rPr>
              <a:t>Normal strain</a:t>
            </a:r>
            <a:r>
              <a:rPr lang="en-US" altLang="en-US" dirty="0">
                <a:solidFill>
                  <a:schemeClr val="bg1"/>
                </a:solidFill>
              </a:rPr>
              <a:t> is related to the deformation of a body under stress.  The normal strain, </a:t>
            </a:r>
            <a:r>
              <a:rPr lang="en-US" altLang="en-US" i="1" dirty="0">
                <a:solidFill>
                  <a:schemeClr val="bg1"/>
                </a:solidFill>
                <a:latin typeface="Symbol" panose="05050102010706020507" pitchFamily="18" charset="2"/>
              </a:rPr>
              <a:t>e</a:t>
            </a:r>
            <a:r>
              <a:rPr lang="en-US" altLang="en-US" dirty="0">
                <a:solidFill>
                  <a:schemeClr val="bg1"/>
                </a:solidFill>
              </a:rPr>
              <a:t>, is defined as the change in length of a line, </a:t>
            </a:r>
            <a:r>
              <a:rPr lang="en-US" altLang="en-US" dirty="0">
                <a:solidFill>
                  <a:schemeClr val="bg1"/>
                </a:solidFill>
                <a:latin typeface="Symbol" panose="05050102010706020507" pitchFamily="18" charset="2"/>
              </a:rPr>
              <a:t>D</a:t>
            </a:r>
            <a:r>
              <a:rPr lang="en-US" altLang="en-US" i="1" dirty="0">
                <a:solidFill>
                  <a:schemeClr val="bg1"/>
                </a:solidFill>
              </a:rPr>
              <a:t>L</a:t>
            </a:r>
            <a:r>
              <a:rPr lang="en-US" altLang="en-US" dirty="0">
                <a:solidFill>
                  <a:schemeClr val="bg1"/>
                </a:solidFill>
              </a:rPr>
              <a:t>, over it’s original length, </a:t>
            </a:r>
            <a:r>
              <a:rPr lang="en-US" altLang="en-US" i="1" dirty="0">
                <a:solidFill>
                  <a:schemeClr val="bg1"/>
                </a:solidFill>
              </a:rPr>
              <a:t>L</a:t>
            </a:r>
            <a:r>
              <a:rPr lang="en-US" altLang="en-US" dirty="0">
                <a:solidFill>
                  <a:schemeClr val="bg1"/>
                </a:solidFill>
              </a:rPr>
              <a:t>.</a:t>
            </a:r>
            <a:endParaRPr lang="en-US" altLang="en-US" baseline="-25000" dirty="0">
              <a:solidFill>
                <a:schemeClr val="bg1"/>
              </a:solidFill>
            </a:endParaRPr>
          </a:p>
        </p:txBody>
      </p:sp>
      <p:graphicFrame>
        <p:nvGraphicFramePr>
          <p:cNvPr id="13316" name="Object 4">
            <a:extLst>
              <a:ext uri="{FF2B5EF4-FFF2-40B4-BE49-F238E27FC236}">
                <a16:creationId xmlns:a16="http://schemas.microsoft.com/office/drawing/2014/main" id="{3BD0D46E-E9A2-A91C-0248-CEFCC953F7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0" y="2773363"/>
          <a:ext cx="11430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31613" imgH="393529" progId="Equation.3">
                  <p:embed/>
                </p:oleObj>
              </mc:Choice>
              <mc:Fallback>
                <p:oleObj name="Equation" r:id="rId2" imgW="431613" imgH="393529" progId="Equation.3">
                  <p:embed/>
                  <p:pic>
                    <p:nvPicPr>
                      <p:cNvPr id="13316" name="Object 4">
                        <a:extLst>
                          <a:ext uri="{FF2B5EF4-FFF2-40B4-BE49-F238E27FC236}">
                            <a16:creationId xmlns:a16="http://schemas.microsoft.com/office/drawing/2014/main" id="{3BD0D46E-E9A2-A91C-0248-CEFCC953F7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773363"/>
                        <a:ext cx="11430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7" name="Object 5">
            <a:extLst>
              <a:ext uri="{FF2B5EF4-FFF2-40B4-BE49-F238E27FC236}">
                <a16:creationId xmlns:a16="http://schemas.microsoft.com/office/drawing/2014/main" id="{FD043F6F-65B2-DC78-F776-C3C58790877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7400" y="5778500"/>
          <a:ext cx="1308100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00100" imgH="609600" progId="Equation.3">
                  <p:embed/>
                </p:oleObj>
              </mc:Choice>
              <mc:Fallback>
                <p:oleObj name="Equation" r:id="rId4" imgW="800100" imgH="609600" progId="Equation.3">
                  <p:embed/>
                  <p:pic>
                    <p:nvPicPr>
                      <p:cNvPr id="13317" name="Object 5">
                        <a:extLst>
                          <a:ext uri="{FF2B5EF4-FFF2-40B4-BE49-F238E27FC236}">
                            <a16:creationId xmlns:a16="http://schemas.microsoft.com/office/drawing/2014/main" id="{FD043F6F-65B2-DC78-F776-C3C58790877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778500"/>
                        <a:ext cx="1308100" cy="100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18" name="Group 30">
            <a:extLst>
              <a:ext uri="{FF2B5EF4-FFF2-40B4-BE49-F238E27FC236}">
                <a16:creationId xmlns:a16="http://schemas.microsoft.com/office/drawing/2014/main" id="{951D160C-E651-AF04-9513-DCF3FD5A15A7}"/>
              </a:ext>
            </a:extLst>
          </p:cNvPr>
          <p:cNvGrpSpPr>
            <a:grpSpLocks/>
          </p:cNvGrpSpPr>
          <p:nvPr/>
        </p:nvGrpSpPr>
        <p:grpSpPr bwMode="auto">
          <a:xfrm>
            <a:off x="4648200" y="2743200"/>
            <a:ext cx="4129088" cy="954088"/>
            <a:chOff x="2271" y="1350"/>
            <a:chExt cx="2601" cy="601"/>
          </a:xfrm>
        </p:grpSpPr>
        <p:grpSp>
          <p:nvGrpSpPr>
            <p:cNvPr id="13320" name="Group 25">
              <a:extLst>
                <a:ext uri="{FF2B5EF4-FFF2-40B4-BE49-F238E27FC236}">
                  <a16:creationId xmlns:a16="http://schemas.microsoft.com/office/drawing/2014/main" id="{44D9A3F0-2642-8D13-7E93-F4366F2974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1" y="1451"/>
              <a:ext cx="1971" cy="500"/>
              <a:chOff x="2655" y="1493"/>
              <a:chExt cx="1971" cy="500"/>
            </a:xfrm>
          </p:grpSpPr>
          <p:grpSp>
            <p:nvGrpSpPr>
              <p:cNvPr id="13325" name="Group 11">
                <a:extLst>
                  <a:ext uri="{FF2B5EF4-FFF2-40B4-BE49-F238E27FC236}">
                    <a16:creationId xmlns:a16="http://schemas.microsoft.com/office/drawing/2014/main" id="{22E0934F-41EA-66EA-8F99-E48D0366075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55" y="1493"/>
                <a:ext cx="1875" cy="253"/>
                <a:chOff x="2655" y="1493"/>
                <a:chExt cx="1875" cy="253"/>
              </a:xfrm>
            </p:grpSpPr>
            <p:sp>
              <p:nvSpPr>
                <p:cNvPr id="13333" name="Rectangle 6">
                  <a:extLst>
                    <a:ext uri="{FF2B5EF4-FFF2-40B4-BE49-F238E27FC236}">
                      <a16:creationId xmlns:a16="http://schemas.microsoft.com/office/drawing/2014/main" id="{7F308060-CC4A-DA52-10BF-2AF9832AA1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107" y="1529"/>
                  <a:ext cx="947" cy="193"/>
                </a:xfrm>
                <a:prstGeom prst="rect">
                  <a:avLst/>
                </a:prstGeom>
                <a:solidFill>
                  <a:srgbClr val="96969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 defTabSz="457200" fontAlgn="base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 altLang="en-US">
                    <a:solidFill>
                      <a:prstClr val="white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334" name="Line 7">
                  <a:extLst>
                    <a:ext uri="{FF2B5EF4-FFF2-40B4-BE49-F238E27FC236}">
                      <a16:creationId xmlns:a16="http://schemas.microsoft.com/office/drawing/2014/main" id="{0B369B98-005E-102D-3FD2-449ED6DF13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874" y="1628"/>
                  <a:ext cx="23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3335" name="Line 8">
                  <a:extLst>
                    <a:ext uri="{FF2B5EF4-FFF2-40B4-BE49-F238E27FC236}">
                      <a16:creationId xmlns:a16="http://schemas.microsoft.com/office/drawing/2014/main" id="{D7DB72F3-0C2B-8591-ABDC-00007300EE3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049" y="1617"/>
                  <a:ext cx="249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triangle" w="med" len="lg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200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13336" name="Text Box 9">
                  <a:extLst>
                    <a:ext uri="{FF2B5EF4-FFF2-40B4-BE49-F238E27FC236}">
                      <a16:creationId xmlns:a16="http://schemas.microsoft.com/office/drawing/2014/main" id="{627CCCE7-8D5A-8C6C-E01B-0AAE912F360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314" y="1496"/>
                  <a:ext cx="21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 defTabSz="457200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en-US" sz="2000" i="1">
                      <a:solidFill>
                        <a:prstClr val="white"/>
                      </a:solidFill>
                      <a:latin typeface="Arial" panose="020B0604020202020204" pitchFamily="34" charset="0"/>
                    </a:rPr>
                    <a:t>P</a:t>
                  </a:r>
                </a:p>
              </p:txBody>
            </p:sp>
            <p:sp>
              <p:nvSpPr>
                <p:cNvPr id="13337" name="Text Box 10">
                  <a:extLst>
                    <a:ext uri="{FF2B5EF4-FFF2-40B4-BE49-F238E27FC236}">
                      <a16:creationId xmlns:a16="http://schemas.microsoft.com/office/drawing/2014/main" id="{6B0C8E2F-1414-0432-6921-2E4857C806C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655" y="1493"/>
                  <a:ext cx="216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5pPr>
                  <a:lvl6pPr marL="25146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6pPr>
                  <a:lvl7pPr marL="29718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7pPr>
                  <a:lvl8pPr marL="34290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8pPr>
                  <a:lvl9pPr marL="3886200" indent="-228600" defTabSz="457200" fontAlgn="base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entury Gothic" panose="020B0502020202020204" pitchFamily="34" charset="0"/>
                    </a:defRPr>
                  </a:lvl9pPr>
                </a:lstStyle>
                <a:p>
                  <a:pPr defTabSz="457200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altLang="en-US" sz="2000" i="1">
                      <a:solidFill>
                        <a:prstClr val="white"/>
                      </a:solidFill>
                      <a:latin typeface="Arial" panose="020B0604020202020204" pitchFamily="34" charset="0"/>
                    </a:rPr>
                    <a:t>P</a:t>
                  </a:r>
                </a:p>
              </p:txBody>
            </p:sp>
          </p:grpSp>
          <p:sp>
            <p:nvSpPr>
              <p:cNvPr id="13326" name="Line 12">
                <a:extLst>
                  <a:ext uri="{FF2B5EF4-FFF2-40B4-BE49-F238E27FC236}">
                    <a16:creationId xmlns:a16="http://schemas.microsoft.com/office/drawing/2014/main" id="{515ED0BE-2AF9-F370-99A2-792C6E59CA7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5" y="1737"/>
                <a:ext cx="0" cy="1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327" name="Line 13">
                <a:extLst>
                  <a:ext uri="{FF2B5EF4-FFF2-40B4-BE49-F238E27FC236}">
                    <a16:creationId xmlns:a16="http://schemas.microsoft.com/office/drawing/2014/main" id="{E6C4BCF8-E5CF-8CB6-C52D-61B860976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052" y="1739"/>
                <a:ext cx="0" cy="17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328" name="Line 14">
                <a:extLst>
                  <a:ext uri="{FF2B5EF4-FFF2-40B4-BE49-F238E27FC236}">
                    <a16:creationId xmlns:a16="http://schemas.microsoft.com/office/drawing/2014/main" id="{56B47B70-0241-76DB-DE1C-B656E4208E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08" y="1881"/>
                <a:ext cx="9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sm" len="lg"/>
                <a:tailEnd type="triangle" w="sm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329" name="Text Box 21">
                <a:extLst>
                  <a:ext uri="{FF2B5EF4-FFF2-40B4-BE49-F238E27FC236}">
                    <a16:creationId xmlns:a16="http://schemas.microsoft.com/office/drawing/2014/main" id="{9A672303-FB62-C102-3ECF-9FE813258BE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62" y="1743"/>
                <a:ext cx="225" cy="25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defTabSz="45720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000" i="1">
                    <a:solidFill>
                      <a:prstClr val="white"/>
                    </a:solidFill>
                    <a:latin typeface="Arial" panose="020B0604020202020204" pitchFamily="34" charset="0"/>
                  </a:rPr>
                  <a:t>L</a:t>
                </a:r>
              </a:p>
            </p:txBody>
          </p:sp>
          <p:sp>
            <p:nvSpPr>
              <p:cNvPr id="13330" name="Line 22">
                <a:extLst>
                  <a:ext uri="{FF2B5EF4-FFF2-40B4-BE49-F238E27FC236}">
                    <a16:creationId xmlns:a16="http://schemas.microsoft.com/office/drawing/2014/main" id="{90276221-1FC8-43EC-28AF-A8D33A74AC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65" y="1738"/>
                <a:ext cx="0" cy="1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331" name="Line 23">
                <a:extLst>
                  <a:ext uri="{FF2B5EF4-FFF2-40B4-BE49-F238E27FC236}">
                    <a16:creationId xmlns:a16="http://schemas.microsoft.com/office/drawing/2014/main" id="{FB383730-E938-F64D-6FEB-6239E129ED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170" y="1878"/>
                <a:ext cx="14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sm" len="lg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332" name="Text Box 24">
                <a:extLst>
                  <a:ext uri="{FF2B5EF4-FFF2-40B4-BE49-F238E27FC236}">
                    <a16:creationId xmlns:a16="http://schemas.microsoft.com/office/drawing/2014/main" id="{D528DE16-23D4-C2D3-F1F1-0B3DF52DAF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87" y="1728"/>
                <a:ext cx="33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defTabSz="45720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 sz="2000">
                    <a:solidFill>
                      <a:prstClr val="white"/>
                    </a:solidFill>
                    <a:latin typeface="Symbol" panose="05050102010706020507" pitchFamily="18" charset="2"/>
                  </a:rPr>
                  <a:t>D</a:t>
                </a:r>
                <a:r>
                  <a:rPr lang="en-US" altLang="en-US" sz="2000" i="1">
                    <a:solidFill>
                      <a:prstClr val="white"/>
                    </a:solidFill>
                    <a:latin typeface="Arial" panose="020B0604020202020204" pitchFamily="34" charset="0"/>
                  </a:rPr>
                  <a:t>L</a:t>
                </a:r>
              </a:p>
            </p:txBody>
          </p:sp>
        </p:grpSp>
        <p:grpSp>
          <p:nvGrpSpPr>
            <p:cNvPr id="13321" name="Group 29">
              <a:extLst>
                <a:ext uri="{FF2B5EF4-FFF2-40B4-BE49-F238E27FC236}">
                  <a16:creationId xmlns:a16="http://schemas.microsoft.com/office/drawing/2014/main" id="{BCEA1505-1BA5-27A1-F611-32D05CC47E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374" y="1350"/>
              <a:ext cx="498" cy="336"/>
              <a:chOff x="4512" y="1350"/>
              <a:chExt cx="498" cy="336"/>
            </a:xfrm>
          </p:grpSpPr>
          <p:sp>
            <p:nvSpPr>
              <p:cNvPr id="13322" name="Rectangle 26">
                <a:extLst>
                  <a:ext uri="{FF2B5EF4-FFF2-40B4-BE49-F238E27FC236}">
                    <a16:creationId xmlns:a16="http://schemas.microsoft.com/office/drawing/2014/main" id="{B957F9D0-C292-04E2-3FC7-66FB939F611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12" y="1482"/>
                <a:ext cx="204" cy="204"/>
              </a:xfrm>
              <a:prstGeom prst="rect">
                <a:avLst/>
              </a:prstGeom>
              <a:solidFill>
                <a:srgbClr val="96969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defTabSz="4572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>
                  <a:solidFill>
                    <a:prstClr val="white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323" name="Line 27">
                <a:extLst>
                  <a:ext uri="{FF2B5EF4-FFF2-40B4-BE49-F238E27FC236}">
                    <a16:creationId xmlns:a16="http://schemas.microsoft.com/office/drawing/2014/main" id="{DCDABDFC-9D32-B666-01C9-2CF5E628CE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56" y="1464"/>
                <a:ext cx="150" cy="13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45720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  <a:latin typeface="Century Gothic" panose="020B0502020202020204" pitchFamily="34" charset="0"/>
                </a:endParaRPr>
              </a:p>
            </p:txBody>
          </p:sp>
          <p:sp>
            <p:nvSpPr>
              <p:cNvPr id="13324" name="Text Box 28">
                <a:extLst>
                  <a:ext uri="{FF2B5EF4-FFF2-40B4-BE49-F238E27FC236}">
                    <a16:creationId xmlns:a16="http://schemas.microsoft.com/office/drawing/2014/main" id="{89EA2077-354C-EC3D-EE6F-08D1F2A4E6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70" y="1350"/>
                <a:ext cx="24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5pPr>
                <a:lvl6pPr marL="25146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6pPr>
                <a:lvl7pPr marL="29718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7pPr>
                <a:lvl8pPr marL="34290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8pPr>
                <a:lvl9pPr marL="3886200" indent="-228600" defTabSz="4572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lvl9pPr>
              </a:lstStyle>
              <a:p>
                <a:pPr defTabSz="457200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altLang="en-US">
                    <a:solidFill>
                      <a:prstClr val="white"/>
                    </a:solidFill>
                    <a:latin typeface="Arial" panose="020B0604020202020204" pitchFamily="34" charset="0"/>
                  </a:rPr>
                  <a:t>A</a:t>
                </a:r>
              </a:p>
            </p:txBody>
          </p:sp>
        </p:grpSp>
      </p:grpSp>
      <p:sp>
        <p:nvSpPr>
          <p:cNvPr id="13319" name="Rectangle 25">
            <a:extLst>
              <a:ext uri="{FF2B5EF4-FFF2-40B4-BE49-F238E27FC236}">
                <a16:creationId xmlns:a16="http://schemas.microsoft.com/office/drawing/2014/main" id="{F3AED462-9FD5-BCD5-5F49-F5D42D34FA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28800" y="914400"/>
            <a:ext cx="8534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defTabSz="4572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ko-KR" sz="2000">
                <a:solidFill>
                  <a:srgbClr val="FF0000"/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The mechanical, electrical, thermal, optical, electrochemical, catalytic properties of the composite will differ markedly from that of the component materials. </a:t>
            </a:r>
            <a:endParaRPr lang="en-US" altLang="en-US" sz="2000">
              <a:solidFill>
                <a:srgbClr val="FF0000"/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4">
            <a:extLst>
              <a:ext uri="{FF2B5EF4-FFF2-40B4-BE49-F238E27FC236}">
                <a16:creationId xmlns:a16="http://schemas.microsoft.com/office/drawing/2014/main" id="{3479CAED-3BF0-3AF8-F03C-47C7032BA8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20638"/>
            <a:ext cx="9144000" cy="715962"/>
          </a:xfrm>
          <a:solidFill>
            <a:schemeClr val="tx2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i="1" dirty="0">
                <a:solidFill>
                  <a:srgbClr val="FF9900"/>
                </a:solidFill>
              </a:rPr>
              <a:t>Composites – Polymer Matrix</a:t>
            </a:r>
          </a:p>
        </p:txBody>
      </p:sp>
      <p:sp>
        <p:nvSpPr>
          <p:cNvPr id="14339" name="Slide Number Placeholder 4">
            <a:extLst>
              <a:ext uri="{FF2B5EF4-FFF2-40B4-BE49-F238E27FC236}">
                <a16:creationId xmlns:a16="http://schemas.microsoft.com/office/drawing/2014/main" id="{5D4AAF92-F7BA-BF82-A781-D4F83FBF7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12C35871-D9DB-44C6-996B-0991C6AC97A4}" type="slidenum">
              <a:rPr lang="en-US" altLang="en-US">
                <a:solidFill>
                  <a:prstClr val="white"/>
                </a:solidFill>
                <a:latin typeface="Arial" panose="020B060402020202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Text Box 6">
            <a:extLst>
              <a:ext uri="{FF2B5EF4-FFF2-40B4-BE49-F238E27FC236}">
                <a16:creationId xmlns:a16="http://schemas.microsoft.com/office/drawing/2014/main" id="{4B78EBBF-1575-46C7-90C3-576525977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73113"/>
            <a:ext cx="9144000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</a:rPr>
              <a:t>Polymer matrix composites (PMC) and fiber reinforced plastics (FRP) are referred to as </a:t>
            </a:r>
            <a:r>
              <a:rPr lang="en-US" altLang="en-US" b="1" i="1">
                <a:solidFill>
                  <a:srgbClr val="FFFFCC"/>
                </a:solidFill>
                <a:latin typeface="Arial" panose="020B0604020202020204" pitchFamily="34" charset="0"/>
              </a:rPr>
              <a:t>Reinforced Plastics.</a:t>
            </a:r>
            <a:r>
              <a:rPr lang="en-US" altLang="en-US">
                <a:solidFill>
                  <a:prstClr val="white"/>
                </a:solidFill>
                <a:latin typeface="Arial" panose="020B0604020202020204" pitchFamily="34" charset="0"/>
              </a:rPr>
              <a:t>  </a:t>
            </a: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</a:pPr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</a:rPr>
              <a:t>Common fibers used are glass (GFRP), graphite (CFRP), boron, and aramids (Kevlar). </a:t>
            </a:r>
          </a:p>
          <a:p>
            <a:pPr defTabSz="4572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</a:rPr>
              <a:t>These fibers have </a:t>
            </a:r>
            <a:r>
              <a:rPr lang="en-US" altLang="en-US" i="1">
                <a:solidFill>
                  <a:srgbClr val="FFFF00"/>
                </a:solidFill>
                <a:latin typeface="Arial" panose="020B0604020202020204" pitchFamily="34" charset="0"/>
              </a:rPr>
              <a:t>high specific strength</a:t>
            </a:r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</a:rPr>
              <a:t> (strength-to-weight ratio) and </a:t>
            </a:r>
            <a:r>
              <a:rPr lang="en-US" altLang="en-US" i="1">
                <a:solidFill>
                  <a:srgbClr val="FFFF00"/>
                </a:solidFill>
                <a:latin typeface="Arial" panose="020B0604020202020204" pitchFamily="34" charset="0"/>
              </a:rPr>
              <a:t>specific stiffness</a:t>
            </a:r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</a:rPr>
              <a:t> (stiffness-to-weight ratio)</a:t>
            </a:r>
          </a:p>
        </p:txBody>
      </p:sp>
      <p:grpSp>
        <p:nvGrpSpPr>
          <p:cNvPr id="14341" name="Group 9">
            <a:extLst>
              <a:ext uri="{FF2B5EF4-FFF2-40B4-BE49-F238E27FC236}">
                <a16:creationId xmlns:a16="http://schemas.microsoft.com/office/drawing/2014/main" id="{BBCB2C5B-332D-B1C5-00CA-1CA098DBF790}"/>
              </a:ext>
            </a:extLst>
          </p:cNvPr>
          <p:cNvGrpSpPr>
            <a:grpSpLocks/>
          </p:cNvGrpSpPr>
          <p:nvPr/>
        </p:nvGrpSpPr>
        <p:grpSpPr bwMode="auto">
          <a:xfrm>
            <a:off x="4191001" y="3319464"/>
            <a:ext cx="3584575" cy="2511425"/>
            <a:chOff x="1776" y="1296"/>
            <a:chExt cx="2258" cy="1582"/>
          </a:xfrm>
        </p:grpSpPr>
        <p:pic>
          <p:nvPicPr>
            <p:cNvPr id="14343" name="Picture 7" descr="Picture3">
              <a:extLst>
                <a:ext uri="{FF2B5EF4-FFF2-40B4-BE49-F238E27FC236}">
                  <a16:creationId xmlns:a16="http://schemas.microsoft.com/office/drawing/2014/main" id="{CDF1A2CB-FB03-C4F9-310E-B74742D3D0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296"/>
              <a:ext cx="2258" cy="158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44" name="Rectangle 8">
              <a:extLst>
                <a:ext uri="{FF2B5EF4-FFF2-40B4-BE49-F238E27FC236}">
                  <a16:creationId xmlns:a16="http://schemas.microsoft.com/office/drawing/2014/main" id="{734692D9-B5A9-CA3C-E2FB-EE85CC77C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1296"/>
              <a:ext cx="240" cy="14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4342" name="Text Box 10">
            <a:extLst>
              <a:ext uri="{FF2B5EF4-FFF2-40B4-BE49-F238E27FC236}">
                <a16:creationId xmlns:a16="http://schemas.microsoft.com/office/drawing/2014/main" id="{B34448AE-F429-6343-E268-3A9245102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1055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</a:rPr>
              <a:t>Matrix materials are usually thermoplastics or thermosets; polyester, epoxy (80% of reinforced plastics), fluorocarbon, silicon, phenolic.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4">
            <a:extLst>
              <a:ext uri="{FF2B5EF4-FFF2-40B4-BE49-F238E27FC236}">
                <a16:creationId xmlns:a16="http://schemas.microsoft.com/office/drawing/2014/main" id="{53067512-6855-C05D-1BED-4B77AA395B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71596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i="1">
                <a:solidFill>
                  <a:srgbClr val="FF9900"/>
                </a:solidFill>
              </a:rPr>
              <a:t>Composites – Polymer Matrix</a:t>
            </a:r>
          </a:p>
        </p:txBody>
      </p:sp>
      <p:sp>
        <p:nvSpPr>
          <p:cNvPr id="15363" name="Slide Number Placeholder 4">
            <a:extLst>
              <a:ext uri="{FF2B5EF4-FFF2-40B4-BE49-F238E27FC236}">
                <a16:creationId xmlns:a16="http://schemas.microsoft.com/office/drawing/2014/main" id="{2B21C947-203C-3636-332D-5804981EA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406AA97-658D-4671-AB45-2BB4A2C64739}" type="slidenum">
              <a:rPr lang="en-US" altLang="en-US">
                <a:solidFill>
                  <a:prstClr val="white"/>
                </a:solidFill>
                <a:latin typeface="Arial" panose="020B0604020202020204" pitchFamily="34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5364" name="Text Box 5">
            <a:extLst>
              <a:ext uri="{FF2B5EF4-FFF2-40B4-BE49-F238E27FC236}">
                <a16:creationId xmlns:a16="http://schemas.microsoft.com/office/drawing/2014/main" id="{38599000-7F8B-1492-2CF0-DDB9F1F71A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1127126"/>
            <a:ext cx="3200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b="1" i="1" u="sng">
                <a:solidFill>
                  <a:srgbClr val="FFFF00"/>
                </a:solidFill>
                <a:latin typeface="Arial" panose="020B0604020202020204" pitchFamily="34" charset="0"/>
              </a:rPr>
              <a:t>Reinforcing fibers</a:t>
            </a:r>
          </a:p>
        </p:txBody>
      </p:sp>
      <p:sp>
        <p:nvSpPr>
          <p:cNvPr id="15365" name="Text Box 6">
            <a:extLst>
              <a:ext uri="{FF2B5EF4-FFF2-40B4-BE49-F238E27FC236}">
                <a16:creationId xmlns:a16="http://schemas.microsoft.com/office/drawing/2014/main" id="{D8E07394-434D-D969-4962-3E05C9BBF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643063"/>
            <a:ext cx="7772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CC"/>
                </a:solidFill>
                <a:latin typeface="Arial" panose="020B0604020202020204" pitchFamily="34" charset="0"/>
              </a:rPr>
              <a:t>Glass</a:t>
            </a:r>
            <a:r>
              <a:rPr lang="en-US" altLang="en-US">
                <a:solidFill>
                  <a:srgbClr val="FFFFCC"/>
                </a:solidFill>
                <a:latin typeface="Arial" panose="020B0604020202020204" pitchFamily="34" charset="0"/>
              </a:rPr>
              <a:t> – </a:t>
            </a:r>
            <a:r>
              <a:rPr lang="en-US" altLang="en-US">
                <a:solidFill>
                  <a:srgbClr val="FFFF00"/>
                </a:solidFill>
                <a:latin typeface="Arial" panose="020B0604020202020204" pitchFamily="34" charset="0"/>
              </a:rPr>
              <a:t>most common and the least expensive, high strength, low stiffness and high density.  GFRP consists 30-60% glass fibers by volume.</a:t>
            </a:r>
          </a:p>
        </p:txBody>
      </p:sp>
      <p:grpSp>
        <p:nvGrpSpPr>
          <p:cNvPr id="2" name="Group 13">
            <a:extLst>
              <a:ext uri="{FF2B5EF4-FFF2-40B4-BE49-F238E27FC236}">
                <a16:creationId xmlns:a16="http://schemas.microsoft.com/office/drawing/2014/main" id="{C23ACB70-0807-E7A5-CA5B-C969E373C594}"/>
              </a:ext>
            </a:extLst>
          </p:cNvPr>
          <p:cNvGrpSpPr>
            <a:grpSpLocks/>
          </p:cNvGrpSpPr>
          <p:nvPr/>
        </p:nvGrpSpPr>
        <p:grpSpPr bwMode="auto">
          <a:xfrm>
            <a:off x="2271714" y="4767263"/>
            <a:ext cx="7862887" cy="641350"/>
            <a:chOff x="471" y="3120"/>
            <a:chExt cx="4953" cy="404"/>
          </a:xfrm>
        </p:grpSpPr>
        <p:sp>
          <p:nvSpPr>
            <p:cNvPr id="15374" name="Text Box 9">
              <a:extLst>
                <a:ext uri="{FF2B5EF4-FFF2-40B4-BE49-F238E27FC236}">
                  <a16:creationId xmlns:a16="http://schemas.microsoft.com/office/drawing/2014/main" id="{FB74E80E-BC35-B776-C01C-C4B5258795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3120"/>
              <a:ext cx="494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  <a:t>                            – highest specific strength, toughest fiber, undergoes plastic deformation before fracture, but absorbs moisture, and is expensive.</a:t>
              </a:r>
            </a:p>
          </p:txBody>
        </p:sp>
        <p:sp>
          <p:nvSpPr>
            <p:cNvPr id="15375" name="Rectangle 11">
              <a:extLst>
                <a:ext uri="{FF2B5EF4-FFF2-40B4-BE49-F238E27FC236}">
                  <a16:creationId xmlns:a16="http://schemas.microsoft.com/office/drawing/2014/main" id="{FE00947C-2862-78F1-1860-F7C555B18D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" y="3120"/>
              <a:ext cx="124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FFFFCC"/>
                  </a:solidFill>
                  <a:latin typeface="Arial" panose="020B0604020202020204" pitchFamily="34" charset="0"/>
                </a:rPr>
                <a:t>Aramids</a:t>
              </a:r>
              <a:r>
                <a:rPr lang="en-US" altLang="en-US">
                  <a:solidFill>
                    <a:srgbClr val="FFFFCC"/>
                  </a:solidFill>
                  <a:latin typeface="Arial" panose="020B0604020202020204" pitchFamily="34" charset="0"/>
                </a:rPr>
                <a:t> (Kevlar)</a:t>
              </a:r>
            </a:p>
          </p:txBody>
        </p:sp>
      </p:grpSp>
      <p:grpSp>
        <p:nvGrpSpPr>
          <p:cNvPr id="3" name="Group 15">
            <a:extLst>
              <a:ext uri="{FF2B5EF4-FFF2-40B4-BE49-F238E27FC236}">
                <a16:creationId xmlns:a16="http://schemas.microsoft.com/office/drawing/2014/main" id="{F3C25F73-F2A1-7473-4F6C-B68867033E05}"/>
              </a:ext>
            </a:extLst>
          </p:cNvPr>
          <p:cNvGrpSpPr>
            <a:grpSpLocks/>
          </p:cNvGrpSpPr>
          <p:nvPr/>
        </p:nvGrpSpPr>
        <p:grpSpPr bwMode="auto">
          <a:xfrm>
            <a:off x="2286000" y="3611563"/>
            <a:ext cx="7620000" cy="938212"/>
            <a:chOff x="480" y="2392"/>
            <a:chExt cx="4800" cy="591"/>
          </a:xfrm>
        </p:grpSpPr>
        <p:sp>
          <p:nvSpPr>
            <p:cNvPr id="15372" name="Text Box 8">
              <a:extLst>
                <a:ext uri="{FF2B5EF4-FFF2-40B4-BE49-F238E27FC236}">
                  <a16:creationId xmlns:a16="http://schemas.microsoft.com/office/drawing/2014/main" id="{B8935A82-96E4-55D7-2D9B-0C0046B69D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2406"/>
              <a:ext cx="4800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  <a:t>           – boron fibers consist of boron deposited on tungsten fibers, high strength and stiffness in tension and compression, resistance to high temperature, but they are heavy and expensive.</a:t>
              </a:r>
            </a:p>
          </p:txBody>
        </p:sp>
        <p:sp>
          <p:nvSpPr>
            <p:cNvPr id="15373" name="Rectangle 14">
              <a:extLst>
                <a:ext uri="{FF2B5EF4-FFF2-40B4-BE49-F238E27FC236}">
                  <a16:creationId xmlns:a16="http://schemas.microsoft.com/office/drawing/2014/main" id="{5915F641-0C1F-C38A-7E1A-2D5F33830D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" y="2392"/>
              <a:ext cx="54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FFFFCC"/>
                  </a:solidFill>
                  <a:latin typeface="Arial" panose="020B0604020202020204" pitchFamily="34" charset="0"/>
                </a:rPr>
                <a:t>Boron</a:t>
              </a:r>
            </a:p>
          </p:txBody>
        </p:sp>
      </p:grpSp>
      <p:grpSp>
        <p:nvGrpSpPr>
          <p:cNvPr id="4" name="Group 17">
            <a:extLst>
              <a:ext uri="{FF2B5EF4-FFF2-40B4-BE49-F238E27FC236}">
                <a16:creationId xmlns:a16="http://schemas.microsoft.com/office/drawing/2014/main" id="{4381E88B-231E-D406-24D8-D7EF49EBFA62}"/>
              </a:ext>
            </a:extLst>
          </p:cNvPr>
          <p:cNvGrpSpPr>
            <a:grpSpLocks/>
          </p:cNvGrpSpPr>
          <p:nvPr/>
        </p:nvGrpSpPr>
        <p:grpSpPr bwMode="auto">
          <a:xfrm>
            <a:off x="2266950" y="2481264"/>
            <a:ext cx="7715250" cy="935037"/>
            <a:chOff x="468" y="1680"/>
            <a:chExt cx="4860" cy="589"/>
          </a:xfrm>
        </p:grpSpPr>
        <p:sp>
          <p:nvSpPr>
            <p:cNvPr id="15370" name="Text Box 7">
              <a:extLst>
                <a:ext uri="{FF2B5EF4-FFF2-40B4-BE49-F238E27FC236}">
                  <a16:creationId xmlns:a16="http://schemas.microsoft.com/office/drawing/2014/main" id="{D3889D63-9936-BA3F-BDDB-6ACFFDC4D4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" y="1692"/>
              <a:ext cx="4848" cy="5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altLang="en-US">
                  <a:solidFill>
                    <a:srgbClr val="FFFF00"/>
                  </a:solidFill>
                  <a:latin typeface="Arial" panose="020B0604020202020204" pitchFamily="34" charset="0"/>
                </a:rPr>
                <a:t>                                                                                  – more expensive than glass fibers, but lower density and higher stiffness with high strength. The composite is called carbon-fiber reinforced plastic (CFRP).</a:t>
              </a:r>
            </a:p>
          </p:txBody>
        </p:sp>
        <p:sp>
          <p:nvSpPr>
            <p:cNvPr id="15371" name="Rectangle 16">
              <a:extLst>
                <a:ext uri="{FF2B5EF4-FFF2-40B4-BE49-F238E27FC236}">
                  <a16:creationId xmlns:a16="http://schemas.microsoft.com/office/drawing/2014/main" id="{13745B19-5793-1AA1-14CC-071056FC77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" y="1680"/>
              <a:ext cx="343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entury Gothic" panose="020B0502020202020204" pitchFamily="34" charset="0"/>
                </a:defRPr>
              </a:lvl9pPr>
            </a:lstStyle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altLang="en-US" b="1">
                  <a:solidFill>
                    <a:srgbClr val="FFFFCC"/>
                  </a:solidFill>
                  <a:latin typeface="Arial" panose="020B0604020202020204" pitchFamily="34" charset="0"/>
                </a:rPr>
                <a:t>Graphite</a:t>
              </a:r>
              <a:r>
                <a:rPr lang="en-US" altLang="en-US">
                  <a:solidFill>
                    <a:srgbClr val="FFFFCC"/>
                  </a:solidFill>
                  <a:latin typeface="Arial" panose="020B0604020202020204" pitchFamily="34" charset="0"/>
                </a:rPr>
                <a:t> (99% carbon) or Carbon (80-95% carbon)</a:t>
              </a:r>
            </a:p>
          </p:txBody>
        </p:sp>
      </p:grpSp>
      <p:sp>
        <p:nvSpPr>
          <p:cNvPr id="15369" name="Text Box 18">
            <a:extLst>
              <a:ext uri="{FF2B5EF4-FFF2-40B4-BE49-F238E27FC236}">
                <a16:creationId xmlns:a16="http://schemas.microsoft.com/office/drawing/2014/main" id="{22F256EA-B1F2-E456-4F01-D7F0A2F7F9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825" y="5561014"/>
            <a:ext cx="849153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4572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The average diameter of fibers used is usually less than .0004 inch (.01 mm). The tensile strength of a glass fiber could be as high as 650 ksi (bulk glass S</a:t>
            </a:r>
            <a:r>
              <a:rPr lang="en-US" altLang="en-US" b="1" baseline="-25000">
                <a:solidFill>
                  <a:srgbClr val="FFFF00"/>
                </a:solidFill>
                <a:latin typeface="Arial" panose="020B0604020202020204" pitchFamily="34" charset="0"/>
              </a:rPr>
              <a:t>u</a:t>
            </a:r>
            <a:r>
              <a:rPr lang="en-US" altLang="en-US" b="1">
                <a:solidFill>
                  <a:srgbClr val="FFFF00"/>
                </a:solidFill>
                <a:latin typeface="Arial" panose="020B0604020202020204" pitchFamily="34" charset="0"/>
              </a:rPr>
              <a:t> = 5-150 ksi)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758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Black</vt:lpstr>
      <vt:lpstr>Century Gothic</vt:lpstr>
      <vt:lpstr>Symbol</vt:lpstr>
      <vt:lpstr>Wingdings</vt:lpstr>
      <vt:lpstr>Wingdings 3</vt:lpstr>
      <vt:lpstr>Slice</vt:lpstr>
      <vt:lpstr>Microsoft Equation 3.0</vt:lpstr>
      <vt:lpstr>PowerPoint Presentation</vt:lpstr>
      <vt:lpstr>PowerPoint Presentation</vt:lpstr>
      <vt:lpstr>What is a composite Material?</vt:lpstr>
      <vt:lpstr>What is a composite Material?</vt:lpstr>
      <vt:lpstr>Composites</vt:lpstr>
      <vt:lpstr>Strength of Materials</vt:lpstr>
      <vt:lpstr>Strength of Materials</vt:lpstr>
      <vt:lpstr>Composites – Polymer Matrix</vt:lpstr>
      <vt:lpstr>Composites – Polymer Matrix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Alka Gupta</dc:creator>
  <cp:lastModifiedBy>Alka Gupta</cp:lastModifiedBy>
  <cp:revision>1</cp:revision>
  <dcterms:created xsi:type="dcterms:W3CDTF">2022-09-20T05:10:38Z</dcterms:created>
  <dcterms:modified xsi:type="dcterms:W3CDTF">2022-09-20T05:11:20Z</dcterms:modified>
</cp:coreProperties>
</file>