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4" r:id="rId3"/>
    <p:sldId id="263" r:id="rId4"/>
    <p:sldId id="257" r:id="rId5"/>
    <p:sldId id="292" r:id="rId6"/>
    <p:sldId id="293" r:id="rId7"/>
    <p:sldId id="294" r:id="rId8"/>
    <p:sldId id="295" r:id="rId9"/>
    <p:sldId id="258" r:id="rId10"/>
    <p:sldId id="259" r:id="rId11"/>
    <p:sldId id="260" r:id="rId12"/>
    <p:sldId id="261" r:id="rId13"/>
    <p:sldId id="262" r:id="rId14"/>
    <p:sldId id="266" r:id="rId15"/>
    <p:sldId id="269" r:id="rId16"/>
    <p:sldId id="270" r:id="rId17"/>
    <p:sldId id="271" r:id="rId18"/>
    <p:sldId id="265" r:id="rId19"/>
    <p:sldId id="267" r:id="rId20"/>
    <p:sldId id="268" r:id="rId21"/>
    <p:sldId id="272" r:id="rId22"/>
    <p:sldId id="273" r:id="rId23"/>
    <p:sldId id="274" r:id="rId24"/>
    <p:sldId id="275" r:id="rId25"/>
    <p:sldId id="276" r:id="rId26"/>
    <p:sldId id="277" r:id="rId27"/>
    <p:sldId id="278" r:id="rId28"/>
    <p:sldId id="279" r:id="rId29"/>
    <p:sldId id="281" r:id="rId30"/>
    <p:sldId id="280" r:id="rId31"/>
    <p:sldId id="282" r:id="rId32"/>
    <p:sldId id="283" r:id="rId33"/>
    <p:sldId id="284" r:id="rId34"/>
    <p:sldId id="285" r:id="rId35"/>
    <p:sldId id="286" r:id="rId36"/>
    <p:sldId id="287" r:id="rId37"/>
    <p:sldId id="288" r:id="rId38"/>
    <p:sldId id="289" r:id="rId39"/>
    <p:sldId id="290" r:id="rId40"/>
    <p:sldId id="291" r:id="rId41"/>
  </p:sldIdLst>
  <p:sldSz cx="96012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xmlns="">
        <p14:section name="Default Section" id="{4780BE34-8477-499B-8852-2E390A9DE64F}">
          <p14:sldIdLst>
            <p14:sldId id="256"/>
            <p14:sldId id="264"/>
            <p14:sldId id="263"/>
            <p14:sldId id="257"/>
            <p14:sldId id="292"/>
            <p14:sldId id="293"/>
            <p14:sldId id="294"/>
            <p14:sldId id="295"/>
            <p14:sldId id="258"/>
            <p14:sldId id="259"/>
            <p14:sldId id="260"/>
            <p14:sldId id="261"/>
            <p14:sldId id="262"/>
            <p14:sldId id="266"/>
            <p14:sldId id="269"/>
            <p14:sldId id="270"/>
          </p14:sldIdLst>
        </p14:section>
        <p14:section name="Untitled Section" id="{20E9A3BA-F748-4939-BBC8-90D21E015E3D}">
          <p14:sldIdLst>
            <p14:sldId id="271"/>
            <p14:sldId id="265"/>
            <p14:sldId id="267"/>
            <p14:sldId id="268"/>
            <p14:sldId id="272"/>
            <p14:sldId id="273"/>
            <p14:sldId id="274"/>
            <p14:sldId id="275"/>
            <p14:sldId id="276"/>
            <p14:sldId id="277"/>
            <p14:sldId id="278"/>
            <p14:sldId id="279"/>
            <p14:sldId id="281"/>
            <p14:sldId id="280"/>
            <p14:sldId id="282"/>
            <p14:sldId id="283"/>
            <p14:sldId id="284"/>
            <p14:sldId id="285"/>
            <p14:sldId id="286"/>
            <p14:sldId id="287"/>
            <p14:sldId id="288"/>
            <p14:sldId id="289"/>
            <p14:sldId id="290"/>
            <p14:sldId id="2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p:scale>
          <a:sx n="76" d="100"/>
          <a:sy n="76" d="100"/>
        </p:scale>
        <p:origin x="-1542" y="-72"/>
      </p:cViewPr>
      <p:guideLst>
        <p:guide orient="horz" pos="2160"/>
        <p:guide pos="3024"/>
      </p:guideLst>
    </p:cSldViewPr>
  </p:slideViewPr>
  <p:outlineViewPr>
    <p:cViewPr>
      <p:scale>
        <a:sx n="33" d="100"/>
        <a:sy n="33" d="100"/>
      </p:scale>
      <p:origin x="258" y="10360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3A58F4-A444-4C75-89C7-21DB8028BD33}" type="datetimeFigureOut">
              <a:rPr lang="en-US"/>
              <a:pPr>
                <a:defRPr/>
              </a:pPr>
              <a:t>11/15/2021</a:t>
            </a:fld>
            <a:endParaRPr lang="en-US"/>
          </a:p>
        </p:txBody>
      </p:sp>
      <p:sp>
        <p:nvSpPr>
          <p:cNvPr id="4" name="Slide Image Placeholder 3"/>
          <p:cNvSpPr>
            <a:spLocks noGrp="1" noRot="1" noChangeAspect="1"/>
          </p:cNvSpPr>
          <p:nvPr>
            <p:ph type="sldImg" idx="2"/>
          </p:nvPr>
        </p:nvSpPr>
        <p:spPr>
          <a:xfrm>
            <a:off x="1028700" y="685800"/>
            <a:ext cx="48006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CA31340-C8D7-40BA-9BC8-78D12A827C95}" type="slidenum">
              <a:rPr lang="en-US"/>
              <a:pPr>
                <a:defRPr/>
              </a:pPr>
              <a:t>‹#›</a:t>
            </a:fld>
            <a:endParaRPr lang="en-US"/>
          </a:p>
        </p:txBody>
      </p:sp>
    </p:spTree>
    <p:extLst>
      <p:ext uri="{BB962C8B-B14F-4D97-AF65-F5344CB8AC3E}">
        <p14:creationId xmlns:p14="http://schemas.microsoft.com/office/powerpoint/2010/main" xmlns="" val="136013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ounded Rectangle 5"/>
          <p:cNvSpPr/>
          <p:nvPr/>
        </p:nvSpPr>
        <p:spPr>
          <a:xfrm>
            <a:off x="400050" y="1295400"/>
            <a:ext cx="8641080" cy="2057400"/>
          </a:xfrm>
          <a:prstGeom prst="roundRect">
            <a:avLst/>
          </a:prstGeom>
          <a:solidFill>
            <a:srgbClr val="3333B2"/>
          </a:solidFill>
          <a:ln>
            <a:solidFill>
              <a:srgbClr val="3333B2"/>
            </a:solidFill>
          </a:ln>
          <a:effectLst>
            <a:outerShdw blurRad="114300" dist="152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1125144" y="6488116"/>
            <a:ext cx="3675459"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2" name="Title 1"/>
          <p:cNvSpPr>
            <a:spLocks noGrp="1"/>
          </p:cNvSpPr>
          <p:nvPr>
            <p:ph type="ctrTitle"/>
          </p:nvPr>
        </p:nvSpPr>
        <p:spPr>
          <a:xfrm>
            <a:off x="640080" y="1447800"/>
            <a:ext cx="8161020" cy="838200"/>
          </a:xfrm>
        </p:spPr>
        <p:txBody>
          <a:bodyPr/>
          <a:lstStyle>
            <a:lvl1pPr>
              <a:defRPr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280160" y="2667000"/>
            <a:ext cx="6720840" cy="533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Date Placeholder 3"/>
          <p:cNvSpPr>
            <a:spLocks noGrp="1"/>
          </p:cNvSpPr>
          <p:nvPr>
            <p:ph type="dt" sz="half" idx="10"/>
          </p:nvPr>
        </p:nvSpPr>
        <p:spPr>
          <a:xfrm>
            <a:off x="3" y="6492878"/>
            <a:ext cx="1125141" cy="365125"/>
          </a:xfrm>
        </p:spPr>
        <p:txBody>
          <a:bodyPr/>
          <a:lstStyle>
            <a:lvl1pPr>
              <a:defRPr baseline="0" smtClean="0">
                <a:solidFill>
                  <a:schemeClr val="bg1"/>
                </a:solidFill>
              </a:defRPr>
            </a:lvl1pPr>
          </a:lstStyle>
          <a:p>
            <a:pPr>
              <a:defRPr/>
            </a:pPr>
            <a:fld id="{6A0EA246-DD1F-47B3-BB7B-9B9593451830}" type="datetime1">
              <a:rPr lang="en-US"/>
              <a:pPr>
                <a:defRPr/>
              </a:pPr>
              <a:t>11/15/2021</a:t>
            </a:fld>
            <a:endParaRPr lang="en-US"/>
          </a:p>
        </p:txBody>
      </p:sp>
      <p:sp>
        <p:nvSpPr>
          <p:cNvPr id="9" name="Footer Placeholder 4"/>
          <p:cNvSpPr>
            <a:spLocks noGrp="1"/>
          </p:cNvSpPr>
          <p:nvPr>
            <p:ph type="ftr" sz="quarter" idx="11"/>
          </p:nvPr>
        </p:nvSpPr>
        <p:spPr>
          <a:xfrm>
            <a:off x="4800600" y="6492878"/>
            <a:ext cx="3600450" cy="365125"/>
          </a:xfrm>
        </p:spPr>
        <p:txBody>
          <a:bodyPr/>
          <a:lstStyle>
            <a:lvl1pPr algn="l">
              <a:defRPr baseline="0" dirty="0">
                <a:solidFill>
                  <a:schemeClr val="bg1"/>
                </a:solidFill>
              </a:defRPr>
            </a:lvl1pPr>
          </a:lstStyle>
          <a:p>
            <a:pPr>
              <a:defRPr/>
            </a:pPr>
            <a:endParaRPr lang="en-US"/>
          </a:p>
        </p:txBody>
      </p:sp>
      <p:sp>
        <p:nvSpPr>
          <p:cNvPr id="10" name="Slide Number Placeholder 5"/>
          <p:cNvSpPr>
            <a:spLocks noGrp="1"/>
          </p:cNvSpPr>
          <p:nvPr>
            <p:ph type="sldNum" sz="quarter" idx="12"/>
          </p:nvPr>
        </p:nvSpPr>
        <p:spPr>
          <a:xfrm>
            <a:off x="8401050" y="6492878"/>
            <a:ext cx="1200150" cy="365125"/>
          </a:xfrm>
        </p:spPr>
        <p:txBody>
          <a:bodyPr/>
          <a:lstStyle>
            <a:lvl1pPr>
              <a:defRPr baseline="0">
                <a:solidFill>
                  <a:schemeClr val="bg1"/>
                </a:solidFill>
              </a:defRPr>
            </a:lvl1pPr>
          </a:lstStyle>
          <a:p>
            <a:pPr>
              <a:defRPr/>
            </a:pPr>
            <a:fld id="{35FDF041-1487-4AA6-9BA8-01A10B058E03}" type="slidenum">
              <a:rPr lang="en-US"/>
              <a:pPr>
                <a:defRPr/>
              </a:pPr>
              <a:t>‹#›</a:t>
            </a:fld>
            <a:endParaRPr lang="en-US"/>
          </a:p>
        </p:txBody>
      </p:sp>
    </p:spTree>
    <p:extLst>
      <p:ext uri="{BB962C8B-B14F-4D97-AF65-F5344CB8AC3E}">
        <p14:creationId xmlns:p14="http://schemas.microsoft.com/office/powerpoint/2010/main" xmlns="" val="96288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84067D-1163-48B4-A8FC-A0454BF3792D}" type="datetime1">
              <a:rPr lang="en-US"/>
              <a:pPr>
                <a:defRPr/>
              </a:pPr>
              <a:t>11/15/2021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CC0854-6CF6-4908-A4E0-0E260E4A6844}" type="slidenum">
              <a:rPr lang="en-US"/>
              <a:pPr>
                <a:defRPr/>
              </a:pPr>
              <a:t>‹#›</a:t>
            </a:fld>
            <a:endParaRPr lang="en-US"/>
          </a:p>
        </p:txBody>
      </p:sp>
    </p:spTree>
    <p:extLst>
      <p:ext uri="{BB962C8B-B14F-4D97-AF65-F5344CB8AC3E}">
        <p14:creationId xmlns:p14="http://schemas.microsoft.com/office/powerpoint/2010/main" xmlns="" val="1839630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74641"/>
            <a:ext cx="216027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74641"/>
            <a:ext cx="632079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DDB95A-E059-4519-A3D0-6DC7853D5BEB}" type="datetime1">
              <a:rPr lang="en-US"/>
              <a:pPr>
                <a:defRPr/>
              </a:pPr>
              <a:t>11/15/2021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2AB840-E54E-44C9-B758-45CD9463174E}" type="slidenum">
              <a:rPr lang="en-US"/>
              <a:pPr>
                <a:defRPr/>
              </a:pPr>
              <a:t>‹#›</a:t>
            </a:fld>
            <a:endParaRPr lang="en-US"/>
          </a:p>
        </p:txBody>
      </p:sp>
    </p:spTree>
    <p:extLst>
      <p:ext uri="{BB962C8B-B14F-4D97-AF65-F5344CB8AC3E}">
        <p14:creationId xmlns:p14="http://schemas.microsoft.com/office/powerpoint/2010/main" xmlns="" val="379880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5" name="Rectangle 4"/>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0"/>
            <a:ext cx="96012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1125144" y="6488116"/>
            <a:ext cx="3675459"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3" name="Content Placeholder 2"/>
          <p:cNvSpPr>
            <a:spLocks noGrp="1"/>
          </p:cNvSpPr>
          <p:nvPr>
            <p:ph idx="1"/>
          </p:nvPr>
        </p:nvSpPr>
        <p:spPr>
          <a:xfrm>
            <a:off x="320040" y="1066803"/>
            <a:ext cx="8801100" cy="5059363"/>
          </a:xfrm>
        </p:spPr>
        <p:txBody>
          <a:bodyPr/>
          <a:lstStyle>
            <a:lvl1pPr>
              <a:buSzPct val="60000"/>
              <a:buFontTx/>
              <a:buBlip>
                <a:blip r:embed="rId2"/>
              </a:buBlip>
              <a:defRPr/>
            </a:lvl1pPr>
            <a:lvl2pPr>
              <a:buSzPct val="60000"/>
              <a:buFontTx/>
              <a:buBlip>
                <a:blip r:embed="rId3"/>
              </a:buBlip>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9361170" cy="762000"/>
          </a:xfrm>
        </p:spPr>
        <p:txBody>
          <a:bodyPr/>
          <a:lstStyle>
            <a:lvl1pPr marL="182880" algn="l">
              <a:defRPr baseline="0">
                <a:solidFill>
                  <a:schemeClr val="bg1"/>
                </a:solidFill>
              </a:defRPr>
            </a:lvl1pPr>
          </a:lstStyle>
          <a:p>
            <a:r>
              <a:rPr lang="en-US" smtClean="0"/>
              <a:t>Click to edit Master title style</a:t>
            </a:r>
            <a:endParaRPr lang="en-US" dirty="0"/>
          </a:p>
        </p:txBody>
      </p:sp>
      <p:sp>
        <p:nvSpPr>
          <p:cNvPr id="8" name="Date Placeholder 3"/>
          <p:cNvSpPr>
            <a:spLocks noGrp="1"/>
          </p:cNvSpPr>
          <p:nvPr>
            <p:ph type="dt" sz="half" idx="10"/>
          </p:nvPr>
        </p:nvSpPr>
        <p:spPr>
          <a:xfrm>
            <a:off x="3" y="6492878"/>
            <a:ext cx="1125141" cy="365125"/>
          </a:xfrm>
        </p:spPr>
        <p:txBody>
          <a:bodyPr/>
          <a:lstStyle>
            <a:lvl1pPr>
              <a:defRPr baseline="0" smtClean="0">
                <a:solidFill>
                  <a:schemeClr val="bg1"/>
                </a:solidFill>
              </a:defRPr>
            </a:lvl1pPr>
          </a:lstStyle>
          <a:p>
            <a:pPr>
              <a:defRPr/>
            </a:pPr>
            <a:fld id="{BDEEC8E3-1E7A-4491-856C-06C7E7E76814}" type="datetime1">
              <a:rPr lang="en-US"/>
              <a:pPr>
                <a:defRPr/>
              </a:pPr>
              <a:t>11/15/2021</a:t>
            </a:fld>
            <a:endParaRPr lang="en-US"/>
          </a:p>
        </p:txBody>
      </p:sp>
      <p:sp>
        <p:nvSpPr>
          <p:cNvPr id="9" name="Footer Placeholder 4"/>
          <p:cNvSpPr>
            <a:spLocks noGrp="1"/>
          </p:cNvSpPr>
          <p:nvPr>
            <p:ph type="ftr" sz="quarter" idx="11"/>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10" name="Slide Number Placeholder 5"/>
          <p:cNvSpPr>
            <a:spLocks noGrp="1"/>
          </p:cNvSpPr>
          <p:nvPr>
            <p:ph type="sldNum" sz="quarter" idx="12"/>
          </p:nvPr>
        </p:nvSpPr>
        <p:spPr>
          <a:xfrm>
            <a:off x="8481060" y="6492878"/>
            <a:ext cx="1120140" cy="365125"/>
          </a:xfrm>
        </p:spPr>
        <p:txBody>
          <a:bodyPr/>
          <a:lstStyle>
            <a:lvl1pPr>
              <a:defRPr baseline="0">
                <a:solidFill>
                  <a:schemeClr val="bg1"/>
                </a:solidFill>
              </a:defRPr>
            </a:lvl1pPr>
          </a:lstStyle>
          <a:p>
            <a:pPr>
              <a:defRPr/>
            </a:pPr>
            <a:fld id="{1E13A9A4-7E5D-47C8-97DD-58A6A3C83649}" type="slidenum">
              <a:rPr lang="en-US"/>
              <a:pPr>
                <a:defRPr/>
              </a:pPr>
              <a:t>‹#›</a:t>
            </a:fld>
            <a:endParaRPr lang="en-US"/>
          </a:p>
        </p:txBody>
      </p:sp>
    </p:spTree>
    <p:extLst>
      <p:ext uri="{BB962C8B-B14F-4D97-AF65-F5344CB8AC3E}">
        <p14:creationId xmlns:p14="http://schemas.microsoft.com/office/powerpoint/2010/main" xmlns="" val="218817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406902"/>
            <a:ext cx="816102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2906716"/>
            <a:ext cx="816102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E0397E-A4F8-4E54-8CD7-3CDF064BB755}" type="datetime1">
              <a:rPr lang="en-US"/>
              <a:pPr>
                <a:defRPr/>
              </a:pPr>
              <a:t>11/15/2021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A2594D-3A4B-4F7C-A87D-7F7EC3F63103}" type="slidenum">
              <a:rPr lang="en-US"/>
              <a:pPr>
                <a:defRPr/>
              </a:pPr>
              <a:t>‹#›</a:t>
            </a:fld>
            <a:endParaRPr lang="en-US"/>
          </a:p>
        </p:txBody>
      </p:sp>
    </p:spTree>
    <p:extLst>
      <p:ext uri="{BB962C8B-B14F-4D97-AF65-F5344CB8AC3E}">
        <p14:creationId xmlns:p14="http://schemas.microsoft.com/office/powerpoint/2010/main" xmlns="" val="2409853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7" name="Rectangle 6"/>
          <p:cNvSpPr/>
          <p:nvPr/>
        </p:nvSpPr>
        <p:spPr>
          <a:xfrm>
            <a:off x="0" y="0"/>
            <a:ext cx="96012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p:nvPr/>
        </p:nvSpPr>
        <p:spPr>
          <a:xfrm>
            <a:off x="1125144" y="6488116"/>
            <a:ext cx="3675459"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3" name="Content Placeholder 2"/>
          <p:cNvSpPr>
            <a:spLocks noGrp="1"/>
          </p:cNvSpPr>
          <p:nvPr>
            <p:ph sz="half" idx="1"/>
          </p:nvPr>
        </p:nvSpPr>
        <p:spPr>
          <a:xfrm>
            <a:off x="240030" y="1066803"/>
            <a:ext cx="448056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0610" y="1066803"/>
            <a:ext cx="4480560" cy="5059363"/>
          </a:xfrm>
        </p:spPr>
        <p:txBody>
          <a:bodyPr/>
          <a:lstStyle>
            <a:lvl1pPr>
              <a:buSzPct val="60000"/>
              <a:buFontTx/>
              <a:buBlip>
                <a:blip r:embed="rId2"/>
              </a:buBlip>
              <a:defRPr sz="2800"/>
            </a:lvl1pPr>
            <a:lvl2pPr>
              <a:buSzPct val="60000"/>
              <a:buFontTx/>
              <a:buBlip>
                <a:blip r:embed="rId2"/>
              </a:buBlip>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928116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9" name="Date Placeholder 4"/>
          <p:cNvSpPr>
            <a:spLocks noGrp="1"/>
          </p:cNvSpPr>
          <p:nvPr>
            <p:ph type="dt" sz="half" idx="10"/>
          </p:nvPr>
        </p:nvSpPr>
        <p:spPr>
          <a:xfrm>
            <a:off x="0" y="6492878"/>
            <a:ext cx="1120140" cy="365125"/>
          </a:xfrm>
        </p:spPr>
        <p:txBody>
          <a:bodyPr/>
          <a:lstStyle>
            <a:lvl1pPr>
              <a:defRPr baseline="0" smtClean="0">
                <a:solidFill>
                  <a:schemeClr val="bg1"/>
                </a:solidFill>
              </a:defRPr>
            </a:lvl1pPr>
          </a:lstStyle>
          <a:p>
            <a:pPr>
              <a:defRPr/>
            </a:pPr>
            <a:fld id="{5E25E84B-2A35-4358-9E4F-F85E92068DBF}" type="datetime1">
              <a:rPr lang="en-US"/>
              <a:pPr>
                <a:defRPr/>
              </a:pPr>
              <a:t>11/15/2021</a:t>
            </a:fld>
            <a:endParaRPr lang="en-US"/>
          </a:p>
        </p:txBody>
      </p:sp>
      <p:sp>
        <p:nvSpPr>
          <p:cNvPr id="10" name="Footer Placeholder 5"/>
          <p:cNvSpPr>
            <a:spLocks noGrp="1"/>
          </p:cNvSpPr>
          <p:nvPr>
            <p:ph type="ftr" sz="quarter" idx="11"/>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11" name="Slide Number Placeholder 6"/>
          <p:cNvSpPr>
            <a:spLocks noGrp="1"/>
          </p:cNvSpPr>
          <p:nvPr>
            <p:ph type="sldNum" sz="quarter" idx="12"/>
          </p:nvPr>
        </p:nvSpPr>
        <p:spPr>
          <a:xfrm>
            <a:off x="8481060" y="6492878"/>
            <a:ext cx="1120140" cy="365125"/>
          </a:xfrm>
        </p:spPr>
        <p:txBody>
          <a:bodyPr/>
          <a:lstStyle>
            <a:lvl1pPr>
              <a:defRPr baseline="0">
                <a:solidFill>
                  <a:schemeClr val="bg1"/>
                </a:solidFill>
              </a:defRPr>
            </a:lvl1pPr>
          </a:lstStyle>
          <a:p>
            <a:pPr>
              <a:defRPr/>
            </a:pPr>
            <a:fld id="{9D246199-7644-4F79-B19F-8BB812A66A58}" type="slidenum">
              <a:rPr lang="en-US"/>
              <a:pPr>
                <a:defRPr/>
              </a:pPr>
              <a:t>‹#›</a:t>
            </a:fld>
            <a:endParaRPr lang="en-US"/>
          </a:p>
        </p:txBody>
      </p:sp>
    </p:spTree>
    <p:extLst>
      <p:ext uri="{BB962C8B-B14F-4D97-AF65-F5344CB8AC3E}">
        <p14:creationId xmlns:p14="http://schemas.microsoft.com/office/powerpoint/2010/main" xmlns="" val="311105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8" name="Rectangle 7"/>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9" name="Rectangle 8"/>
          <p:cNvSpPr/>
          <p:nvPr/>
        </p:nvSpPr>
        <p:spPr>
          <a:xfrm>
            <a:off x="0" y="0"/>
            <a:ext cx="96012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1125144" y="6488116"/>
            <a:ext cx="3675459" cy="369887"/>
          </a:xfrm>
          <a:prstGeom prst="rect">
            <a:avLst/>
          </a:prstGeom>
          <a:noFill/>
        </p:spPr>
        <p:txBody>
          <a:bodyPr anchor="ctr"/>
          <a:lstStyle/>
          <a:p>
            <a:pPr algn="r" fontAlgn="auto">
              <a:spcBef>
                <a:spcPts val="0"/>
              </a:spcBef>
              <a:spcAft>
                <a:spcPts val="0"/>
              </a:spcAft>
              <a:defRPr/>
            </a:pPr>
            <a:endParaRPr lang="en-US" sz="1200" dirty="0">
              <a:solidFill>
                <a:schemeClr val="bg1"/>
              </a:solidFill>
              <a:latin typeface="+mn-lt"/>
              <a:cs typeface="+mn-cs"/>
            </a:endParaRPr>
          </a:p>
        </p:txBody>
      </p:sp>
      <p:sp>
        <p:nvSpPr>
          <p:cNvPr id="3" name="Text Placeholder 2"/>
          <p:cNvSpPr>
            <a:spLocks noGrp="1"/>
          </p:cNvSpPr>
          <p:nvPr>
            <p:ph type="body" idx="1"/>
          </p:nvPr>
        </p:nvSpPr>
        <p:spPr>
          <a:xfrm>
            <a:off x="480062" y="990600"/>
            <a:ext cx="42421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0062" y="1676403"/>
            <a:ext cx="4242197"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77279" y="990600"/>
            <a:ext cx="42438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7279" y="1676403"/>
            <a:ext cx="4243863" cy="4449763"/>
          </a:xfrm>
        </p:spPr>
        <p:txBody>
          <a:bodyPr/>
          <a:lstStyle>
            <a:lvl1pPr>
              <a:buSzPct val="60000"/>
              <a:buFontTx/>
              <a:buBlip>
                <a:blip r:embed="rId2"/>
              </a:buBlip>
              <a:defRPr sz="2400"/>
            </a:lvl1pPr>
            <a:lvl2pPr>
              <a:buSzPct val="60000"/>
              <a:buFontTx/>
              <a:buBlip>
                <a:blip r:embed="rId2"/>
              </a:buBlip>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0" y="0"/>
            <a:ext cx="928116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1" name="Date Placeholder 6"/>
          <p:cNvSpPr>
            <a:spLocks noGrp="1"/>
          </p:cNvSpPr>
          <p:nvPr>
            <p:ph type="dt" sz="half" idx="10"/>
          </p:nvPr>
        </p:nvSpPr>
        <p:spPr>
          <a:xfrm>
            <a:off x="0" y="6492878"/>
            <a:ext cx="1120140" cy="365125"/>
          </a:xfrm>
        </p:spPr>
        <p:txBody>
          <a:bodyPr/>
          <a:lstStyle>
            <a:lvl1pPr>
              <a:defRPr baseline="0" smtClean="0">
                <a:solidFill>
                  <a:schemeClr val="bg1"/>
                </a:solidFill>
              </a:defRPr>
            </a:lvl1pPr>
          </a:lstStyle>
          <a:p>
            <a:pPr>
              <a:defRPr/>
            </a:pPr>
            <a:fld id="{2F2F838A-E36D-4815-847D-4E0C8F91F9CF}" type="datetime1">
              <a:rPr lang="en-US"/>
              <a:pPr>
                <a:defRPr/>
              </a:pPr>
              <a:t>11/15/2021</a:t>
            </a:fld>
            <a:endParaRPr lang="en-US"/>
          </a:p>
        </p:txBody>
      </p:sp>
      <p:sp>
        <p:nvSpPr>
          <p:cNvPr id="12" name="Footer Placeholder 7"/>
          <p:cNvSpPr>
            <a:spLocks noGrp="1"/>
          </p:cNvSpPr>
          <p:nvPr>
            <p:ph type="ftr" sz="quarter" idx="11"/>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13" name="Slide Number Placeholder 8"/>
          <p:cNvSpPr>
            <a:spLocks noGrp="1"/>
          </p:cNvSpPr>
          <p:nvPr>
            <p:ph type="sldNum" sz="quarter" idx="12"/>
          </p:nvPr>
        </p:nvSpPr>
        <p:spPr>
          <a:xfrm>
            <a:off x="8481060" y="6492878"/>
            <a:ext cx="1120140" cy="365125"/>
          </a:xfrm>
        </p:spPr>
        <p:txBody>
          <a:bodyPr/>
          <a:lstStyle>
            <a:lvl1pPr>
              <a:defRPr baseline="0">
                <a:solidFill>
                  <a:schemeClr val="bg1"/>
                </a:solidFill>
              </a:defRPr>
            </a:lvl1pPr>
          </a:lstStyle>
          <a:p>
            <a:pPr>
              <a:defRPr/>
            </a:pPr>
            <a:fld id="{C93E4C79-BFB5-4303-B014-9E930EB180CB}" type="slidenum">
              <a:rPr lang="en-US"/>
              <a:pPr>
                <a:defRPr/>
              </a:pPr>
              <a:t>‹#›</a:t>
            </a:fld>
            <a:endParaRPr lang="en-US"/>
          </a:p>
        </p:txBody>
      </p:sp>
    </p:spTree>
    <p:extLst>
      <p:ext uri="{BB962C8B-B14F-4D97-AF65-F5344CB8AC3E}">
        <p14:creationId xmlns:p14="http://schemas.microsoft.com/office/powerpoint/2010/main" xmlns="" val="331863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3"/>
          <p:cNvSpPr/>
          <p:nvPr/>
        </p:nvSpPr>
        <p:spPr>
          <a:xfrm>
            <a:off x="0" y="0"/>
            <a:ext cx="9601200" cy="762000"/>
          </a:xfrm>
          <a:prstGeom prst="rect">
            <a:avLst/>
          </a:prstGeom>
          <a:gradFill flip="none" rotWithShape="1">
            <a:gsLst>
              <a:gs pos="0">
                <a:schemeClr val="tx1"/>
              </a:gs>
              <a:gs pos="100000">
                <a:srgbClr val="3333B2"/>
              </a:gs>
            </a:gsLst>
            <a:lin ang="10800000" scaled="1"/>
            <a:tileRect/>
          </a:gradFill>
          <a:ln>
            <a:noFill/>
          </a:ln>
          <a:effectLst>
            <a:outerShdw blurRad="50800" dist="889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6" name="Rectangle 5"/>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2" name="Title 1"/>
          <p:cNvSpPr>
            <a:spLocks noGrp="1"/>
          </p:cNvSpPr>
          <p:nvPr>
            <p:ph type="title"/>
          </p:nvPr>
        </p:nvSpPr>
        <p:spPr>
          <a:xfrm>
            <a:off x="0" y="0"/>
            <a:ext cx="9361170" cy="762000"/>
          </a:xfrm>
        </p:spPr>
        <p:txBody>
          <a:bodyPr/>
          <a:lstStyle>
            <a:lvl1pPr marL="182880" algn="l">
              <a:defRPr baseline="0">
                <a:solidFill>
                  <a:schemeClr val="bg1"/>
                </a:solidFill>
              </a:defRPr>
            </a:lvl1pPr>
          </a:lstStyle>
          <a:p>
            <a:r>
              <a:rPr lang="en-US" smtClean="0"/>
              <a:t>Click to edit Master title style</a:t>
            </a:r>
            <a:endParaRPr lang="en-US"/>
          </a:p>
        </p:txBody>
      </p:sp>
      <p:sp>
        <p:nvSpPr>
          <p:cNvPr id="12" name="Text Placeholder 10"/>
          <p:cNvSpPr>
            <a:spLocks noGrp="1"/>
          </p:cNvSpPr>
          <p:nvPr>
            <p:ph type="body" sz="quarter" idx="13"/>
          </p:nvPr>
        </p:nvSpPr>
        <p:spPr>
          <a:xfrm>
            <a:off x="1120140" y="6477000"/>
            <a:ext cx="368046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smtClean="0"/>
              <a:t>Click to edit Master text styles</a:t>
            </a:r>
          </a:p>
        </p:txBody>
      </p:sp>
      <p:sp>
        <p:nvSpPr>
          <p:cNvPr id="7" name="Date Placeholder 6"/>
          <p:cNvSpPr>
            <a:spLocks noGrp="1"/>
          </p:cNvSpPr>
          <p:nvPr>
            <p:ph type="dt" sz="half" idx="14"/>
          </p:nvPr>
        </p:nvSpPr>
        <p:spPr>
          <a:xfrm>
            <a:off x="0" y="6492878"/>
            <a:ext cx="1120140" cy="365125"/>
          </a:xfrm>
        </p:spPr>
        <p:txBody>
          <a:bodyPr/>
          <a:lstStyle>
            <a:lvl1pPr>
              <a:defRPr baseline="0" smtClean="0">
                <a:solidFill>
                  <a:schemeClr val="bg1"/>
                </a:solidFill>
              </a:defRPr>
            </a:lvl1pPr>
          </a:lstStyle>
          <a:p>
            <a:pPr>
              <a:defRPr/>
            </a:pPr>
            <a:fld id="{3F4E6366-5FA3-40A4-8D94-CE20A435C290}" type="datetime1">
              <a:rPr lang="en-US"/>
              <a:pPr>
                <a:defRPr/>
              </a:pPr>
              <a:t>11/15/2021</a:t>
            </a:fld>
            <a:endParaRPr lang="en-US"/>
          </a:p>
        </p:txBody>
      </p:sp>
      <p:sp>
        <p:nvSpPr>
          <p:cNvPr id="8" name="Footer Placeholder 7"/>
          <p:cNvSpPr>
            <a:spLocks noGrp="1"/>
          </p:cNvSpPr>
          <p:nvPr>
            <p:ph type="ftr" sz="quarter" idx="15"/>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9" name="Slide Number Placeholder 8"/>
          <p:cNvSpPr>
            <a:spLocks noGrp="1"/>
          </p:cNvSpPr>
          <p:nvPr>
            <p:ph type="sldNum" sz="quarter" idx="16"/>
          </p:nvPr>
        </p:nvSpPr>
        <p:spPr>
          <a:xfrm>
            <a:off x="8481060" y="6492878"/>
            <a:ext cx="1120140" cy="365125"/>
          </a:xfrm>
        </p:spPr>
        <p:txBody>
          <a:bodyPr/>
          <a:lstStyle>
            <a:lvl1pPr>
              <a:defRPr baseline="0">
                <a:solidFill>
                  <a:schemeClr val="bg1"/>
                </a:solidFill>
              </a:defRPr>
            </a:lvl1pPr>
          </a:lstStyle>
          <a:p>
            <a:pPr>
              <a:defRPr/>
            </a:pPr>
            <a:fld id="{9C3EF4CD-4F33-4007-A68B-13FA72895123}" type="slidenum">
              <a:rPr lang="en-US"/>
              <a:pPr>
                <a:defRPr/>
              </a:pPr>
              <a:t>‹#›</a:t>
            </a:fld>
            <a:endParaRPr lang="en-US"/>
          </a:p>
        </p:txBody>
      </p:sp>
    </p:spTree>
    <p:extLst>
      <p:ext uri="{BB962C8B-B14F-4D97-AF65-F5344CB8AC3E}">
        <p14:creationId xmlns:p14="http://schemas.microsoft.com/office/powerpoint/2010/main" xmlns="" val="4107145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p:nvSpPr>
        <p:spPr>
          <a:xfrm>
            <a:off x="4800600" y="6477000"/>
            <a:ext cx="4800600" cy="381000"/>
          </a:xfrm>
          <a:prstGeom prst="rect">
            <a:avLst/>
          </a:prstGeom>
          <a:solidFill>
            <a:srgbClr val="3333B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4" name="Rectangle 3"/>
          <p:cNvSpPr/>
          <p:nvPr/>
        </p:nvSpPr>
        <p:spPr>
          <a:xfrm>
            <a:off x="0" y="6477000"/>
            <a:ext cx="48006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10" name="Text Placeholder 10"/>
          <p:cNvSpPr>
            <a:spLocks noGrp="1"/>
          </p:cNvSpPr>
          <p:nvPr>
            <p:ph type="body" sz="quarter" idx="13"/>
          </p:nvPr>
        </p:nvSpPr>
        <p:spPr>
          <a:xfrm>
            <a:off x="1120140" y="6477000"/>
            <a:ext cx="3680460" cy="381000"/>
          </a:xfrm>
        </p:spPr>
        <p:txBody>
          <a:bodyPr anchor="ctr">
            <a:normAutofit/>
          </a:bodyPr>
          <a:lstStyle>
            <a:lvl1pPr algn="r">
              <a:buNone/>
              <a:defRPr lang="en-US" sz="1200" kern="1200" baseline="0" dirty="0">
                <a:solidFill>
                  <a:schemeClr val="bg1"/>
                </a:solidFill>
                <a:latin typeface="+mn-lt"/>
                <a:ea typeface="+mn-ea"/>
                <a:cs typeface="+mn-cs"/>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smtClean="0"/>
              <a:t>Click to edit Master text styles</a:t>
            </a:r>
          </a:p>
        </p:txBody>
      </p:sp>
      <p:sp>
        <p:nvSpPr>
          <p:cNvPr id="5" name="Date Placeholder 6"/>
          <p:cNvSpPr>
            <a:spLocks noGrp="1"/>
          </p:cNvSpPr>
          <p:nvPr>
            <p:ph type="dt" sz="half" idx="14"/>
          </p:nvPr>
        </p:nvSpPr>
        <p:spPr>
          <a:xfrm>
            <a:off x="0" y="6492878"/>
            <a:ext cx="1120140" cy="365125"/>
          </a:xfrm>
        </p:spPr>
        <p:txBody>
          <a:bodyPr/>
          <a:lstStyle>
            <a:lvl1pPr>
              <a:defRPr baseline="0" smtClean="0">
                <a:solidFill>
                  <a:schemeClr val="bg1"/>
                </a:solidFill>
              </a:defRPr>
            </a:lvl1pPr>
          </a:lstStyle>
          <a:p>
            <a:pPr>
              <a:defRPr/>
            </a:pPr>
            <a:fld id="{D40DBBE4-FCB5-4438-94F5-1F73A52D6E66}" type="datetime1">
              <a:rPr lang="en-US"/>
              <a:pPr>
                <a:defRPr/>
              </a:pPr>
              <a:t>11/15/2021</a:t>
            </a:fld>
            <a:endParaRPr lang="en-US"/>
          </a:p>
        </p:txBody>
      </p:sp>
      <p:sp>
        <p:nvSpPr>
          <p:cNvPr id="6" name="Footer Placeholder 7"/>
          <p:cNvSpPr>
            <a:spLocks noGrp="1"/>
          </p:cNvSpPr>
          <p:nvPr>
            <p:ph type="ftr" sz="quarter" idx="15"/>
          </p:nvPr>
        </p:nvSpPr>
        <p:spPr>
          <a:xfrm>
            <a:off x="4800600" y="6492878"/>
            <a:ext cx="3680460" cy="365125"/>
          </a:xfrm>
        </p:spPr>
        <p:txBody>
          <a:bodyPr/>
          <a:lstStyle>
            <a:lvl1pPr algn="l">
              <a:defRPr baseline="0" dirty="0">
                <a:solidFill>
                  <a:schemeClr val="bg1"/>
                </a:solidFill>
              </a:defRPr>
            </a:lvl1pPr>
          </a:lstStyle>
          <a:p>
            <a:pPr>
              <a:defRPr/>
            </a:pPr>
            <a:endParaRPr lang="en-US"/>
          </a:p>
        </p:txBody>
      </p:sp>
      <p:sp>
        <p:nvSpPr>
          <p:cNvPr id="7" name="Slide Number Placeholder 8"/>
          <p:cNvSpPr>
            <a:spLocks noGrp="1"/>
          </p:cNvSpPr>
          <p:nvPr>
            <p:ph type="sldNum" sz="quarter" idx="16"/>
          </p:nvPr>
        </p:nvSpPr>
        <p:spPr>
          <a:xfrm>
            <a:off x="8481060" y="6492878"/>
            <a:ext cx="1120140" cy="365125"/>
          </a:xfrm>
        </p:spPr>
        <p:txBody>
          <a:bodyPr/>
          <a:lstStyle>
            <a:lvl1pPr>
              <a:defRPr baseline="0">
                <a:solidFill>
                  <a:schemeClr val="bg1"/>
                </a:solidFill>
              </a:defRPr>
            </a:lvl1pPr>
          </a:lstStyle>
          <a:p>
            <a:pPr>
              <a:defRPr/>
            </a:pPr>
            <a:fld id="{A3ADA108-DD4C-4F80-A52F-DA44752AA430}" type="slidenum">
              <a:rPr lang="en-US"/>
              <a:pPr>
                <a:defRPr/>
              </a:pPr>
              <a:t>‹#›</a:t>
            </a:fld>
            <a:endParaRPr lang="en-US"/>
          </a:p>
        </p:txBody>
      </p:sp>
    </p:spTree>
    <p:extLst>
      <p:ext uri="{BB962C8B-B14F-4D97-AF65-F5344CB8AC3E}">
        <p14:creationId xmlns:p14="http://schemas.microsoft.com/office/powerpoint/2010/main" xmlns="" val="419805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2" y="273050"/>
            <a:ext cx="315872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3803" y="273053"/>
            <a:ext cx="536734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2" y="1435103"/>
            <a:ext cx="31587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8B0E38-F5B9-4EC1-996D-A90C0E7CAA8D}" type="datetime1">
              <a:rPr lang="en-US"/>
              <a:pPr>
                <a:defRPr/>
              </a:pPr>
              <a:t>11/15/2021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8A4272-7602-470A-8FDC-A50EDADF2FF2}" type="slidenum">
              <a:rPr lang="en-US"/>
              <a:pPr>
                <a:defRPr/>
              </a:pPr>
              <a:t>‹#›</a:t>
            </a:fld>
            <a:endParaRPr lang="en-US"/>
          </a:p>
        </p:txBody>
      </p:sp>
    </p:spTree>
    <p:extLst>
      <p:ext uri="{BB962C8B-B14F-4D97-AF65-F5344CB8AC3E}">
        <p14:creationId xmlns:p14="http://schemas.microsoft.com/office/powerpoint/2010/main" xmlns="" val="167253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4800602"/>
            <a:ext cx="576072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902" y="612775"/>
            <a:ext cx="576072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881902" y="5367340"/>
            <a:ext cx="57607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891BCD-34A6-44E4-AC63-BEEB8C776865}" type="datetime1">
              <a:rPr lang="en-US"/>
              <a:pPr>
                <a:defRPr/>
              </a:pPr>
              <a:t>11/15/2021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24C720-9ECB-4E43-8E0F-020AE534202A}" type="slidenum">
              <a:rPr lang="en-US"/>
              <a:pPr>
                <a:defRPr/>
              </a:pPr>
              <a:t>‹#›</a:t>
            </a:fld>
            <a:endParaRPr lang="en-US"/>
          </a:p>
        </p:txBody>
      </p:sp>
    </p:spTree>
    <p:extLst>
      <p:ext uri="{BB962C8B-B14F-4D97-AF65-F5344CB8AC3E}">
        <p14:creationId xmlns:p14="http://schemas.microsoft.com/office/powerpoint/2010/main" xmlns="" val="141428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80060" y="274638"/>
            <a:ext cx="864108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80060" y="1600203"/>
            <a:ext cx="864108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80060" y="6356353"/>
            <a:ext cx="224028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298BDF5-1872-41D4-9608-A857086E2160}" type="datetime1">
              <a:rPr lang="en-US"/>
              <a:pPr>
                <a:defRPr/>
              </a:pPr>
              <a:t>11/15/2021</a:t>
            </a:fld>
            <a:endParaRPr lang="en-US"/>
          </a:p>
        </p:txBody>
      </p:sp>
      <p:sp>
        <p:nvSpPr>
          <p:cNvPr id="5" name="Footer Placeholder 4"/>
          <p:cNvSpPr>
            <a:spLocks noGrp="1"/>
          </p:cNvSpPr>
          <p:nvPr>
            <p:ph type="ftr" sz="quarter" idx="3"/>
          </p:nvPr>
        </p:nvSpPr>
        <p:spPr>
          <a:xfrm>
            <a:off x="3280410" y="6356353"/>
            <a:ext cx="304038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880860" y="6356353"/>
            <a:ext cx="224028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4746718-6EBA-4A11-914C-DA06A0FB05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0" r:id="rId3"/>
    <p:sldLayoutId id="2147483707" r:id="rId4"/>
    <p:sldLayoutId id="2147483708" r:id="rId5"/>
    <p:sldLayoutId id="2147483709" r:id="rId6"/>
    <p:sldLayoutId id="2147483710" r:id="rId7"/>
    <p:sldLayoutId id="2147483701" r:id="rId8"/>
    <p:sldLayoutId id="2147483702" r:id="rId9"/>
    <p:sldLayoutId id="2147483703" r:id="rId10"/>
    <p:sldLayoutId id="2147483704" r:id="rId11"/>
  </p:sldLayoutIdLst>
  <p:hf hdr="0" ft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5"/>
          <p:cNvSpPr>
            <a:spLocks noGrp="1"/>
          </p:cNvSpPr>
          <p:nvPr>
            <p:ph type="ctrTitle"/>
          </p:nvPr>
        </p:nvSpPr>
        <p:spPr>
          <a:xfrm>
            <a:off x="560070" y="1143000"/>
            <a:ext cx="8161020" cy="3276600"/>
          </a:xfrm>
        </p:spPr>
        <p:txBody>
          <a:bodyPr/>
          <a:lstStyle/>
          <a:p>
            <a:pPr eaLnBrk="1" hangingPunct="1"/>
            <a:r>
              <a:rPr lang="en-US" dirty="0" smtClean="0"/>
              <a:t>Computer architecture</a:t>
            </a:r>
            <a:br>
              <a:rPr lang="en-US" dirty="0" smtClean="0"/>
            </a:br>
            <a:r>
              <a:rPr lang="en-US" dirty="0"/>
              <a:t> </a:t>
            </a:r>
            <a:r>
              <a:rPr lang="en-US" dirty="0" smtClean="0"/>
              <a:t>                                                 unit 2</a:t>
            </a:r>
          </a:p>
        </p:txBody>
      </p:sp>
      <p:sp>
        <p:nvSpPr>
          <p:cNvPr id="4" name="Date Placeholder 3"/>
          <p:cNvSpPr>
            <a:spLocks noGrp="1"/>
          </p:cNvSpPr>
          <p:nvPr>
            <p:ph type="dt" sz="quarter" idx="10"/>
          </p:nvPr>
        </p:nvSpPr>
        <p:spPr/>
        <p:txBody>
          <a:bodyPr/>
          <a:lstStyle/>
          <a:p>
            <a:pPr>
              <a:defRPr/>
            </a:pPr>
            <a:fld id="{1702F06A-FBAC-4674-A4FF-E5E53A43E4E5}" type="datetime1">
              <a:rPr lang="en-US"/>
              <a:pPr>
                <a:defRPr/>
              </a:pPr>
              <a:t>11/15/2021</a:t>
            </a:fld>
            <a:endParaRPr lang="en-US"/>
          </a:p>
        </p:txBody>
      </p:sp>
      <p:sp>
        <p:nvSpPr>
          <p:cNvPr id="5" name="Slide Number Placeholder 4"/>
          <p:cNvSpPr>
            <a:spLocks noGrp="1"/>
          </p:cNvSpPr>
          <p:nvPr>
            <p:ph type="sldNum" sz="quarter" idx="12"/>
          </p:nvPr>
        </p:nvSpPr>
        <p:spPr/>
        <p:txBody>
          <a:bodyPr/>
          <a:lstStyle/>
          <a:p>
            <a:pPr>
              <a:defRPr/>
            </a:pPr>
            <a:fld id="{FFC4729E-9060-4737-88FB-101FAD801D45}"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2485693881"/>
              </p:ext>
            </p:extLst>
          </p:nvPr>
        </p:nvGraphicFramePr>
        <p:xfrm>
          <a:off x="4720590" y="5105400"/>
          <a:ext cx="4720590" cy="914400"/>
        </p:xfrm>
        <a:graphic>
          <a:graphicData uri="http://schemas.openxmlformats.org/drawingml/2006/table">
            <a:tbl>
              <a:tblPr firstRow="1" bandRow="1">
                <a:tableStyleId>{5C22544A-7EE6-4342-B048-85BDC9FD1C3A}</a:tableStyleId>
              </a:tblPr>
              <a:tblGrid>
                <a:gridCol w="4720590"/>
              </a:tblGrid>
              <a:tr h="914400">
                <a:tc>
                  <a:txBody>
                    <a:bodyPr/>
                    <a:lstStyle/>
                    <a:p>
                      <a:r>
                        <a:rPr lang="en-US" sz="1800" dirty="0" smtClean="0"/>
                        <a:t>Presented By:</a:t>
                      </a:r>
                    </a:p>
                    <a:p>
                      <a:r>
                        <a:rPr lang="en-US" sz="1800" dirty="0" smtClean="0"/>
                        <a:t>SANTOSH</a:t>
                      </a:r>
                      <a:r>
                        <a:rPr lang="en-US" sz="1800" baseline="0" dirty="0" smtClean="0"/>
                        <a:t> PRASAD GUPTA</a:t>
                      </a:r>
                      <a:endParaRPr lang="en-US" sz="1800" dirty="0"/>
                    </a:p>
                  </a:txBody>
                  <a:tcPr marL="96012" marR="96012"/>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marL="0" indent="0">
              <a:buNone/>
            </a:pPr>
            <a:r>
              <a:rPr lang="en-US" sz="2000" dirty="0">
                <a:latin typeface="Times New Roman" panose="02020603050405020304" pitchFamily="18" charset="0"/>
                <a:cs typeface="Times New Roman" panose="02020603050405020304" pitchFamily="18" charset="0"/>
              </a:rPr>
              <a:t>The format of an instruction is usually depicted in a rectangular </a:t>
            </a:r>
            <a:r>
              <a:rPr lang="en-US" sz="2000" dirty="0" smtClean="0">
                <a:latin typeface="Times New Roman" panose="02020603050405020304" pitchFamily="18" charset="0"/>
                <a:cs typeface="Times New Roman" panose="02020603050405020304" pitchFamily="18" charset="0"/>
              </a:rPr>
              <a:t>box symbolizing </a:t>
            </a:r>
            <a:r>
              <a:rPr lang="en-US" sz="2000" dirty="0">
                <a:latin typeface="Times New Roman" panose="02020603050405020304" pitchFamily="18" charset="0"/>
                <a:cs typeface="Times New Roman" panose="02020603050405020304" pitchFamily="18" charset="0"/>
              </a:rPr>
              <a:t>the bits of the instruction as they appear in memory words or in</a:t>
            </a:r>
          </a:p>
          <a:p>
            <a:pPr marL="0" indent="0">
              <a:buNone/>
            </a:pPr>
            <a:r>
              <a:rPr lang="en-US" sz="2000" dirty="0">
                <a:latin typeface="Times New Roman" panose="02020603050405020304" pitchFamily="18" charset="0"/>
                <a:cs typeface="Times New Roman" panose="02020603050405020304" pitchFamily="18" charset="0"/>
              </a:rPr>
              <a:t>a control register. The bits of the instruction are divided into groups </a:t>
            </a:r>
            <a:r>
              <a:rPr lang="en-US" sz="2000" dirty="0" smtClean="0">
                <a:latin typeface="Times New Roman" panose="02020603050405020304" pitchFamily="18" charset="0"/>
                <a:cs typeface="Times New Roman" panose="02020603050405020304" pitchFamily="18" charset="0"/>
              </a:rPr>
              <a:t>called fields</a:t>
            </a:r>
            <a:r>
              <a:rPr lang="en-US" sz="2000" dirty="0">
                <a:latin typeface="Times New Roman" panose="02020603050405020304" pitchFamily="18" charset="0"/>
                <a:cs typeface="Times New Roman" panose="02020603050405020304" pitchFamily="18" charset="0"/>
              </a:rPr>
              <a:t>. The most common fields found in instruction formats </a:t>
            </a:r>
            <a:r>
              <a:rPr lang="en-US" sz="2000" dirty="0" smtClean="0">
                <a:latin typeface="Times New Roman" panose="02020603050405020304" pitchFamily="18" charset="0"/>
                <a:cs typeface="Times New Roman" panose="02020603050405020304" pitchFamily="18" charset="0"/>
              </a:rPr>
              <a:t>are:</a:t>
            </a:r>
          </a:p>
          <a:p>
            <a:pPr marL="0" indent="0">
              <a:buNone/>
            </a:pPr>
            <a:r>
              <a:rPr lang="en-US" sz="2000" dirty="0" smtClean="0">
                <a:latin typeface="Times New Roman" panose="02020603050405020304" pitchFamily="18" charset="0"/>
                <a:cs typeface="Times New Roman" panose="02020603050405020304" pitchFamily="18" charset="0"/>
              </a:rPr>
              <a:t>1.A </a:t>
            </a:r>
            <a:r>
              <a:rPr lang="en-US" sz="2000" dirty="0">
                <a:latin typeface="Times New Roman" panose="02020603050405020304" pitchFamily="18" charset="0"/>
                <a:cs typeface="Times New Roman" panose="02020603050405020304" pitchFamily="18" charset="0"/>
              </a:rPr>
              <a:t>mode field that specifies the way the operand or the effective </a:t>
            </a:r>
            <a:r>
              <a:rPr lang="en-US" sz="2000" dirty="0" smtClean="0">
                <a:latin typeface="Times New Roman" panose="02020603050405020304" pitchFamily="18" charset="0"/>
                <a:cs typeface="Times New Roman" panose="02020603050405020304" pitchFamily="18" charset="0"/>
              </a:rPr>
              <a:t>address is </a:t>
            </a:r>
            <a:r>
              <a:rPr lang="en-US" sz="2000" dirty="0">
                <a:latin typeface="Times New Roman" panose="02020603050405020304" pitchFamily="18" charset="0"/>
                <a:cs typeface="Times New Roman" panose="02020603050405020304" pitchFamily="18" charset="0"/>
              </a:rPr>
              <a:t>determined</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2000" dirty="0" smtClean="0"/>
          </a:p>
          <a:p>
            <a:pPr marL="457200" indent="-457200">
              <a:buAutoNum type="arabicPeriod"/>
            </a:pPr>
            <a:endParaRPr lang="en-US" sz="2000" dirty="0"/>
          </a:p>
          <a:p>
            <a:pPr marL="457200" indent="-457200">
              <a:buAutoNum type="arabicPeriod"/>
            </a:pPr>
            <a:endParaRPr lang="en-US" sz="2000" dirty="0" smtClean="0"/>
          </a:p>
          <a:p>
            <a:pPr marL="0" indent="0">
              <a:buNone/>
            </a:pP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Instruction Format</a:t>
            </a:r>
            <a:endParaRPr lang="en-US" sz="2000" dirty="0">
              <a:latin typeface="Times New Roman" panose="02020603050405020304" pitchFamily="18" charset="0"/>
              <a:cs typeface="Times New Roman" panose="02020603050405020304" pitchFamily="18" charset="0"/>
            </a:endParaRPr>
          </a:p>
        </p:txBody>
      </p:sp>
      <p:sp>
        <p:nvSpPr>
          <p:cNvPr id="11267" name="Title 2"/>
          <p:cNvSpPr>
            <a:spLocks noGrp="1"/>
          </p:cNvSpPr>
          <p:nvPr>
            <p:ph type="title"/>
          </p:nvPr>
        </p:nvSpPr>
        <p:spPr/>
        <p:txBody>
          <a:bodyPr/>
          <a:lstStyle/>
          <a:p>
            <a:r>
              <a:rPr lang="en-US" sz="2800" dirty="0" smtClean="0">
                <a:latin typeface="Times New Roman" panose="02020603050405020304" pitchFamily="18" charset="0"/>
                <a:cs typeface="Times New Roman" panose="02020603050405020304" pitchFamily="18" charset="0"/>
              </a:rPr>
              <a:t>Instruction Formats</a:t>
            </a:r>
          </a:p>
        </p:txBody>
      </p:sp>
      <p:sp>
        <p:nvSpPr>
          <p:cNvPr id="4" name="Date Placeholder 3"/>
          <p:cNvSpPr>
            <a:spLocks noGrp="1"/>
          </p:cNvSpPr>
          <p:nvPr>
            <p:ph type="dt" sz="quarter" idx="10"/>
          </p:nvPr>
        </p:nvSpPr>
        <p:spPr/>
        <p:txBody>
          <a:bodyPr/>
          <a:lstStyle/>
          <a:p>
            <a:fld id="{3F5A4676-2055-41F4-9C80-00CD9ABAE833}" type="datetime1">
              <a:rPr lang="en-US" smtClean="0"/>
              <a:pPr/>
              <a:t>11/15/2021</a:t>
            </a:fld>
            <a:endParaRPr lang="en-US"/>
          </a:p>
        </p:txBody>
      </p:sp>
      <p:sp>
        <p:nvSpPr>
          <p:cNvPr id="5" name="Slide Number Placeholder 4"/>
          <p:cNvSpPr>
            <a:spLocks noGrp="1"/>
          </p:cNvSpPr>
          <p:nvPr>
            <p:ph type="sldNum" sz="quarter" idx="12"/>
          </p:nvPr>
        </p:nvSpPr>
        <p:spPr/>
        <p:txBody>
          <a:bodyPr/>
          <a:lstStyle/>
          <a:p>
            <a:fld id="{7B2EAA1A-286E-4091-B6A4-5F2F22D062B7}" type="slidenum">
              <a:rPr lang="en-US" smtClean="0"/>
              <a:pPr/>
              <a:t>10</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xmlns="" val="975529855"/>
              </p:ext>
            </p:extLst>
          </p:nvPr>
        </p:nvGraphicFramePr>
        <p:xfrm>
          <a:off x="1295400" y="4953000"/>
          <a:ext cx="6400800" cy="365760"/>
        </p:xfrm>
        <a:graphic>
          <a:graphicData uri="http://schemas.openxmlformats.org/drawingml/2006/table">
            <a:tbl>
              <a:tblPr firstRow="1" bandRow="1">
                <a:tableStyleId>{5C22544A-7EE6-4342-B048-85BDC9FD1C3A}</a:tableStyleId>
              </a:tblPr>
              <a:tblGrid>
                <a:gridCol w="2133600"/>
                <a:gridCol w="2133600"/>
                <a:gridCol w="2133600"/>
              </a:tblGrid>
              <a:tr h="137160">
                <a:tc>
                  <a:txBody>
                    <a:bodyPr/>
                    <a:lstStyle/>
                    <a:p>
                      <a:r>
                        <a:rPr lang="en-US" dirty="0" smtClean="0"/>
                        <a:t>MODE</a:t>
                      </a:r>
                      <a:endParaRPr lang="en-US" dirty="0"/>
                    </a:p>
                  </a:txBody>
                  <a:tcPr/>
                </a:tc>
                <a:tc>
                  <a:txBody>
                    <a:bodyPr/>
                    <a:lstStyle/>
                    <a:p>
                      <a:r>
                        <a:rPr lang="en-US" dirty="0" smtClean="0"/>
                        <a:t>OPCODE</a:t>
                      </a:r>
                      <a:endParaRPr lang="en-US" dirty="0"/>
                    </a:p>
                  </a:txBody>
                  <a:tcPr/>
                </a:tc>
                <a:tc>
                  <a:txBody>
                    <a:bodyPr/>
                    <a:lstStyle/>
                    <a:p>
                      <a:r>
                        <a:rPr lang="en-US" dirty="0" smtClean="0"/>
                        <a:t>ADDRESS</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marL="0" indent="0">
              <a:buNone/>
            </a:pPr>
            <a:r>
              <a:rPr lang="en-US" sz="2000" dirty="0" smtClean="0">
                <a:latin typeface="Times New Roman" panose="02020603050405020304" pitchFamily="18" charset="0"/>
                <a:cs typeface="Times New Roman" panose="02020603050405020304" pitchFamily="18" charset="0"/>
              </a:rPr>
              <a:t>2. An </a:t>
            </a:r>
            <a:r>
              <a:rPr lang="en-US" sz="2000" dirty="0">
                <a:latin typeface="Times New Roman" panose="02020603050405020304" pitchFamily="18" charset="0"/>
                <a:cs typeface="Times New Roman" panose="02020603050405020304" pitchFamily="18" charset="0"/>
              </a:rPr>
              <a:t>operation code field that specifies the operation to be performed</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dirty="0" smtClean="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An address field that designates a memory address or a </a:t>
            </a:r>
            <a:r>
              <a:rPr lang="en-US" sz="2000" dirty="0" smtClean="0">
                <a:latin typeface="Times New Roman" panose="02020603050405020304" pitchFamily="18" charset="0"/>
                <a:cs typeface="Times New Roman" panose="02020603050405020304" pitchFamily="18" charset="0"/>
              </a:rPr>
              <a:t>processor register.</a:t>
            </a:r>
          </a:p>
          <a:p>
            <a:pPr marL="0" indent="0">
              <a:buNone/>
            </a:pPr>
            <a:r>
              <a:rPr lang="en-US" sz="2000" dirty="0">
                <a:latin typeface="Times New Roman" panose="02020603050405020304" pitchFamily="18" charset="0"/>
                <a:cs typeface="Times New Roman" panose="02020603050405020304" pitchFamily="18" charset="0"/>
              </a:rPr>
              <a:t>The operation code field of an instruction is a group of bits that </a:t>
            </a:r>
            <a:r>
              <a:rPr lang="en-US" sz="2000" dirty="0" smtClean="0">
                <a:latin typeface="Times New Roman" panose="02020603050405020304" pitchFamily="18" charset="0"/>
                <a:cs typeface="Times New Roman" panose="02020603050405020304" pitchFamily="18" charset="0"/>
              </a:rPr>
              <a:t>define various </a:t>
            </a:r>
            <a:r>
              <a:rPr lang="en-US" sz="2000" dirty="0">
                <a:latin typeface="Times New Roman" panose="02020603050405020304" pitchFamily="18" charset="0"/>
                <a:cs typeface="Times New Roman" panose="02020603050405020304" pitchFamily="18" charset="0"/>
              </a:rPr>
              <a:t>processor operations, such as add, subtract, complement, and shift</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we </a:t>
            </a:r>
            <a:r>
              <a:rPr lang="en-US" sz="2000" dirty="0" smtClean="0">
                <a:latin typeface="Times New Roman" panose="02020603050405020304" pitchFamily="18" charset="0"/>
                <a:cs typeface="Times New Roman" panose="02020603050405020304" pitchFamily="18" charset="0"/>
              </a:rPr>
              <a:t>are concerned </a:t>
            </a:r>
            <a:r>
              <a:rPr lang="en-US" sz="2000" dirty="0">
                <a:latin typeface="Times New Roman" panose="02020603050405020304" pitchFamily="18" charset="0"/>
                <a:cs typeface="Times New Roman" panose="02020603050405020304" pitchFamily="18" charset="0"/>
              </a:rPr>
              <a:t>with the address field of an instruction format and consider the</a:t>
            </a:r>
          </a:p>
          <a:p>
            <a:pPr marL="0" indent="0">
              <a:buNone/>
            </a:pPr>
            <a:r>
              <a:rPr lang="en-US" sz="2000" dirty="0">
                <a:latin typeface="Times New Roman" panose="02020603050405020304" pitchFamily="18" charset="0"/>
                <a:cs typeface="Times New Roman" panose="02020603050405020304" pitchFamily="18" charset="0"/>
              </a:rPr>
              <a:t>effect of including multiple address fields in an instruction</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Operations specified by computer instructions are executed on some data</a:t>
            </a:r>
          </a:p>
          <a:p>
            <a:pPr marL="0" indent="0">
              <a:buNone/>
            </a:pPr>
            <a:r>
              <a:rPr lang="en-US" sz="2000" dirty="0">
                <a:latin typeface="Times New Roman" panose="02020603050405020304" pitchFamily="18" charset="0"/>
                <a:cs typeface="Times New Roman" panose="02020603050405020304" pitchFamily="18" charset="0"/>
              </a:rPr>
              <a:t>stored in memory or processor registers. Operands residing in memory are</a:t>
            </a:r>
          </a:p>
          <a:p>
            <a:pPr marL="0" indent="0">
              <a:buNone/>
            </a:pPr>
            <a:r>
              <a:rPr lang="en-US" sz="2000" dirty="0">
                <a:latin typeface="Times New Roman" panose="02020603050405020304" pitchFamily="18" charset="0"/>
                <a:cs typeface="Times New Roman" panose="02020603050405020304" pitchFamily="18" charset="0"/>
              </a:rPr>
              <a:t>specified by their memory address. Operands residing in processor registers</a:t>
            </a:r>
          </a:p>
          <a:p>
            <a:pPr marL="0" indent="0">
              <a:buNone/>
            </a:pPr>
            <a:r>
              <a:rPr lang="en-US" sz="2000" dirty="0">
                <a:latin typeface="Times New Roman" panose="02020603050405020304" pitchFamily="18" charset="0"/>
                <a:cs typeface="Times New Roman" panose="02020603050405020304" pitchFamily="18" charset="0"/>
              </a:rPr>
              <a:t>are specified with a register address.</a:t>
            </a:r>
          </a:p>
        </p:txBody>
      </p:sp>
      <p:sp>
        <p:nvSpPr>
          <p:cNvPr id="6" name="Title 5"/>
          <p:cNvSpPr>
            <a:spLocks noGrp="1"/>
          </p:cNvSpPr>
          <p:nvPr>
            <p:ph type="title"/>
          </p:nvPr>
        </p:nvSpPr>
        <p:spPr/>
        <p:txBody>
          <a:bodyPr/>
          <a:lstStyle/>
          <a:p>
            <a:r>
              <a:rPr lang="en-US" sz="2400" dirty="0" err="1" smtClean="0">
                <a:latin typeface="Times New Roman" panose="02020603050405020304" pitchFamily="18" charset="0"/>
                <a:cs typeface="Times New Roman" panose="02020603050405020304" pitchFamily="18" charset="0"/>
              </a:rPr>
              <a:t>Cont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DEEC8E3-1E7A-4491-856C-06C7E7E76814}" type="datetime1">
              <a:rPr lang="en-US" smtClean="0"/>
              <a:pPr/>
              <a:t>11/15/2021</a:t>
            </a:fld>
            <a:endParaRPr lang="en-US"/>
          </a:p>
        </p:txBody>
      </p:sp>
      <p:sp>
        <p:nvSpPr>
          <p:cNvPr id="5" name="Slide Number Placeholder 4"/>
          <p:cNvSpPr>
            <a:spLocks noGrp="1"/>
          </p:cNvSpPr>
          <p:nvPr>
            <p:ph type="sldNum" sz="quarter" idx="12"/>
          </p:nvPr>
        </p:nvSpPr>
        <p:spPr/>
        <p:txBody>
          <a:bodyPr/>
          <a:lstStyle/>
          <a:p>
            <a:fld id="{1E13A9A4-7E5D-47C8-97DD-58A6A3C83649}" type="slidenum">
              <a:rPr lang="en-US" smtClean="0"/>
              <a:pPr/>
              <a:t>11</a:t>
            </a:fld>
            <a:endParaRPr lang="en-US"/>
          </a:p>
        </p:txBody>
      </p:sp>
    </p:spTree>
    <p:extLst>
      <p:ext uri="{BB962C8B-B14F-4D97-AF65-F5344CB8AC3E}">
        <p14:creationId xmlns:p14="http://schemas.microsoft.com/office/powerpoint/2010/main" xmlns="" val="3443095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7409" y="965548"/>
            <a:ext cx="8801100" cy="5562600"/>
          </a:xfrm>
        </p:spPr>
        <p:txBody>
          <a:bodyPr/>
          <a:lstStyle/>
          <a:p>
            <a:r>
              <a:rPr lang="en-US" sz="2400" dirty="0">
                <a:latin typeface="Times New Roman" panose="02020603050405020304" pitchFamily="18" charset="0"/>
                <a:cs typeface="Times New Roman" panose="02020603050405020304" pitchFamily="18" charset="0"/>
              </a:rPr>
              <a:t>Computers may have instructions of several different lengths </a:t>
            </a:r>
            <a:r>
              <a:rPr lang="en-US" sz="2400" dirty="0" smtClean="0">
                <a:latin typeface="Times New Roman" panose="02020603050405020304" pitchFamily="18" charset="0"/>
                <a:cs typeface="Times New Roman" panose="02020603050405020304" pitchFamily="18" charset="0"/>
              </a:rPr>
              <a:t>containing varying </a:t>
            </a:r>
            <a:r>
              <a:rPr lang="en-US" sz="2400" dirty="0">
                <a:latin typeface="Times New Roman" panose="02020603050405020304" pitchFamily="18" charset="0"/>
                <a:cs typeface="Times New Roman" panose="02020603050405020304" pitchFamily="18" charset="0"/>
              </a:rPr>
              <a:t>number of addresses. The number of address fields in the </a:t>
            </a:r>
            <a:r>
              <a:rPr lang="en-US" sz="2400" dirty="0" smtClean="0">
                <a:latin typeface="Times New Roman" panose="02020603050405020304" pitchFamily="18" charset="0"/>
                <a:cs typeface="Times New Roman" panose="02020603050405020304" pitchFamily="18" charset="0"/>
              </a:rPr>
              <a:t>instruction format </a:t>
            </a:r>
            <a:r>
              <a:rPr lang="en-US" sz="2400" dirty="0">
                <a:latin typeface="Times New Roman" panose="02020603050405020304" pitchFamily="18" charset="0"/>
                <a:cs typeface="Times New Roman" panose="02020603050405020304" pitchFamily="18" charset="0"/>
              </a:rPr>
              <a:t>of a computer depends on the internal organization of its registers. </a:t>
            </a:r>
            <a:r>
              <a:rPr lang="en-US" sz="2400" dirty="0" smtClean="0">
                <a:latin typeface="Times New Roman" panose="02020603050405020304" pitchFamily="18" charset="0"/>
                <a:cs typeface="Times New Roman" panose="02020603050405020304" pitchFamily="18" charset="0"/>
              </a:rPr>
              <a:t>Most computers </a:t>
            </a:r>
            <a:r>
              <a:rPr lang="en-US" sz="2400" dirty="0">
                <a:latin typeface="Times New Roman" panose="02020603050405020304" pitchFamily="18" charset="0"/>
                <a:cs typeface="Times New Roman" panose="02020603050405020304" pitchFamily="18" charset="0"/>
              </a:rPr>
              <a:t>fall into one of three types of CPU organizations</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1. Single accumulator organization.</a:t>
            </a:r>
          </a:p>
          <a:p>
            <a:pPr marL="0" indent="0">
              <a:buNone/>
            </a:pPr>
            <a:r>
              <a:rPr lang="en-US" sz="2400" dirty="0">
                <a:latin typeface="Times New Roman" panose="02020603050405020304" pitchFamily="18" charset="0"/>
                <a:cs typeface="Times New Roman" panose="02020603050405020304" pitchFamily="18" charset="0"/>
              </a:rPr>
              <a:t>2. General register organization.</a:t>
            </a:r>
          </a:p>
          <a:p>
            <a:pPr marL="0" indent="0">
              <a:buNone/>
            </a:pPr>
            <a:r>
              <a:rPr lang="en-US" sz="2400" dirty="0">
                <a:latin typeface="Times New Roman" panose="02020603050405020304" pitchFamily="18" charset="0"/>
                <a:cs typeface="Times New Roman" panose="02020603050405020304" pitchFamily="18" charset="0"/>
              </a:rPr>
              <a:t>3. Stack organization</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dirty="0" err="1" smtClean="0">
                <a:latin typeface="Times New Roman" panose="02020603050405020304" pitchFamily="18" charset="0"/>
                <a:cs typeface="Times New Roman" panose="02020603050405020304" pitchFamily="18" charset="0"/>
              </a:rPr>
              <a:t>Cont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12</a:t>
            </a:fld>
            <a:endParaRPr lang="en-US"/>
          </a:p>
        </p:txBody>
      </p:sp>
    </p:spTree>
    <p:extLst>
      <p:ext uri="{BB962C8B-B14F-4D97-AF65-F5344CB8AC3E}">
        <p14:creationId xmlns:p14="http://schemas.microsoft.com/office/powerpoint/2010/main" xmlns="" val="3884912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latin typeface="Times New Roman" panose="02020603050405020304" pitchFamily="18" charset="0"/>
                <a:cs typeface="Times New Roman" panose="02020603050405020304" pitchFamily="18" charset="0"/>
              </a:rPr>
              <a:t>All </a:t>
            </a:r>
            <a:r>
              <a:rPr lang="en-US" sz="2000" dirty="0">
                <a:latin typeface="Times New Roman" panose="02020603050405020304" pitchFamily="18" charset="0"/>
                <a:cs typeface="Times New Roman" panose="02020603050405020304" pitchFamily="18" charset="0"/>
              </a:rPr>
              <a:t>operations are performed with an implied </a:t>
            </a:r>
            <a:r>
              <a:rPr lang="en-US" sz="2000" dirty="0" smtClean="0">
                <a:latin typeface="Times New Roman" panose="02020603050405020304" pitchFamily="18" charset="0"/>
                <a:cs typeface="Times New Roman" panose="02020603050405020304" pitchFamily="18" charset="0"/>
              </a:rPr>
              <a:t>accumulator register</a:t>
            </a:r>
            <a:r>
              <a:rPr lang="en-US" sz="2000" dirty="0">
                <a:latin typeface="Times New Roman" panose="02020603050405020304" pitchFamily="18" charset="0"/>
                <a:cs typeface="Times New Roman" panose="02020603050405020304" pitchFamily="18" charset="0"/>
              </a:rPr>
              <a:t>. The instruction format in this type of computer uses one </a:t>
            </a:r>
            <a:r>
              <a:rPr lang="en-US" sz="2000" dirty="0" smtClean="0">
                <a:latin typeface="Times New Roman" panose="02020603050405020304" pitchFamily="18" charset="0"/>
                <a:cs typeface="Times New Roman" panose="02020603050405020304" pitchFamily="18" charset="0"/>
              </a:rPr>
              <a:t>address field</a:t>
            </a:r>
            <a:r>
              <a:rPr lang="en-US" sz="2000" dirty="0">
                <a:latin typeface="Times New Roman" panose="02020603050405020304" pitchFamily="18" charset="0"/>
                <a:cs typeface="Times New Roman" panose="02020603050405020304" pitchFamily="18" charset="0"/>
              </a:rPr>
              <a:t>. For example, the instruction that specifies an arithmetic addition </a:t>
            </a:r>
            <a:r>
              <a:rPr lang="en-US" sz="2000" dirty="0" smtClean="0">
                <a:latin typeface="Times New Roman" panose="02020603050405020304" pitchFamily="18" charset="0"/>
                <a:cs typeface="Times New Roman" panose="02020603050405020304" pitchFamily="18" charset="0"/>
              </a:rPr>
              <a:t>is defined </a:t>
            </a:r>
            <a:r>
              <a:rPr lang="en-US" sz="2000" dirty="0">
                <a:latin typeface="Times New Roman" panose="02020603050405020304" pitchFamily="18" charset="0"/>
                <a:cs typeface="Times New Roman" panose="02020603050405020304" pitchFamily="18" charset="0"/>
              </a:rPr>
              <a:t>by an assembly language instruction as</a:t>
            </a:r>
          </a:p>
          <a:p>
            <a:r>
              <a:rPr lang="en-US" sz="2000" dirty="0" smtClean="0">
                <a:latin typeface="Times New Roman" panose="02020603050405020304" pitchFamily="18" charset="0"/>
                <a:cs typeface="Times New Roman" panose="02020603050405020304" pitchFamily="18" charset="0"/>
              </a:rPr>
              <a:t>    ADD X</a:t>
            </a:r>
          </a:p>
          <a:p>
            <a:pPr marL="0" indent="0">
              <a:buNone/>
            </a:pPr>
            <a:r>
              <a:rPr lang="en-US" sz="2000" dirty="0">
                <a:latin typeface="Times New Roman" panose="02020603050405020304" pitchFamily="18" charset="0"/>
                <a:cs typeface="Times New Roman" panose="02020603050405020304" pitchFamily="18" charset="0"/>
              </a:rPr>
              <a:t>where X is the address of the operand. The ADD instruction in this case </a:t>
            </a:r>
            <a:r>
              <a:rPr lang="en-US" sz="2000" dirty="0" smtClean="0">
                <a:latin typeface="Times New Roman" panose="02020603050405020304" pitchFamily="18" charset="0"/>
                <a:cs typeface="Times New Roman" panose="02020603050405020304" pitchFamily="18" charset="0"/>
              </a:rPr>
              <a:t>results in </a:t>
            </a:r>
            <a:r>
              <a:rPr lang="en-US" sz="2000" dirty="0">
                <a:latin typeface="Times New Roman" panose="02020603050405020304" pitchFamily="18" charset="0"/>
                <a:cs typeface="Times New Roman" panose="02020603050405020304" pitchFamily="18" charset="0"/>
              </a:rPr>
              <a:t>the operation </a:t>
            </a: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smtClean="0">
                <a:latin typeface="Times New Roman" panose="02020603050405020304" pitchFamily="18" charset="0"/>
                <a:cs typeface="Times New Roman" panose="02020603050405020304" pitchFamily="18" charset="0"/>
              </a:rPr>
              <a:t>  AC </a:t>
            </a:r>
            <a:r>
              <a:rPr lang="en-US" sz="2000" dirty="0">
                <a:latin typeface="Times New Roman" panose="02020603050405020304" pitchFamily="18" charset="0"/>
                <a:cs typeface="Times New Roman" panose="02020603050405020304" pitchFamily="18" charset="0"/>
              </a:rPr>
              <a:t>&lt;--AC + M [X</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AC is the accumulator register and M [</a:t>
            </a:r>
            <a:r>
              <a:rPr lang="en-US" sz="2000" dirty="0" smtClean="0">
                <a:latin typeface="Times New Roman" panose="02020603050405020304" pitchFamily="18" charset="0"/>
                <a:cs typeface="Times New Roman" panose="02020603050405020304" pitchFamily="18" charset="0"/>
              </a:rPr>
              <a:t>X] symbolizes </a:t>
            </a:r>
            <a:r>
              <a:rPr lang="en-US" sz="2000" dirty="0">
                <a:latin typeface="Times New Roman" panose="02020603050405020304" pitchFamily="18" charset="0"/>
                <a:cs typeface="Times New Roman" panose="02020603050405020304" pitchFamily="18" charset="0"/>
              </a:rPr>
              <a:t>the memory word located at address X.</a:t>
            </a:r>
            <a:endParaRPr lang="en-US" sz="20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marL="0" indent="0"/>
            <a:r>
              <a:rPr lang="en-US" sz="2000" dirty="0">
                <a:latin typeface="Times New Roman" panose="02020603050405020304" pitchFamily="18" charset="0"/>
                <a:cs typeface="Times New Roman" panose="02020603050405020304" pitchFamily="18" charset="0"/>
              </a:rPr>
              <a:t>Single accumulator organization.</a:t>
            </a: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13</a:t>
            </a:fld>
            <a:endParaRPr lang="en-US"/>
          </a:p>
        </p:txBody>
      </p:sp>
    </p:spTree>
    <p:extLst>
      <p:ext uri="{BB962C8B-B14F-4D97-AF65-F5344CB8AC3E}">
        <p14:creationId xmlns:p14="http://schemas.microsoft.com/office/powerpoint/2010/main" xmlns="" val="2829728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latin typeface="Times New Roman" panose="02020603050405020304" pitchFamily="18" charset="0"/>
                <a:cs typeface="Times New Roman" panose="02020603050405020304" pitchFamily="18" charset="0"/>
              </a:rPr>
              <a:t>General register organization</a:t>
            </a:r>
            <a:r>
              <a:rPr lang="en-US" sz="1800" dirty="0"/>
              <a:t>.</a:t>
            </a: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14</a:t>
            </a:fld>
            <a:endParaRPr lang="en-US"/>
          </a:p>
        </p:txBody>
      </p:sp>
      <p:sp>
        <p:nvSpPr>
          <p:cNvPr id="2" name="Content Placeholder 1"/>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The instruction format in this type of computer needs three </a:t>
            </a:r>
            <a:r>
              <a:rPr lang="en-US" sz="2400" dirty="0" smtClean="0">
                <a:latin typeface="Times New Roman" panose="02020603050405020304" pitchFamily="18" charset="0"/>
                <a:cs typeface="Times New Roman" panose="02020603050405020304" pitchFamily="18" charset="0"/>
              </a:rPr>
              <a:t>register address </a:t>
            </a:r>
            <a:r>
              <a:rPr lang="en-US" sz="2400" dirty="0">
                <a:latin typeface="Times New Roman" panose="02020603050405020304" pitchFamily="18" charset="0"/>
                <a:cs typeface="Times New Roman" panose="02020603050405020304" pitchFamily="18" charset="0"/>
              </a:rPr>
              <a:t>fields. Thus the instruction for an arithmetic addition may be </a:t>
            </a:r>
            <a:r>
              <a:rPr lang="en-US" sz="2400" dirty="0" smtClean="0">
                <a:latin typeface="Times New Roman" panose="02020603050405020304" pitchFamily="18" charset="0"/>
                <a:cs typeface="Times New Roman" panose="02020603050405020304" pitchFamily="18" charset="0"/>
              </a:rPr>
              <a:t>written in </a:t>
            </a:r>
            <a:r>
              <a:rPr lang="en-US" sz="2400" dirty="0">
                <a:latin typeface="Times New Roman" panose="02020603050405020304" pitchFamily="18" charset="0"/>
                <a:cs typeface="Times New Roman" panose="02020603050405020304" pitchFamily="18" charset="0"/>
              </a:rPr>
              <a:t>an </a:t>
            </a:r>
            <a:r>
              <a:rPr lang="en-US" sz="2400" dirty="0" smtClean="0">
                <a:latin typeface="Times New Roman" panose="02020603050405020304" pitchFamily="18" charset="0"/>
                <a:cs typeface="Times New Roman" panose="02020603050405020304" pitchFamily="18" charset="0"/>
              </a:rPr>
              <a:t>assembly </a:t>
            </a:r>
            <a:r>
              <a:rPr lang="en-US" sz="2400" dirty="0">
                <a:latin typeface="Times New Roman" panose="02020603050405020304" pitchFamily="18" charset="0"/>
                <a:cs typeface="Times New Roman" panose="02020603050405020304" pitchFamily="18" charset="0"/>
              </a:rPr>
              <a:t>language </a:t>
            </a:r>
            <a:r>
              <a:rPr lang="en-US" sz="2400" dirty="0" smtClean="0">
                <a:latin typeface="Times New Roman" panose="02020603050405020304" pitchFamily="18" charset="0"/>
                <a:cs typeface="Times New Roman" panose="02020603050405020304" pitchFamily="18" charset="0"/>
              </a:rPr>
              <a:t>as</a:t>
            </a:r>
          </a:p>
          <a:p>
            <a:r>
              <a:rPr lang="pt-BR" sz="2400" dirty="0" smtClean="0">
                <a:latin typeface="Times New Roman" panose="02020603050405020304" pitchFamily="18" charset="0"/>
                <a:cs typeface="Times New Roman" panose="02020603050405020304" pitchFamily="18" charset="0"/>
              </a:rPr>
              <a:t>ADD </a:t>
            </a:r>
            <a:r>
              <a:rPr lang="pt-BR" sz="2400" dirty="0">
                <a:latin typeface="Times New Roman" panose="02020603050405020304" pitchFamily="18" charset="0"/>
                <a:cs typeface="Times New Roman" panose="02020603050405020304" pitchFamily="18" charset="0"/>
              </a:rPr>
              <a:t>R 1 , R 2 , R 3</a:t>
            </a:r>
          </a:p>
          <a:p>
            <a:r>
              <a:rPr lang="en-US" sz="2400" dirty="0">
                <a:latin typeface="Times New Roman" panose="02020603050405020304" pitchFamily="18" charset="0"/>
                <a:cs typeface="Times New Roman" panose="02020603050405020304" pitchFamily="18" charset="0"/>
              </a:rPr>
              <a:t>t o denote the operation R 1 &lt;--- R2 + R 3 . The number o f address fields in </a:t>
            </a:r>
            <a:r>
              <a:rPr lang="en-US" sz="2400" dirty="0" smtClean="0">
                <a:latin typeface="Times New Roman" panose="02020603050405020304" pitchFamily="18" charset="0"/>
                <a:cs typeface="Times New Roman" panose="02020603050405020304" pitchFamily="18" charset="0"/>
              </a:rPr>
              <a:t>the instruction </a:t>
            </a:r>
            <a:r>
              <a:rPr lang="en-US" sz="2400" dirty="0">
                <a:latin typeface="Times New Roman" panose="02020603050405020304" pitchFamily="18" charset="0"/>
                <a:cs typeface="Times New Roman" panose="02020603050405020304" pitchFamily="18" charset="0"/>
              </a:rPr>
              <a:t>can be reduced from three to two if the destination register is </a:t>
            </a:r>
            <a:r>
              <a:rPr lang="en-US" sz="2400" dirty="0" smtClean="0">
                <a:latin typeface="Times New Roman" panose="02020603050405020304" pitchFamily="18" charset="0"/>
                <a:cs typeface="Times New Roman" panose="02020603050405020304" pitchFamily="18" charset="0"/>
              </a:rPr>
              <a:t>the same </a:t>
            </a:r>
            <a:r>
              <a:rPr lang="en-US" sz="2400" dirty="0">
                <a:latin typeface="Times New Roman" panose="02020603050405020304" pitchFamily="18" charset="0"/>
                <a:cs typeface="Times New Roman" panose="02020603050405020304" pitchFamily="18" charset="0"/>
              </a:rPr>
              <a:t>as one of the source registers. Thus the instruction</a:t>
            </a:r>
          </a:p>
          <a:p>
            <a:r>
              <a:rPr lang="pt-BR" sz="2400" dirty="0">
                <a:latin typeface="Times New Roman" panose="02020603050405020304" pitchFamily="18" charset="0"/>
                <a:cs typeface="Times New Roman" panose="02020603050405020304" pitchFamily="18" charset="0"/>
              </a:rPr>
              <a:t>A D D R 1 , R 2</a:t>
            </a:r>
          </a:p>
          <a:p>
            <a:r>
              <a:rPr lang="en-US" sz="2400" dirty="0">
                <a:latin typeface="Times New Roman" panose="02020603050405020304" pitchFamily="18" charset="0"/>
                <a:cs typeface="Times New Roman" panose="02020603050405020304" pitchFamily="18" charset="0"/>
              </a:rPr>
              <a:t>would denote the operation R 1 &lt;--- R 1 + R2. Only register addresses for R 1 </a:t>
            </a:r>
            <a:r>
              <a:rPr lang="en-US" sz="2400" dirty="0" smtClean="0">
                <a:latin typeface="Times New Roman" panose="02020603050405020304" pitchFamily="18" charset="0"/>
                <a:cs typeface="Times New Roman" panose="02020603050405020304" pitchFamily="18" charset="0"/>
              </a:rPr>
              <a:t>and R2 </a:t>
            </a:r>
            <a:r>
              <a:rPr lang="en-US" sz="2400" dirty="0">
                <a:latin typeface="Times New Roman" panose="02020603050405020304" pitchFamily="18" charset="0"/>
                <a:cs typeface="Times New Roman" panose="02020603050405020304" pitchFamily="18" charset="0"/>
              </a:rPr>
              <a:t>need be specified in this instruction</a:t>
            </a:r>
            <a:r>
              <a:rPr lang="en-US" sz="2400" dirty="0"/>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26298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0040" y="914400"/>
            <a:ext cx="8900160" cy="6553199"/>
          </a:xfrm>
        </p:spPr>
        <p:txBody>
          <a:bodyPr/>
          <a:lstStyle/>
          <a:p>
            <a:r>
              <a:rPr lang="en-US" sz="2000" dirty="0">
                <a:latin typeface="Times New Roman" panose="02020603050405020304" pitchFamily="18" charset="0"/>
                <a:cs typeface="Times New Roman" panose="02020603050405020304" pitchFamily="18" charset="0"/>
              </a:rPr>
              <a:t>Computers with multiple processor registers use the move </a:t>
            </a:r>
            <a:r>
              <a:rPr lang="en-US" sz="2000" dirty="0" smtClean="0">
                <a:latin typeface="Times New Roman" panose="02020603050405020304" pitchFamily="18" charset="0"/>
                <a:cs typeface="Times New Roman" panose="02020603050405020304" pitchFamily="18" charset="0"/>
              </a:rPr>
              <a:t>instruction with </a:t>
            </a:r>
            <a:r>
              <a:rPr lang="en-US" sz="2000" dirty="0">
                <a:latin typeface="Times New Roman" panose="02020603050405020304" pitchFamily="18" charset="0"/>
                <a:cs typeface="Times New Roman" panose="02020603050405020304" pitchFamily="18" charset="0"/>
              </a:rPr>
              <a:t>a mnemonic MOV to symbolize a transfer instruction. Thus the instruction</a:t>
            </a:r>
          </a:p>
          <a:p>
            <a:r>
              <a:rPr lang="pt-BR" sz="2000" dirty="0" smtClean="0">
                <a:latin typeface="Times New Roman" panose="02020603050405020304" pitchFamily="18" charset="0"/>
                <a:cs typeface="Times New Roman" panose="02020603050405020304" pitchFamily="18" charset="0"/>
              </a:rPr>
              <a:t>MOV </a:t>
            </a:r>
            <a:r>
              <a:rPr lang="pt-BR" sz="2000" dirty="0">
                <a:latin typeface="Times New Roman" panose="02020603050405020304" pitchFamily="18" charset="0"/>
                <a:cs typeface="Times New Roman" panose="02020603050405020304" pitchFamily="18" charset="0"/>
              </a:rPr>
              <a:t>R 1 , R 2</a:t>
            </a:r>
          </a:p>
          <a:p>
            <a:r>
              <a:rPr lang="pt-BR" sz="2000" dirty="0">
                <a:latin typeface="Times New Roman" panose="02020603050405020304" pitchFamily="18" charset="0"/>
                <a:cs typeface="Times New Roman" panose="02020603050405020304" pitchFamily="18" charset="0"/>
              </a:rPr>
              <a:t>denotes the transfer R 1 &lt;--R2 (or R2 &lt;--R 1 , depending o n the particular computer).</a:t>
            </a:r>
          </a:p>
          <a:p>
            <a:r>
              <a:rPr lang="en-US" sz="2000" dirty="0">
                <a:latin typeface="Times New Roman" panose="02020603050405020304" pitchFamily="18" charset="0"/>
                <a:cs typeface="Times New Roman" panose="02020603050405020304" pitchFamily="18" charset="0"/>
              </a:rPr>
              <a:t>Thus transfer-type instructions need two address fields to specify </a:t>
            </a:r>
            <a:r>
              <a:rPr lang="en-US" sz="2000" dirty="0" smtClean="0">
                <a:latin typeface="Times New Roman" panose="02020603050405020304" pitchFamily="18" charset="0"/>
                <a:cs typeface="Times New Roman" panose="02020603050405020304" pitchFamily="18" charset="0"/>
              </a:rPr>
              <a:t>the source </a:t>
            </a:r>
            <a:r>
              <a:rPr lang="en-US" sz="2000" dirty="0">
                <a:latin typeface="Times New Roman" panose="02020603050405020304" pitchFamily="18" charset="0"/>
                <a:cs typeface="Times New Roman" panose="02020603050405020304" pitchFamily="18" charset="0"/>
              </a:rPr>
              <a:t>and the </a:t>
            </a:r>
            <a:r>
              <a:rPr lang="en-US" sz="2000" dirty="0" err="1" smtClean="0">
                <a:latin typeface="Times New Roman" panose="02020603050405020304" pitchFamily="18" charset="0"/>
                <a:cs typeface="Times New Roman" panose="02020603050405020304" pitchFamily="18" charset="0"/>
              </a:rPr>
              <a:t>destination.General</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register-type computers employ two or three address fields </a:t>
            </a: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their instruction format. Each address field may specify a processor register </a:t>
            </a:r>
            <a:r>
              <a:rPr lang="en-US" sz="2000" dirty="0" smtClean="0">
                <a:latin typeface="Times New Roman" panose="02020603050405020304" pitchFamily="18" charset="0"/>
                <a:cs typeface="Times New Roman" panose="02020603050405020304" pitchFamily="18" charset="0"/>
              </a:rPr>
              <a:t>or a </a:t>
            </a:r>
            <a:r>
              <a:rPr lang="en-US" sz="2000" dirty="0">
                <a:latin typeface="Times New Roman" panose="02020603050405020304" pitchFamily="18" charset="0"/>
                <a:cs typeface="Times New Roman" panose="02020603050405020304" pitchFamily="18" charset="0"/>
              </a:rPr>
              <a:t>memory word. An instruction symbolized </a:t>
            </a:r>
            <a:r>
              <a:rPr lang="en-US" sz="2000" dirty="0" smtClean="0">
                <a:latin typeface="Times New Roman" panose="02020603050405020304" pitchFamily="18" charset="0"/>
                <a:cs typeface="Times New Roman" panose="02020603050405020304" pitchFamily="18" charset="0"/>
              </a:rPr>
              <a:t>by</a:t>
            </a:r>
          </a:p>
          <a:p>
            <a:pPr marL="0" indent="0">
              <a:buNone/>
            </a:pPr>
            <a:r>
              <a:rPr lang="en-US" sz="2000"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ADD </a:t>
            </a:r>
            <a:r>
              <a:rPr lang="pt-BR" sz="2000" dirty="0">
                <a:latin typeface="Times New Roman" panose="02020603050405020304" pitchFamily="18" charset="0"/>
                <a:cs typeface="Times New Roman" panose="02020603050405020304" pitchFamily="18" charset="0"/>
              </a:rPr>
              <a:t>R 1 , X</a:t>
            </a:r>
          </a:p>
          <a:p>
            <a:r>
              <a:rPr lang="en-US" sz="2000" dirty="0">
                <a:latin typeface="Times New Roman" panose="02020603050405020304" pitchFamily="18" charset="0"/>
                <a:cs typeface="Times New Roman" panose="02020603050405020304" pitchFamily="18" charset="0"/>
              </a:rPr>
              <a:t>would specify the operation </a:t>
            </a:r>
            <a:r>
              <a:rPr lang="en-US" sz="2000" dirty="0" err="1">
                <a:latin typeface="Times New Roman" panose="02020603050405020304" pitchFamily="18" charset="0"/>
                <a:cs typeface="Times New Roman" panose="02020603050405020304" pitchFamily="18" charset="0"/>
              </a:rPr>
              <a:t>Rl</a:t>
            </a:r>
            <a:r>
              <a:rPr lang="en-US" sz="2000" dirty="0">
                <a:latin typeface="Times New Roman" panose="02020603050405020304" pitchFamily="18" charset="0"/>
                <a:cs typeface="Times New Roman" panose="02020603050405020304" pitchFamily="18" charset="0"/>
              </a:rPr>
              <a:t> &lt;--R l + M [X]. It has two address fields, </a:t>
            </a:r>
            <a:r>
              <a:rPr lang="en-US" sz="2000" dirty="0" smtClean="0">
                <a:latin typeface="Times New Roman" panose="02020603050405020304" pitchFamily="18" charset="0"/>
                <a:cs typeface="Times New Roman" panose="02020603050405020304" pitchFamily="18" charset="0"/>
              </a:rPr>
              <a:t>one for </a:t>
            </a:r>
            <a:r>
              <a:rPr lang="en-US" sz="2000" dirty="0">
                <a:latin typeface="Times New Roman" panose="02020603050405020304" pitchFamily="18" charset="0"/>
                <a:cs typeface="Times New Roman" panose="02020603050405020304" pitchFamily="18" charset="0"/>
              </a:rPr>
              <a:t>register R 1 and the other for the memory address X </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dirty="0" err="1" smtClean="0">
                <a:latin typeface="Times New Roman" panose="02020603050405020304" pitchFamily="18" charset="0"/>
                <a:cs typeface="Times New Roman" panose="02020603050405020304" pitchFamily="18" charset="0"/>
              </a:rPr>
              <a:t>Cont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15</a:t>
            </a:fld>
            <a:endParaRPr lang="en-US"/>
          </a:p>
        </p:txBody>
      </p:sp>
    </p:spTree>
    <p:extLst>
      <p:ext uri="{BB962C8B-B14F-4D97-AF65-F5344CB8AC3E}">
        <p14:creationId xmlns:p14="http://schemas.microsoft.com/office/powerpoint/2010/main" xmlns="" val="2948351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Computers </a:t>
            </a:r>
            <a:r>
              <a:rPr lang="en-US" sz="2000" dirty="0" smtClean="0">
                <a:latin typeface="Times New Roman" panose="02020603050405020304" pitchFamily="18" charset="0"/>
                <a:cs typeface="Times New Roman" panose="02020603050405020304" pitchFamily="18" charset="0"/>
              </a:rPr>
              <a:t>with stack </a:t>
            </a:r>
            <a:r>
              <a:rPr lang="en-US" sz="2000" dirty="0">
                <a:latin typeface="Times New Roman" panose="02020603050405020304" pitchFamily="18" charset="0"/>
                <a:cs typeface="Times New Roman" panose="02020603050405020304" pitchFamily="18" charset="0"/>
              </a:rPr>
              <a:t>organization would have PUSH and POP instructions which require </a:t>
            </a:r>
            <a:r>
              <a:rPr lang="en-US" sz="2000" dirty="0" smtClean="0">
                <a:latin typeface="Times New Roman" panose="02020603050405020304" pitchFamily="18" charset="0"/>
                <a:cs typeface="Times New Roman" panose="02020603050405020304" pitchFamily="18" charset="0"/>
              </a:rPr>
              <a:t>an address </a:t>
            </a:r>
            <a:r>
              <a:rPr lang="en-US" sz="2000" dirty="0">
                <a:latin typeface="Times New Roman" panose="02020603050405020304" pitchFamily="18" charset="0"/>
                <a:cs typeface="Times New Roman" panose="02020603050405020304" pitchFamily="18" charset="0"/>
              </a:rPr>
              <a:t>field. Thus the instruction</a:t>
            </a:r>
          </a:p>
          <a:p>
            <a:r>
              <a:rPr lang="en-US" sz="2000" dirty="0" smtClean="0">
                <a:latin typeface="Times New Roman" panose="02020603050405020304" pitchFamily="18" charset="0"/>
                <a:cs typeface="Times New Roman" panose="02020603050405020304" pitchFamily="18" charset="0"/>
              </a:rPr>
              <a:t>PUSH </a:t>
            </a:r>
            <a:r>
              <a:rPr lang="en-US" sz="2000" dirty="0">
                <a:latin typeface="Times New Roman" panose="02020603050405020304" pitchFamily="18" charset="0"/>
                <a:cs typeface="Times New Roman" panose="02020603050405020304" pitchFamily="18" charset="0"/>
              </a:rPr>
              <a:t>X</a:t>
            </a:r>
          </a:p>
          <a:p>
            <a:r>
              <a:rPr lang="en-US" sz="2000" dirty="0">
                <a:latin typeface="Times New Roman" panose="02020603050405020304" pitchFamily="18" charset="0"/>
                <a:cs typeface="Times New Roman" panose="02020603050405020304" pitchFamily="18" charset="0"/>
              </a:rPr>
              <a:t>will push the word at address X to the top of the stack. The stack pointer </a:t>
            </a:r>
            <a:r>
              <a:rPr lang="en-US" sz="2000" dirty="0" smtClean="0">
                <a:latin typeface="Times New Roman" panose="02020603050405020304" pitchFamily="18" charset="0"/>
                <a:cs typeface="Times New Roman" panose="02020603050405020304" pitchFamily="18" charset="0"/>
              </a:rPr>
              <a:t>is updated </a:t>
            </a:r>
            <a:r>
              <a:rPr lang="en-US" sz="2000" dirty="0">
                <a:latin typeface="Times New Roman" panose="02020603050405020304" pitchFamily="18" charset="0"/>
                <a:cs typeface="Times New Roman" panose="02020603050405020304" pitchFamily="18" charset="0"/>
              </a:rPr>
              <a:t>automatically. Operation-type instructions do not need an </a:t>
            </a:r>
            <a:r>
              <a:rPr lang="en-US" sz="2000" dirty="0" smtClean="0">
                <a:latin typeface="Times New Roman" panose="02020603050405020304" pitchFamily="18" charset="0"/>
                <a:cs typeface="Times New Roman" panose="02020603050405020304" pitchFamily="18" charset="0"/>
              </a:rPr>
              <a:t>address field </a:t>
            </a:r>
            <a:r>
              <a:rPr lang="en-US" sz="2000" dirty="0">
                <a:latin typeface="Times New Roman" panose="02020603050405020304" pitchFamily="18" charset="0"/>
                <a:cs typeface="Times New Roman" panose="02020603050405020304" pitchFamily="18" charset="0"/>
              </a:rPr>
              <a:t>in stack-organized computers. This is because the operation is </a:t>
            </a:r>
            <a:r>
              <a:rPr lang="en-US" sz="2000" dirty="0" smtClean="0">
                <a:latin typeface="Times New Roman" panose="02020603050405020304" pitchFamily="18" charset="0"/>
                <a:cs typeface="Times New Roman" panose="02020603050405020304" pitchFamily="18" charset="0"/>
              </a:rPr>
              <a:t>performed on </a:t>
            </a:r>
            <a:r>
              <a:rPr lang="en-US" sz="2000" dirty="0">
                <a:latin typeface="Times New Roman" panose="02020603050405020304" pitchFamily="18" charset="0"/>
                <a:cs typeface="Times New Roman" panose="02020603050405020304" pitchFamily="18" charset="0"/>
              </a:rPr>
              <a:t>the two items that are on top of the stack. The instruction</a:t>
            </a:r>
          </a:p>
          <a:p>
            <a:pPr marL="0" indent="0">
              <a:buNone/>
            </a:pPr>
            <a:r>
              <a:rPr lang="en-US" sz="2000" dirty="0" smtClean="0">
                <a:latin typeface="Times New Roman" panose="02020603050405020304" pitchFamily="18" charset="0"/>
                <a:cs typeface="Times New Roman" panose="02020603050405020304" pitchFamily="18" charset="0"/>
              </a:rPr>
              <a:t>     ADD</a:t>
            </a:r>
          </a:p>
          <a:p>
            <a:pPr marL="0" indent="0">
              <a:buNone/>
            </a:pP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n a stack computer consists o f a n operation code only with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o address field.</a:t>
            </a:r>
          </a:p>
        </p:txBody>
      </p:sp>
      <p:sp>
        <p:nvSpPr>
          <p:cNvPr id="3" name="Title 2"/>
          <p:cNvSpPr>
            <a:spLocks noGrp="1"/>
          </p:cNvSpPr>
          <p:nvPr>
            <p:ph type="title"/>
          </p:nvPr>
        </p:nvSpPr>
        <p:spPr/>
        <p:txBody>
          <a:bodyPr/>
          <a:lstStyle/>
          <a:p>
            <a:r>
              <a:rPr lang="en-US" sz="2400" dirty="0">
                <a:latin typeface="Times New Roman" panose="02020603050405020304" pitchFamily="18" charset="0"/>
                <a:cs typeface="Times New Roman" panose="02020603050405020304" pitchFamily="18" charset="0"/>
              </a:rPr>
              <a:t>Stack organization.</a:t>
            </a: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16</a:t>
            </a:fld>
            <a:endParaRPr lang="en-US"/>
          </a:p>
        </p:txBody>
      </p:sp>
    </p:spTree>
    <p:extLst>
      <p:ext uri="{BB962C8B-B14F-4D97-AF65-F5344CB8AC3E}">
        <p14:creationId xmlns:p14="http://schemas.microsoft.com/office/powerpoint/2010/main" xmlns="" val="4003185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latin typeface="Times New Roman" panose="02020603050405020304" pitchFamily="18" charset="0"/>
                <a:cs typeface="Times New Roman" panose="02020603050405020304" pitchFamily="18" charset="0"/>
              </a:rPr>
              <a:t>To illustrate the influence of the number of addresses on computer </a:t>
            </a:r>
            <a:r>
              <a:rPr lang="en-US" sz="1800" dirty="0" err="1" smtClean="0">
                <a:latin typeface="Times New Roman" panose="02020603050405020304" pitchFamily="18" charset="0"/>
                <a:cs typeface="Times New Roman" panose="02020603050405020304" pitchFamily="18" charset="0"/>
              </a:rPr>
              <a:t>programs,we</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will evaluate the arithmetic statement</a:t>
            </a:r>
          </a:p>
          <a:p>
            <a:pPr marL="0" indent="0">
              <a:buNone/>
            </a:pPr>
            <a:r>
              <a:rPr lang="pt-BR" sz="1800" dirty="0">
                <a:latin typeface="Times New Roman" panose="02020603050405020304" pitchFamily="18" charset="0"/>
                <a:cs typeface="Times New Roman" panose="02020603050405020304" pitchFamily="18" charset="0"/>
              </a:rPr>
              <a:t> </a:t>
            </a:r>
            <a:r>
              <a:rPr lang="pt-BR" sz="1800" dirty="0" smtClean="0">
                <a:latin typeface="Times New Roman" panose="02020603050405020304" pitchFamily="18" charset="0"/>
                <a:cs typeface="Times New Roman" panose="02020603050405020304" pitchFamily="18" charset="0"/>
              </a:rPr>
              <a:t>                          X </a:t>
            </a:r>
            <a:r>
              <a:rPr lang="pt-BR" sz="1800" dirty="0">
                <a:latin typeface="Times New Roman" panose="02020603050405020304" pitchFamily="18" charset="0"/>
                <a:cs typeface="Times New Roman" panose="02020603050405020304" pitchFamily="18" charset="0"/>
              </a:rPr>
              <a:t>= (A + B) </a:t>
            </a:r>
            <a:r>
              <a:rPr lang="pt-BR" sz="1800" dirty="0" smtClean="0">
                <a:latin typeface="Times New Roman" panose="02020603050405020304" pitchFamily="18" charset="0"/>
                <a:cs typeface="Times New Roman" panose="02020603050405020304" pitchFamily="18" charset="0"/>
              </a:rPr>
              <a:t>* </a:t>
            </a:r>
            <a:r>
              <a:rPr lang="pt-BR" sz="1800" dirty="0">
                <a:latin typeface="Times New Roman" panose="02020603050405020304" pitchFamily="18" charset="0"/>
                <a:cs typeface="Times New Roman" panose="02020603050405020304" pitchFamily="18" charset="0"/>
              </a:rPr>
              <a:t>(C + D)</a:t>
            </a:r>
          </a:p>
          <a:p>
            <a:r>
              <a:rPr lang="en-US" sz="1800" dirty="0">
                <a:latin typeface="Times New Roman" panose="02020603050405020304" pitchFamily="18" charset="0"/>
                <a:cs typeface="Times New Roman" panose="02020603050405020304" pitchFamily="18" charset="0"/>
              </a:rPr>
              <a:t>using zero, one, two, or three address instructions. We will use the </a:t>
            </a:r>
            <a:r>
              <a:rPr lang="en-US" sz="1800" dirty="0" smtClean="0">
                <a:latin typeface="Times New Roman" panose="02020603050405020304" pitchFamily="18" charset="0"/>
                <a:cs typeface="Times New Roman" panose="02020603050405020304" pitchFamily="18" charset="0"/>
              </a:rPr>
              <a:t>symbols ADD</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SUB, </a:t>
            </a:r>
            <a:r>
              <a:rPr lang="en-US" sz="1800" dirty="0">
                <a:latin typeface="Times New Roman" panose="02020603050405020304" pitchFamily="18" charset="0"/>
                <a:cs typeface="Times New Roman" panose="02020603050405020304" pitchFamily="18" charset="0"/>
              </a:rPr>
              <a:t>MUL, and DIV for the four arithmetic operations; MOV </a:t>
            </a:r>
            <a:r>
              <a:rPr lang="en-US" sz="1800" dirty="0" smtClean="0">
                <a:latin typeface="Times New Roman" panose="02020603050405020304" pitchFamily="18" charset="0"/>
                <a:cs typeface="Times New Roman" panose="02020603050405020304" pitchFamily="18" charset="0"/>
              </a:rPr>
              <a:t>for the </a:t>
            </a:r>
            <a:r>
              <a:rPr lang="en-US" sz="1800" dirty="0">
                <a:latin typeface="Times New Roman" panose="02020603050405020304" pitchFamily="18" charset="0"/>
                <a:cs typeface="Times New Roman" panose="02020603050405020304" pitchFamily="18" charset="0"/>
              </a:rPr>
              <a:t>transfer-type operation; and LOAD and STORE for transfers to </a:t>
            </a:r>
            <a:r>
              <a:rPr lang="en-US" sz="1800" dirty="0" smtClean="0">
                <a:latin typeface="Times New Roman" panose="02020603050405020304" pitchFamily="18" charset="0"/>
                <a:cs typeface="Times New Roman" panose="02020603050405020304" pitchFamily="18" charset="0"/>
              </a:rPr>
              <a:t>and </a:t>
            </a:r>
            <a:r>
              <a:rPr lang="en-US" sz="1800" dirty="0">
                <a:latin typeface="Times New Roman" panose="02020603050405020304" pitchFamily="18" charset="0"/>
                <a:cs typeface="Times New Roman" panose="02020603050405020304" pitchFamily="18" charset="0"/>
              </a:rPr>
              <a:t>from memory and AC register. We will assume that the operands are </a:t>
            </a:r>
            <a:r>
              <a:rPr lang="en-US" sz="1800" dirty="0" smtClean="0">
                <a:latin typeface="Times New Roman" panose="02020603050405020304" pitchFamily="18" charset="0"/>
                <a:cs typeface="Times New Roman" panose="02020603050405020304" pitchFamily="18" charset="0"/>
              </a:rPr>
              <a:t>in memory </a:t>
            </a:r>
            <a:r>
              <a:rPr lang="en-US" sz="1800" dirty="0">
                <a:latin typeface="Times New Roman" panose="02020603050405020304" pitchFamily="18" charset="0"/>
                <a:cs typeface="Times New Roman" panose="02020603050405020304" pitchFamily="18" charset="0"/>
              </a:rPr>
              <a:t>addresses A, B, C, and D, and the result must be stored in </a:t>
            </a:r>
            <a:r>
              <a:rPr lang="en-US" sz="1800" dirty="0" smtClean="0">
                <a:latin typeface="Times New Roman" panose="02020603050405020304" pitchFamily="18" charset="0"/>
                <a:cs typeface="Times New Roman" panose="02020603050405020304" pitchFamily="18" charset="0"/>
              </a:rPr>
              <a:t>memory at </a:t>
            </a:r>
            <a:r>
              <a:rPr lang="en-US" sz="1800" dirty="0">
                <a:latin typeface="Times New Roman" panose="02020603050405020304" pitchFamily="18" charset="0"/>
                <a:cs typeface="Times New Roman" panose="02020603050405020304" pitchFamily="18" charset="0"/>
              </a:rPr>
              <a:t>address X.</a:t>
            </a:r>
          </a:p>
          <a:p>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400" dirty="0" err="1" smtClean="0">
                <a:latin typeface="Times New Roman" panose="02020603050405020304" pitchFamily="18" charset="0"/>
                <a:cs typeface="Times New Roman" panose="02020603050405020304" pitchFamily="18" charset="0"/>
              </a:rPr>
              <a:t>Cont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17</a:t>
            </a:fld>
            <a:endParaRPr lang="en-US"/>
          </a:p>
        </p:txBody>
      </p:sp>
    </p:spTree>
    <p:extLst>
      <p:ext uri="{BB962C8B-B14F-4D97-AF65-F5344CB8AC3E}">
        <p14:creationId xmlns:p14="http://schemas.microsoft.com/office/powerpoint/2010/main" xmlns="" val="969224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Computers with three-address instruction formats can use each address </a:t>
            </a:r>
            <a:r>
              <a:rPr lang="en-US" sz="2000" dirty="0" smtClean="0">
                <a:latin typeface="Times New Roman" panose="02020603050405020304" pitchFamily="18" charset="0"/>
                <a:cs typeface="Times New Roman" panose="02020603050405020304" pitchFamily="18" charset="0"/>
              </a:rPr>
              <a:t>field to </a:t>
            </a:r>
            <a:r>
              <a:rPr lang="en-US" sz="2000" dirty="0">
                <a:latin typeface="Times New Roman" panose="02020603050405020304" pitchFamily="18" charset="0"/>
                <a:cs typeface="Times New Roman" panose="02020603050405020304" pitchFamily="18" charset="0"/>
              </a:rPr>
              <a:t>specify either a processor register or a memory operand. The program </a:t>
            </a:r>
            <a:r>
              <a:rPr lang="en-US" sz="2000" dirty="0" smtClean="0">
                <a:latin typeface="Times New Roman" panose="02020603050405020304" pitchFamily="18" charset="0"/>
                <a:cs typeface="Times New Roman" panose="02020603050405020304" pitchFamily="18" charset="0"/>
              </a:rPr>
              <a:t>in assembly </a:t>
            </a:r>
            <a:r>
              <a:rPr lang="en-US" sz="2000" dirty="0">
                <a:latin typeface="Times New Roman" panose="02020603050405020304" pitchFamily="18" charset="0"/>
                <a:cs typeface="Times New Roman" panose="02020603050405020304" pitchFamily="18" charset="0"/>
              </a:rPr>
              <a:t>language that evaluates X = (A + B)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 + D) is shown below, </a:t>
            </a:r>
            <a:r>
              <a:rPr lang="en-US" sz="2000" dirty="0" smtClean="0">
                <a:latin typeface="Times New Roman" panose="02020603050405020304" pitchFamily="18" charset="0"/>
                <a:cs typeface="Times New Roman" panose="02020603050405020304" pitchFamily="18" charset="0"/>
              </a:rPr>
              <a:t>together with </a:t>
            </a:r>
            <a:r>
              <a:rPr lang="en-US" sz="2000" dirty="0">
                <a:latin typeface="Times New Roman" panose="02020603050405020304" pitchFamily="18" charset="0"/>
                <a:cs typeface="Times New Roman" panose="02020603050405020304" pitchFamily="18" charset="0"/>
              </a:rPr>
              <a:t>comments that explain the register transfer operation of </a:t>
            </a:r>
            <a:r>
              <a:rPr lang="en-US" sz="2000" dirty="0" smtClean="0">
                <a:latin typeface="Times New Roman" panose="02020603050405020304" pitchFamily="18" charset="0"/>
                <a:cs typeface="Times New Roman" panose="02020603050405020304" pitchFamily="18" charset="0"/>
              </a:rPr>
              <a:t>each instruction</a:t>
            </a:r>
            <a:r>
              <a:rPr lang="en-US" sz="2000" dirty="0">
                <a:latin typeface="Times New Roman" panose="02020603050405020304" pitchFamily="18" charset="0"/>
                <a:cs typeface="Times New Roman" panose="02020603050405020304" pitchFamily="18" charset="0"/>
              </a:rPr>
              <a:t>.</a:t>
            </a:r>
          </a:p>
          <a:p>
            <a:pPr marL="0" indent="0">
              <a:buNone/>
            </a:pPr>
            <a:r>
              <a:rPr lang="en-US" sz="2000" dirty="0" smtClean="0">
                <a:latin typeface="Times New Roman" panose="02020603050405020304" pitchFamily="18" charset="0"/>
                <a:cs typeface="Times New Roman" panose="02020603050405020304" pitchFamily="18" charset="0"/>
              </a:rPr>
              <a:t> ADD R1 </a:t>
            </a:r>
            <a:r>
              <a:rPr lang="en-US" sz="2000" dirty="0">
                <a:latin typeface="Times New Roman" panose="02020603050405020304" pitchFamily="18" charset="0"/>
                <a:cs typeface="Times New Roman" panose="02020603050405020304" pitchFamily="18" charset="0"/>
              </a:rPr>
              <a:t>, A , </a:t>
            </a:r>
            <a:r>
              <a:rPr lang="en-US" sz="2000" dirty="0" smtClean="0">
                <a:latin typeface="Times New Roman" panose="02020603050405020304" pitchFamily="18" charset="0"/>
                <a:cs typeface="Times New Roman" panose="02020603050405020304" pitchFamily="18" charset="0"/>
              </a:rPr>
              <a:t>B          </a:t>
            </a:r>
            <a:r>
              <a:rPr lang="pt-BR" sz="2000" dirty="0" smtClean="0">
                <a:latin typeface="Times New Roman" panose="02020603050405020304" pitchFamily="18" charset="0"/>
                <a:cs typeface="Times New Roman" panose="02020603050405020304" pitchFamily="18" charset="0"/>
              </a:rPr>
              <a:t>R </a:t>
            </a:r>
            <a:r>
              <a:rPr lang="pt-BR" sz="2000" dirty="0">
                <a:latin typeface="Times New Roman" panose="02020603050405020304" pitchFamily="18" charset="0"/>
                <a:cs typeface="Times New Roman" panose="02020603050405020304" pitchFamily="18" charset="0"/>
              </a:rPr>
              <a:t>1 &lt;--M [ A ] + M [ B ]</a:t>
            </a:r>
          </a:p>
          <a:p>
            <a:pPr marL="0" indent="0">
              <a:buNone/>
            </a:pPr>
            <a:r>
              <a:rPr lang="en-US" sz="2000" dirty="0" smtClean="0">
                <a:latin typeface="Times New Roman" panose="02020603050405020304" pitchFamily="18" charset="0"/>
                <a:cs typeface="Times New Roman" panose="02020603050405020304" pitchFamily="18" charset="0"/>
              </a:rPr>
              <a:t> ADD R2 </a:t>
            </a:r>
            <a:r>
              <a:rPr lang="en-US" sz="2000" dirty="0">
                <a:latin typeface="Times New Roman" panose="02020603050405020304" pitchFamily="18" charset="0"/>
                <a:cs typeface="Times New Roman" panose="02020603050405020304" pitchFamily="18" charset="0"/>
              </a:rPr>
              <a:t>, C , </a:t>
            </a:r>
            <a:r>
              <a:rPr lang="en-US" sz="2000" dirty="0" smtClean="0">
                <a:latin typeface="Times New Roman" panose="02020603050405020304" pitchFamily="18" charset="0"/>
                <a:cs typeface="Times New Roman" panose="02020603050405020304" pitchFamily="18" charset="0"/>
              </a:rPr>
              <a:t>D         </a:t>
            </a:r>
            <a:r>
              <a:rPr lang="pt-BR" sz="2000" dirty="0">
                <a:latin typeface="Times New Roman" panose="02020603050405020304" pitchFamily="18" charset="0"/>
                <a:cs typeface="Times New Roman" panose="02020603050405020304" pitchFamily="18" charset="0"/>
              </a:rPr>
              <a:t>R 2 &lt;--M [ C ] + M [ D ]</a:t>
            </a:r>
          </a:p>
          <a:p>
            <a:pPr marL="0" indent="0">
              <a:buNone/>
            </a:pPr>
            <a:r>
              <a:rPr lang="en-US" sz="2000" dirty="0" smtClean="0">
                <a:latin typeface="Times New Roman" panose="02020603050405020304" pitchFamily="18" charset="0"/>
                <a:cs typeface="Times New Roman" panose="02020603050405020304" pitchFamily="18" charset="0"/>
              </a:rPr>
              <a:t>MUL </a:t>
            </a:r>
            <a:r>
              <a:rPr lang="pt-BR" sz="2000" dirty="0" smtClean="0">
                <a:latin typeface="Times New Roman" panose="02020603050405020304" pitchFamily="18" charset="0"/>
                <a:cs typeface="Times New Roman" panose="02020603050405020304" pitchFamily="18" charset="0"/>
              </a:rPr>
              <a:t>X ,R 1, </a:t>
            </a:r>
            <a:r>
              <a:rPr lang="pt-BR" sz="2000" dirty="0">
                <a:latin typeface="Times New Roman" panose="02020603050405020304" pitchFamily="18" charset="0"/>
                <a:cs typeface="Times New Roman" panose="02020603050405020304" pitchFamily="18" charset="0"/>
              </a:rPr>
              <a:t>R </a:t>
            </a:r>
            <a:r>
              <a:rPr lang="pt-BR" sz="2000" dirty="0" smtClean="0">
                <a:latin typeface="Times New Roman" panose="02020603050405020304" pitchFamily="18" charset="0"/>
                <a:cs typeface="Times New Roman" panose="02020603050405020304" pitchFamily="18" charset="0"/>
              </a:rPr>
              <a:t>2        M </a:t>
            </a:r>
            <a:r>
              <a:rPr lang="pt-BR" sz="2000" dirty="0">
                <a:latin typeface="Times New Roman" panose="02020603050405020304" pitchFamily="18" charset="0"/>
                <a:cs typeface="Times New Roman" panose="02020603050405020304" pitchFamily="18" charset="0"/>
              </a:rPr>
              <a:t>[ X ] &lt;--R 1 </a:t>
            </a:r>
            <a:r>
              <a:rPr lang="pt-BR" sz="2000" dirty="0" smtClean="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R </a:t>
            </a:r>
            <a:r>
              <a:rPr lang="pt-BR" sz="2000" dirty="0" smtClean="0">
                <a:latin typeface="Times New Roman" panose="02020603050405020304" pitchFamily="18" charset="0"/>
                <a:cs typeface="Times New Roman" panose="02020603050405020304" pitchFamily="18" charset="0"/>
              </a:rPr>
              <a:t>2</a:t>
            </a:r>
          </a:p>
          <a:p>
            <a:pPr marL="0" indent="0">
              <a:buNone/>
            </a:pPr>
            <a:r>
              <a:rPr lang="en-US" sz="2000" dirty="0">
                <a:latin typeface="Times New Roman" panose="02020603050405020304" pitchFamily="18" charset="0"/>
                <a:cs typeface="Times New Roman" panose="02020603050405020304" pitchFamily="18" charset="0"/>
              </a:rPr>
              <a:t>It is assumed that the computer has two processor registers, R 1 and R2. </a:t>
            </a:r>
            <a:r>
              <a:rPr lang="en-US" sz="2000" dirty="0" smtClean="0">
                <a:latin typeface="Times New Roman" panose="02020603050405020304" pitchFamily="18" charset="0"/>
                <a:cs typeface="Times New Roman" panose="02020603050405020304" pitchFamily="18" charset="0"/>
              </a:rPr>
              <a:t>The symbol </a:t>
            </a:r>
            <a:r>
              <a:rPr lang="en-US" sz="2000" dirty="0">
                <a:latin typeface="Times New Roman" panose="02020603050405020304" pitchFamily="18" charset="0"/>
                <a:cs typeface="Times New Roman" panose="02020603050405020304" pitchFamily="18" charset="0"/>
              </a:rPr>
              <a:t>M [A ] denotes the operand at memory address symbolized by A </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The advantage o f the three-address format </a:t>
            </a:r>
            <a:r>
              <a:rPr lang="en-US" sz="2000" dirty="0" smtClean="0">
                <a:latin typeface="Times New Roman" panose="02020603050405020304" pitchFamily="18" charset="0"/>
                <a:cs typeface="Times New Roman" panose="02020603050405020304" pitchFamily="18" charset="0"/>
              </a:rPr>
              <a:t>is </a:t>
            </a:r>
            <a:r>
              <a:rPr lang="en-US" sz="2000" dirty="0">
                <a:latin typeface="Times New Roman" panose="02020603050405020304" pitchFamily="18" charset="0"/>
                <a:cs typeface="Times New Roman" panose="02020603050405020304" pitchFamily="18" charset="0"/>
              </a:rPr>
              <a:t>that </a:t>
            </a:r>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results </a:t>
            </a:r>
            <a:r>
              <a:rPr lang="en-US" sz="2000" dirty="0" smtClean="0">
                <a:latin typeface="Times New Roman" panose="02020603050405020304" pitchFamily="18" charset="0"/>
                <a:cs typeface="Times New Roman" panose="02020603050405020304" pitchFamily="18" charset="0"/>
              </a:rPr>
              <a:t>in short programs </a:t>
            </a:r>
            <a:r>
              <a:rPr lang="en-US" sz="2000" dirty="0">
                <a:latin typeface="Times New Roman" panose="02020603050405020304" pitchFamily="18" charset="0"/>
                <a:cs typeface="Times New Roman" panose="02020603050405020304" pitchFamily="18" charset="0"/>
              </a:rPr>
              <a:t>when evaluating arithmetic expressions. The disadvantage is </a:t>
            </a:r>
            <a:r>
              <a:rPr lang="en-US" sz="2000" dirty="0" smtClean="0">
                <a:latin typeface="Times New Roman" panose="02020603050405020304" pitchFamily="18" charset="0"/>
                <a:cs typeface="Times New Roman" panose="02020603050405020304" pitchFamily="18" charset="0"/>
              </a:rPr>
              <a:t>that the </a:t>
            </a:r>
            <a:r>
              <a:rPr lang="en-US" sz="2000" dirty="0">
                <a:latin typeface="Times New Roman" panose="02020603050405020304" pitchFamily="18" charset="0"/>
                <a:cs typeface="Times New Roman" panose="02020603050405020304" pitchFamily="18" charset="0"/>
              </a:rPr>
              <a:t>binary-coded instructions require too many bits to specify three addresses.</a:t>
            </a:r>
          </a:p>
          <a:p>
            <a:pPr marL="0" indent="0">
              <a:buNone/>
            </a:pPr>
            <a:endParaRPr lang="pt-BR" dirty="0"/>
          </a:p>
          <a:p>
            <a:endParaRPr lang="en-US" dirty="0"/>
          </a:p>
        </p:txBody>
      </p:sp>
      <p:sp>
        <p:nvSpPr>
          <p:cNvPr id="9" name="Title 8"/>
          <p:cNvSpPr>
            <a:spLocks noGrp="1"/>
          </p:cNvSpPr>
          <p:nvPr>
            <p:ph type="title"/>
          </p:nvPr>
        </p:nvSpPr>
        <p:spPr/>
        <p:txBody>
          <a:bodyPr/>
          <a:lstStyle/>
          <a:p>
            <a:r>
              <a:rPr lang="en-US" sz="2400" dirty="0">
                <a:latin typeface="Times New Roman" panose="02020603050405020304" pitchFamily="18" charset="0"/>
                <a:cs typeface="Times New Roman" panose="02020603050405020304" pitchFamily="18" charset="0"/>
              </a:rPr>
              <a:t>Three-Address Instructions</a:t>
            </a:r>
          </a:p>
        </p:txBody>
      </p:sp>
      <p:sp>
        <p:nvSpPr>
          <p:cNvPr id="4" name="Date Placeholder 3"/>
          <p:cNvSpPr>
            <a:spLocks noGrp="1"/>
          </p:cNvSpPr>
          <p:nvPr>
            <p:ph type="dt" sz="half" idx="10"/>
          </p:nvPr>
        </p:nvSpPr>
        <p:spPr/>
        <p:txBody>
          <a:bodyPr/>
          <a:lstStyle/>
          <a:p>
            <a:fld id="{BBAFE658-30D0-49FC-BF60-D45CFC0FF7E6}" type="datetime1">
              <a:rPr lang="en-US" smtClean="0"/>
              <a:pPr/>
              <a:t>11/15/2021</a:t>
            </a:fld>
            <a:endParaRPr lang="en-US"/>
          </a:p>
        </p:txBody>
      </p:sp>
      <p:sp>
        <p:nvSpPr>
          <p:cNvPr id="5" name="Slide Number Placeholder 4"/>
          <p:cNvSpPr>
            <a:spLocks noGrp="1"/>
          </p:cNvSpPr>
          <p:nvPr>
            <p:ph type="sldNum" sz="quarter" idx="12"/>
          </p:nvPr>
        </p:nvSpPr>
        <p:spPr/>
        <p:txBody>
          <a:bodyPr/>
          <a:lstStyle/>
          <a:p>
            <a:fld id="{1E13A9A4-7E5D-47C8-97DD-58A6A3C83649}" type="slidenum">
              <a:rPr lang="en-US" smtClean="0"/>
              <a:pPr/>
              <a:t>18</a:t>
            </a:fld>
            <a:endParaRPr lang="en-US"/>
          </a:p>
        </p:txBody>
      </p:sp>
    </p:spTree>
    <p:extLst>
      <p:ext uri="{BB962C8B-B14F-4D97-AF65-F5344CB8AC3E}">
        <p14:creationId xmlns:p14="http://schemas.microsoft.com/office/powerpoint/2010/main" xmlns="" val="22593710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Two-Address Instructions</a:t>
            </a: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19</a:t>
            </a:fld>
            <a:endParaRPr lang="en-US"/>
          </a:p>
        </p:txBody>
      </p:sp>
      <p:sp>
        <p:nvSpPr>
          <p:cNvPr id="2" name="Content Placeholder 1"/>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Two-address instructions are the most common in commercial </a:t>
            </a:r>
            <a:r>
              <a:rPr lang="en-US" dirty="0" err="1" smtClean="0">
                <a:latin typeface="Times New Roman" panose="02020603050405020304" pitchFamily="18" charset="0"/>
                <a:cs typeface="Times New Roman" panose="02020603050405020304" pitchFamily="18" charset="0"/>
              </a:rPr>
              <a:t>computers.Here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again each address field can specify either a processor register or </a:t>
            </a:r>
            <a:r>
              <a:rPr lang="en-US" dirty="0" smtClean="0">
                <a:latin typeface="Times New Roman" panose="02020603050405020304" pitchFamily="18" charset="0"/>
                <a:cs typeface="Times New Roman" panose="02020603050405020304" pitchFamily="18" charset="0"/>
              </a:rPr>
              <a:t>a memory </a:t>
            </a:r>
            <a:r>
              <a:rPr lang="en-US" dirty="0">
                <a:latin typeface="Times New Roman" panose="02020603050405020304" pitchFamily="18" charset="0"/>
                <a:cs typeface="Times New Roman" panose="02020603050405020304" pitchFamily="18" charset="0"/>
              </a:rPr>
              <a:t>word. The program to evaluate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X </a:t>
            </a:r>
            <a:r>
              <a:rPr lang="en-US" dirty="0">
                <a:latin typeface="Times New Roman" panose="02020603050405020304" pitchFamily="18" charset="0"/>
                <a:cs typeface="Times New Roman" panose="02020603050405020304" pitchFamily="18" charset="0"/>
              </a:rPr>
              <a:t>= (A + B)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 + D) is as follows</a:t>
            </a:r>
            <a:r>
              <a:rPr lang="en-US" dirty="0" smtClean="0">
                <a:latin typeface="Times New Roman" panose="02020603050405020304" pitchFamily="18" charset="0"/>
                <a:cs typeface="Times New Roman" panose="02020603050405020304" pitchFamily="18" charset="0"/>
              </a:rPr>
              <a:t>:</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50988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a:latin typeface="Times New Roman" panose="02020603050405020304" pitchFamily="18" charset="0"/>
                <a:cs typeface="Times New Roman" panose="02020603050405020304" pitchFamily="18" charset="0"/>
              </a:rPr>
              <a:t>General Register </a:t>
            </a:r>
            <a:r>
              <a:rPr lang="en-US" sz="2000" dirty="0" smtClean="0">
                <a:latin typeface="Times New Roman" panose="02020603050405020304" pitchFamily="18" charset="0"/>
                <a:cs typeface="Times New Roman" panose="02020603050405020304" pitchFamily="18" charset="0"/>
              </a:rPr>
              <a:t>Organization</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a:t>
            </a:fld>
            <a:endParaRPr lang="en-US"/>
          </a:p>
        </p:txBody>
      </p:sp>
      <p:sp>
        <p:nvSpPr>
          <p:cNvPr id="6" name="Content Placeholder 5"/>
          <p:cNvSpPr>
            <a:spLocks noGrp="1"/>
          </p:cNvSpPr>
          <p:nvPr>
            <p:ph idx="1"/>
          </p:nvPr>
        </p:nvSpPr>
        <p:spPr/>
        <p:txBody>
          <a:bodyPr/>
          <a:lstStyle/>
          <a:p>
            <a:pPr marL="0" indent="0">
              <a:buNone/>
            </a:pPr>
            <a:r>
              <a:rPr lang="en-US" sz="1800" dirty="0">
                <a:latin typeface="Times New Roman" panose="02020603050405020304" pitchFamily="18" charset="0"/>
                <a:cs typeface="Times New Roman" panose="02020603050405020304" pitchFamily="18" charset="0"/>
              </a:rPr>
              <a:t>When a large number of registers are included in the CPU, it is </a:t>
            </a:r>
            <a:r>
              <a:rPr lang="en-US" sz="1800" dirty="0" smtClean="0">
                <a:latin typeface="Times New Roman" panose="02020603050405020304" pitchFamily="18" charset="0"/>
                <a:cs typeface="Times New Roman" panose="02020603050405020304" pitchFamily="18" charset="0"/>
              </a:rPr>
              <a:t>most efficient </a:t>
            </a:r>
            <a:r>
              <a:rPr lang="en-US" sz="1800" dirty="0">
                <a:latin typeface="Times New Roman" panose="02020603050405020304" pitchFamily="18" charset="0"/>
                <a:cs typeface="Times New Roman" panose="02020603050405020304" pitchFamily="18" charset="0"/>
              </a:rPr>
              <a:t>to connect them through a common bus system. The registers </a:t>
            </a:r>
            <a:r>
              <a:rPr lang="en-US" sz="1800" dirty="0" smtClean="0">
                <a:latin typeface="Times New Roman" panose="02020603050405020304" pitchFamily="18" charset="0"/>
                <a:cs typeface="Times New Roman" panose="02020603050405020304" pitchFamily="18" charset="0"/>
              </a:rPr>
              <a:t>communicate with </a:t>
            </a:r>
            <a:r>
              <a:rPr lang="en-US" sz="1800" dirty="0">
                <a:latin typeface="Times New Roman" panose="02020603050405020304" pitchFamily="18" charset="0"/>
                <a:cs typeface="Times New Roman" panose="02020603050405020304" pitchFamily="18" charset="0"/>
              </a:rPr>
              <a:t>each other not only for direct data transfers, but also while </a:t>
            </a:r>
            <a:r>
              <a:rPr lang="en-US" sz="1800" dirty="0" smtClean="0">
                <a:latin typeface="Times New Roman" panose="02020603050405020304" pitchFamily="18" charset="0"/>
                <a:cs typeface="Times New Roman" panose="02020603050405020304" pitchFamily="18" charset="0"/>
              </a:rPr>
              <a:t>performing various </a:t>
            </a:r>
            <a:r>
              <a:rPr lang="en-US" sz="1800" dirty="0" err="1">
                <a:latin typeface="Times New Roman" panose="02020603050405020304" pitchFamily="18" charset="0"/>
                <a:cs typeface="Times New Roman" panose="02020603050405020304" pitchFamily="18" charset="0"/>
              </a:rPr>
              <a:t>microoperations</a:t>
            </a:r>
            <a:r>
              <a:rPr lang="en-US" sz="1800" dirty="0">
                <a:latin typeface="Times New Roman" panose="02020603050405020304" pitchFamily="18" charset="0"/>
                <a:cs typeface="Times New Roman" panose="02020603050405020304" pitchFamily="18" charset="0"/>
              </a:rPr>
              <a:t>. Hence it is necessary to provide a common </a:t>
            </a:r>
            <a:r>
              <a:rPr lang="en-US" sz="1800" dirty="0" smtClean="0">
                <a:latin typeface="Times New Roman" panose="02020603050405020304" pitchFamily="18" charset="0"/>
                <a:cs typeface="Times New Roman" panose="02020603050405020304" pitchFamily="18" charset="0"/>
              </a:rPr>
              <a:t>unit that </a:t>
            </a:r>
            <a:r>
              <a:rPr lang="en-US" sz="1800" dirty="0">
                <a:latin typeface="Times New Roman" panose="02020603050405020304" pitchFamily="18" charset="0"/>
                <a:cs typeface="Times New Roman" panose="02020603050405020304" pitchFamily="18" charset="0"/>
              </a:rPr>
              <a:t>can perform all the arithmetic, logic, and shift </a:t>
            </a:r>
            <a:r>
              <a:rPr lang="en-US" sz="1800" dirty="0" err="1">
                <a:latin typeface="Times New Roman" panose="02020603050405020304" pitchFamily="18" charset="0"/>
                <a:cs typeface="Times New Roman" panose="02020603050405020304" pitchFamily="18" charset="0"/>
              </a:rPr>
              <a:t>microoperations</a:t>
            </a:r>
            <a:r>
              <a:rPr lang="en-US" sz="1800" dirty="0">
                <a:latin typeface="Times New Roman" panose="02020603050405020304" pitchFamily="18" charset="0"/>
                <a:cs typeface="Times New Roman" panose="02020603050405020304" pitchFamily="18" charset="0"/>
              </a:rPr>
              <a:t> in </a:t>
            </a:r>
            <a:r>
              <a:rPr lang="en-US" sz="1800" dirty="0" smtClean="0">
                <a:latin typeface="Times New Roman" panose="02020603050405020304" pitchFamily="18" charset="0"/>
                <a:cs typeface="Times New Roman" panose="02020603050405020304" pitchFamily="18" charset="0"/>
              </a:rPr>
              <a:t>the processor.</a:t>
            </a:r>
          </a:p>
          <a:p>
            <a:r>
              <a:rPr lang="en-US" sz="1800" dirty="0">
                <a:latin typeface="Times New Roman" panose="02020603050405020304" pitchFamily="18" charset="0"/>
                <a:cs typeface="Times New Roman" panose="02020603050405020304" pitchFamily="18" charset="0"/>
              </a:rPr>
              <a:t>A bus organization for seven CPU registers is shown in </a:t>
            </a:r>
            <a:r>
              <a:rPr lang="en-US" sz="1800" dirty="0" smtClean="0">
                <a:latin typeface="Times New Roman" panose="02020603050405020304" pitchFamily="18" charset="0"/>
                <a:cs typeface="Times New Roman" panose="02020603050405020304" pitchFamily="18" charset="0"/>
              </a:rPr>
              <a:t>below fig. The output </a:t>
            </a:r>
            <a:r>
              <a:rPr lang="en-US" sz="1800" dirty="0">
                <a:latin typeface="Times New Roman" panose="02020603050405020304" pitchFamily="18" charset="0"/>
                <a:cs typeface="Times New Roman" panose="02020603050405020304" pitchFamily="18" charset="0"/>
              </a:rPr>
              <a:t>of each register is connected to two multiplexers (MUX) to form the </a:t>
            </a:r>
            <a:r>
              <a:rPr lang="en-US" sz="1800" dirty="0" smtClean="0">
                <a:latin typeface="Times New Roman" panose="02020603050405020304" pitchFamily="18" charset="0"/>
                <a:cs typeface="Times New Roman" panose="02020603050405020304" pitchFamily="18" charset="0"/>
              </a:rPr>
              <a:t>two buses </a:t>
            </a:r>
            <a:r>
              <a:rPr lang="en-US" sz="1800" dirty="0">
                <a:latin typeface="Times New Roman" panose="02020603050405020304" pitchFamily="18" charset="0"/>
                <a:cs typeface="Times New Roman" panose="02020603050405020304" pitchFamily="18" charset="0"/>
              </a:rPr>
              <a:t>A and B . The selection lines in each multiplexer select one register or </a:t>
            </a:r>
            <a:r>
              <a:rPr lang="en-US" sz="1800" dirty="0" smtClean="0">
                <a:latin typeface="Times New Roman" panose="02020603050405020304" pitchFamily="18" charset="0"/>
                <a:cs typeface="Times New Roman" panose="02020603050405020304" pitchFamily="18" charset="0"/>
              </a:rPr>
              <a:t>the input </a:t>
            </a:r>
            <a:r>
              <a:rPr lang="en-US" sz="1800" dirty="0">
                <a:latin typeface="Times New Roman" panose="02020603050405020304" pitchFamily="18" charset="0"/>
                <a:cs typeface="Times New Roman" panose="02020603050405020304" pitchFamily="18" charset="0"/>
              </a:rPr>
              <a:t>data for the particular bus. The A and B buses form the inputs to </a:t>
            </a:r>
            <a:r>
              <a:rPr lang="en-US" sz="1800" dirty="0" smtClean="0">
                <a:latin typeface="Times New Roman" panose="02020603050405020304" pitchFamily="18" charset="0"/>
                <a:cs typeface="Times New Roman" panose="02020603050405020304" pitchFamily="18" charset="0"/>
              </a:rPr>
              <a:t>a </a:t>
            </a:r>
            <a:r>
              <a:rPr lang="en-US" sz="1800" dirty="0">
                <a:latin typeface="Times New Roman" panose="02020603050405020304" pitchFamily="18" charset="0"/>
                <a:cs typeface="Times New Roman" panose="02020603050405020304" pitchFamily="18" charset="0"/>
              </a:rPr>
              <a:t>common arithmetic logic unit (ALU). The operation selected in the ALU </a:t>
            </a:r>
            <a:r>
              <a:rPr lang="en-US" sz="1800" dirty="0" smtClean="0">
                <a:latin typeface="Times New Roman" panose="02020603050405020304" pitchFamily="18" charset="0"/>
                <a:cs typeface="Times New Roman" panose="02020603050405020304" pitchFamily="18" charset="0"/>
              </a:rPr>
              <a:t>determines the </a:t>
            </a:r>
            <a:r>
              <a:rPr lang="en-US" sz="1800" dirty="0">
                <a:latin typeface="Times New Roman" panose="02020603050405020304" pitchFamily="18" charset="0"/>
                <a:cs typeface="Times New Roman" panose="02020603050405020304" pitchFamily="18" charset="0"/>
              </a:rPr>
              <a:t>arithmetic or logic </a:t>
            </a:r>
            <a:r>
              <a:rPr lang="en-US" sz="1800" dirty="0" err="1">
                <a:latin typeface="Times New Roman" panose="02020603050405020304" pitchFamily="18" charset="0"/>
                <a:cs typeface="Times New Roman" panose="02020603050405020304" pitchFamily="18" charset="0"/>
              </a:rPr>
              <a:t>microoperation</a:t>
            </a:r>
            <a:r>
              <a:rPr lang="en-US" sz="1800" dirty="0">
                <a:latin typeface="Times New Roman" panose="02020603050405020304" pitchFamily="18" charset="0"/>
                <a:cs typeface="Times New Roman" panose="02020603050405020304" pitchFamily="18" charset="0"/>
              </a:rPr>
              <a:t> that is to be performed. The </a:t>
            </a:r>
            <a:r>
              <a:rPr lang="en-US" sz="1800" dirty="0" smtClean="0">
                <a:latin typeface="Times New Roman" panose="02020603050405020304" pitchFamily="18" charset="0"/>
                <a:cs typeface="Times New Roman" panose="02020603050405020304" pitchFamily="18" charset="0"/>
              </a:rPr>
              <a:t>result of </a:t>
            </a:r>
            <a:r>
              <a:rPr lang="en-US" sz="1800" dirty="0">
                <a:latin typeface="Times New Roman" panose="02020603050405020304" pitchFamily="18" charset="0"/>
                <a:cs typeface="Times New Roman" panose="02020603050405020304" pitchFamily="18" charset="0"/>
              </a:rPr>
              <a:t>the </a:t>
            </a:r>
            <a:r>
              <a:rPr lang="en-US" sz="1800" dirty="0" err="1">
                <a:latin typeface="Times New Roman" panose="02020603050405020304" pitchFamily="18" charset="0"/>
                <a:cs typeface="Times New Roman" panose="02020603050405020304" pitchFamily="18" charset="0"/>
              </a:rPr>
              <a:t>microoperation</a:t>
            </a:r>
            <a:r>
              <a:rPr lang="en-US" sz="1800" dirty="0">
                <a:latin typeface="Times New Roman" panose="02020603050405020304" pitchFamily="18" charset="0"/>
                <a:cs typeface="Times New Roman" panose="02020603050405020304" pitchFamily="18" charset="0"/>
              </a:rPr>
              <a:t> is available for output data and also goes into the </a:t>
            </a:r>
            <a:r>
              <a:rPr lang="en-US" sz="1800" dirty="0" smtClean="0">
                <a:latin typeface="Times New Roman" panose="02020603050405020304" pitchFamily="18" charset="0"/>
                <a:cs typeface="Times New Roman" panose="02020603050405020304" pitchFamily="18" charset="0"/>
              </a:rPr>
              <a:t>inputs of </a:t>
            </a:r>
            <a:r>
              <a:rPr lang="en-US" sz="1800" dirty="0">
                <a:latin typeface="Times New Roman" panose="02020603050405020304" pitchFamily="18" charset="0"/>
                <a:cs typeface="Times New Roman" panose="02020603050405020304" pitchFamily="18" charset="0"/>
              </a:rPr>
              <a:t>all the registers. The register that receives the information from the </a:t>
            </a:r>
            <a:r>
              <a:rPr lang="en-US" sz="1800" dirty="0" smtClean="0">
                <a:latin typeface="Times New Roman" panose="02020603050405020304" pitchFamily="18" charset="0"/>
                <a:cs typeface="Times New Roman" panose="02020603050405020304" pitchFamily="18" charset="0"/>
              </a:rPr>
              <a:t>output bus </a:t>
            </a:r>
            <a:r>
              <a:rPr lang="en-US" sz="1800" dirty="0">
                <a:latin typeface="Times New Roman" panose="02020603050405020304" pitchFamily="18" charset="0"/>
                <a:cs typeface="Times New Roman" panose="02020603050405020304" pitchFamily="18" charset="0"/>
              </a:rPr>
              <a:t>is selected by a decoder. The decoder activates one of the register </a:t>
            </a:r>
            <a:r>
              <a:rPr lang="en-US" sz="1800" dirty="0" smtClean="0">
                <a:latin typeface="Times New Roman" panose="02020603050405020304" pitchFamily="18" charset="0"/>
                <a:cs typeface="Times New Roman" panose="02020603050405020304" pitchFamily="18" charset="0"/>
              </a:rPr>
              <a:t>load inputs</a:t>
            </a:r>
            <a:r>
              <a:rPr lang="en-US" sz="1800" dirty="0">
                <a:latin typeface="Times New Roman" panose="02020603050405020304" pitchFamily="18" charset="0"/>
                <a:cs typeface="Times New Roman" panose="02020603050405020304" pitchFamily="18" charset="0"/>
              </a:rPr>
              <a:t>, thus providing a transfer path between the data in the output bus </a:t>
            </a:r>
            <a:r>
              <a:rPr lang="en-US" sz="1800" dirty="0" smtClean="0">
                <a:latin typeface="Times New Roman" panose="02020603050405020304" pitchFamily="18" charset="0"/>
                <a:cs typeface="Times New Roman" panose="02020603050405020304" pitchFamily="18" charset="0"/>
              </a:rPr>
              <a:t>and the </a:t>
            </a:r>
            <a:r>
              <a:rPr lang="en-US" sz="1800" dirty="0">
                <a:latin typeface="Times New Roman" panose="02020603050405020304" pitchFamily="18" charset="0"/>
                <a:cs typeface="Times New Roman" panose="02020603050405020304" pitchFamily="18" charset="0"/>
              </a:rPr>
              <a:t>inputs of the selected destination register.</a:t>
            </a:r>
          </a:p>
        </p:txBody>
      </p:sp>
    </p:spTree>
    <p:extLst>
      <p:ext uri="{BB962C8B-B14F-4D97-AF65-F5344CB8AC3E}">
        <p14:creationId xmlns:p14="http://schemas.microsoft.com/office/powerpoint/2010/main" xmlns="" val="1231695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MOV R1,A   </a:t>
            </a:r>
            <a:r>
              <a:rPr lang="en-US" dirty="0">
                <a:latin typeface="Times New Roman" panose="02020603050405020304" pitchFamily="18" charset="0"/>
                <a:cs typeface="Times New Roman" panose="02020603050405020304" pitchFamily="18" charset="0"/>
              </a:rPr>
              <a:t>R 1 &lt;--M [ A ]</a:t>
            </a:r>
          </a:p>
          <a:p>
            <a:pPr marL="0" indent="0">
              <a:buNone/>
            </a:pPr>
            <a:r>
              <a:rPr lang="en-US" dirty="0" smtClean="0">
                <a:latin typeface="Times New Roman" panose="02020603050405020304" pitchFamily="18" charset="0"/>
                <a:cs typeface="Times New Roman" panose="02020603050405020304" pitchFamily="18" charset="0"/>
              </a:rPr>
              <a:t>ADD R1,B      </a:t>
            </a:r>
            <a:r>
              <a:rPr lang="pt-BR" dirty="0" smtClean="0">
                <a:latin typeface="Times New Roman" panose="02020603050405020304" pitchFamily="18" charset="0"/>
                <a:cs typeface="Times New Roman" panose="02020603050405020304" pitchFamily="18" charset="0"/>
              </a:rPr>
              <a:t>R </a:t>
            </a:r>
            <a:r>
              <a:rPr lang="pt-BR" dirty="0">
                <a:latin typeface="Times New Roman" panose="02020603050405020304" pitchFamily="18" charset="0"/>
                <a:cs typeface="Times New Roman" panose="02020603050405020304" pitchFamily="18" charset="0"/>
              </a:rPr>
              <a:t>1 &lt;--R 1 + M [ B ]</a:t>
            </a:r>
          </a:p>
          <a:p>
            <a:pPr marL="0" indent="0">
              <a:buNone/>
            </a:pPr>
            <a:r>
              <a:rPr lang="en-US" dirty="0" smtClean="0">
                <a:latin typeface="Times New Roman" panose="02020603050405020304" pitchFamily="18" charset="0"/>
                <a:cs typeface="Times New Roman" panose="02020603050405020304" pitchFamily="18" charset="0"/>
              </a:rPr>
              <a:t>MOV R2,C    R </a:t>
            </a:r>
            <a:r>
              <a:rPr lang="en-US" dirty="0">
                <a:latin typeface="Times New Roman" panose="02020603050405020304" pitchFamily="18" charset="0"/>
                <a:cs typeface="Times New Roman" panose="02020603050405020304" pitchFamily="18" charset="0"/>
              </a:rPr>
              <a:t>2 &lt;--</a:t>
            </a:r>
            <a:r>
              <a:rPr lang="en-US" dirty="0" smtClean="0">
                <a:latin typeface="Times New Roman" panose="02020603050405020304" pitchFamily="18" charset="0"/>
                <a:cs typeface="Times New Roman" panose="02020603050405020304" pitchFamily="18" charset="0"/>
              </a:rPr>
              <a:t>M[C]</a:t>
            </a:r>
          </a:p>
          <a:p>
            <a:pPr marL="0" indent="0">
              <a:buNone/>
            </a:pPr>
            <a:r>
              <a:rPr lang="en-US" dirty="0" smtClean="0">
                <a:latin typeface="Times New Roman" panose="02020603050405020304" pitchFamily="18" charset="0"/>
                <a:cs typeface="Times New Roman" panose="02020603050405020304" pitchFamily="18" charset="0"/>
              </a:rPr>
              <a:t>ADD  R2,D    R2</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&lt;--R2+M[D]</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MUL </a:t>
            </a:r>
            <a:r>
              <a:rPr lang="en-US" dirty="0" smtClean="0">
                <a:latin typeface="Times New Roman" panose="02020603050405020304" pitchFamily="18" charset="0"/>
                <a:cs typeface="Times New Roman" panose="02020603050405020304" pitchFamily="18" charset="0"/>
              </a:rPr>
              <a:t>R1,R2   </a:t>
            </a:r>
            <a:r>
              <a:rPr lang="pt-BR" dirty="0">
                <a:latin typeface="Times New Roman" panose="02020603050405020304" pitchFamily="18" charset="0"/>
                <a:cs typeface="Times New Roman" panose="02020603050405020304" pitchFamily="18" charset="0"/>
              </a:rPr>
              <a:t>R 1 &lt;--</a:t>
            </a:r>
            <a:r>
              <a:rPr lang="pt-BR" dirty="0" smtClean="0">
                <a:latin typeface="Times New Roman" panose="02020603050405020304" pitchFamily="18" charset="0"/>
                <a:cs typeface="Times New Roman" panose="02020603050405020304" pitchFamily="18" charset="0"/>
              </a:rPr>
              <a:t>R1*R2</a:t>
            </a:r>
          </a:p>
          <a:p>
            <a:pPr marL="0" indent="0">
              <a:buNone/>
            </a:pPr>
            <a:r>
              <a:rPr lang="pt-BR" dirty="0" smtClean="0">
                <a:latin typeface="Times New Roman" panose="02020603050405020304" pitchFamily="18" charset="0"/>
                <a:cs typeface="Times New Roman" panose="02020603050405020304" pitchFamily="18" charset="0"/>
              </a:rPr>
              <a:t>MOV </a:t>
            </a:r>
            <a:r>
              <a:rPr lang="en-US" dirty="0" smtClean="0">
                <a:latin typeface="Times New Roman" panose="02020603050405020304" pitchFamily="18" charset="0"/>
                <a:cs typeface="Times New Roman" panose="02020603050405020304" pitchFamily="18" charset="0"/>
              </a:rPr>
              <a:t>X,R1    </a:t>
            </a:r>
            <a:r>
              <a:rPr lang="en-US" dirty="0">
                <a:latin typeface="Times New Roman" panose="02020603050405020304" pitchFamily="18" charset="0"/>
                <a:cs typeface="Times New Roman" panose="02020603050405020304" pitchFamily="18" charset="0"/>
              </a:rPr>
              <a:t>M </a:t>
            </a:r>
            <a:r>
              <a:rPr lang="en-US" dirty="0" smtClean="0">
                <a:latin typeface="Times New Roman" panose="02020603050405020304" pitchFamily="18" charset="0"/>
                <a:cs typeface="Times New Roman" panose="02020603050405020304" pitchFamily="18" charset="0"/>
              </a:rPr>
              <a:t>[X] </a:t>
            </a:r>
            <a:r>
              <a:rPr lang="en-US" dirty="0">
                <a:latin typeface="Times New Roman" panose="02020603050405020304" pitchFamily="18" charset="0"/>
                <a:cs typeface="Times New Roman" panose="02020603050405020304" pitchFamily="18" charset="0"/>
              </a:rPr>
              <a:t>&lt;--</a:t>
            </a:r>
            <a:r>
              <a:rPr lang="en-US" dirty="0" smtClean="0">
                <a:latin typeface="Times New Roman" panose="02020603050405020304" pitchFamily="18" charset="0"/>
                <a:cs typeface="Times New Roman" panose="02020603050405020304" pitchFamily="18" charset="0"/>
              </a:rPr>
              <a:t>R1</a:t>
            </a:r>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pt-BR" dirty="0"/>
          </a:p>
          <a:p>
            <a:pPr marL="0" indent="0">
              <a:buNone/>
            </a:pPr>
            <a:endParaRPr lang="en-US" dirty="0"/>
          </a:p>
          <a:p>
            <a:pPr marL="0" indent="0">
              <a:buNone/>
            </a:pPr>
            <a:endParaRPr lang="en-US" dirty="0" smtClean="0"/>
          </a:p>
        </p:txBody>
      </p:sp>
      <p:sp>
        <p:nvSpPr>
          <p:cNvPr id="3" name="Title 2"/>
          <p:cNvSpPr>
            <a:spLocks noGrp="1"/>
          </p:cNvSpPr>
          <p:nvPr>
            <p:ph type="title"/>
          </p:nvPr>
        </p:nvSpPr>
        <p:spPr>
          <a:xfrm>
            <a:off x="0" y="0"/>
            <a:ext cx="9296400" cy="1295400"/>
          </a:xfrm>
        </p:spPr>
        <p:txBody>
          <a:bodyPr/>
          <a:lstStyle/>
          <a:p>
            <a:r>
              <a:rPr lang="en-US" dirty="0" smtClean="0"/>
              <a:t/>
            </a:r>
            <a:br>
              <a:rPr lang="en-US" dirty="0" smtClean="0"/>
            </a:br>
            <a:r>
              <a:rPr lang="en-US" dirty="0" err="1" smtClean="0"/>
              <a:t>cont</a:t>
            </a:r>
            <a:r>
              <a:rPr lang="en-US" dirty="0" smtClean="0"/>
              <a:t>…</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BDEEC8E3-1E7A-4491-856C-06C7E7E76814}" type="datetime1">
              <a:rPr lang="en-US" smtClean="0"/>
              <a:pPr/>
              <a:t>11/15/2021</a:t>
            </a:fld>
            <a:endParaRPr lang="en-US"/>
          </a:p>
        </p:txBody>
      </p:sp>
      <p:sp>
        <p:nvSpPr>
          <p:cNvPr id="5" name="Slide Number Placeholder 4"/>
          <p:cNvSpPr>
            <a:spLocks noGrp="1"/>
          </p:cNvSpPr>
          <p:nvPr>
            <p:ph type="sldNum" sz="quarter" idx="12"/>
          </p:nvPr>
        </p:nvSpPr>
        <p:spPr/>
        <p:txBody>
          <a:bodyPr/>
          <a:lstStyle/>
          <a:p>
            <a:fld id="{1E13A9A4-7E5D-47C8-97DD-58A6A3C83649}" type="slidenum">
              <a:rPr lang="en-US" smtClean="0"/>
              <a:pPr/>
              <a:t>20</a:t>
            </a:fld>
            <a:endParaRPr lang="en-US"/>
          </a:p>
        </p:txBody>
      </p:sp>
    </p:spTree>
    <p:extLst>
      <p:ext uri="{BB962C8B-B14F-4D97-AF65-F5344CB8AC3E}">
        <p14:creationId xmlns:p14="http://schemas.microsoft.com/office/powerpoint/2010/main" xmlns="" val="3620694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The MOV instruction moves o r transfers the operands </a:t>
            </a:r>
            <a:r>
              <a:rPr lang="en-US" sz="2800" dirty="0" smtClean="0">
                <a:latin typeface="Times New Roman" panose="02020603050405020304" pitchFamily="18" charset="0"/>
                <a:cs typeface="Times New Roman" panose="02020603050405020304" pitchFamily="18" charset="0"/>
              </a:rPr>
              <a:t>to </a:t>
            </a:r>
            <a:r>
              <a:rPr lang="en-US" sz="2800" dirty="0">
                <a:latin typeface="Times New Roman" panose="02020603050405020304" pitchFamily="18" charset="0"/>
                <a:cs typeface="Times New Roman" panose="02020603050405020304" pitchFamily="18" charset="0"/>
              </a:rPr>
              <a:t>and from </a:t>
            </a:r>
            <a:r>
              <a:rPr lang="en-US" sz="2800" dirty="0" smtClean="0">
                <a:latin typeface="Times New Roman" panose="02020603050405020304" pitchFamily="18" charset="0"/>
                <a:cs typeface="Times New Roman" panose="02020603050405020304" pitchFamily="18" charset="0"/>
              </a:rPr>
              <a:t>memory and </a:t>
            </a:r>
            <a:r>
              <a:rPr lang="en-US" sz="2800" dirty="0">
                <a:latin typeface="Times New Roman" panose="02020603050405020304" pitchFamily="18" charset="0"/>
                <a:cs typeface="Times New Roman" panose="02020603050405020304" pitchFamily="18" charset="0"/>
              </a:rPr>
              <a:t>processor registers. The first symbol listed in an instruction is assumed </a:t>
            </a:r>
            <a:r>
              <a:rPr lang="en-US" sz="2800" dirty="0" smtClean="0">
                <a:latin typeface="Times New Roman" panose="02020603050405020304" pitchFamily="18" charset="0"/>
                <a:cs typeface="Times New Roman" panose="02020603050405020304" pitchFamily="18" charset="0"/>
              </a:rPr>
              <a:t>to be </a:t>
            </a:r>
            <a:r>
              <a:rPr lang="en-US" sz="2800" dirty="0">
                <a:latin typeface="Times New Roman" panose="02020603050405020304" pitchFamily="18" charset="0"/>
                <a:cs typeface="Times New Roman" panose="02020603050405020304" pitchFamily="18" charset="0"/>
              </a:rPr>
              <a:t>both a source and the destination where the result of the operation </a:t>
            </a:r>
            <a:r>
              <a:rPr lang="en-US" sz="2800" dirty="0" smtClean="0">
                <a:latin typeface="Times New Roman" panose="02020603050405020304" pitchFamily="18" charset="0"/>
                <a:cs typeface="Times New Roman" panose="02020603050405020304" pitchFamily="18" charset="0"/>
              </a:rPr>
              <a:t>is transferred.</a:t>
            </a: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800" dirty="0" err="1" smtClean="0">
                <a:latin typeface="Times New Roman" panose="02020603050405020304" pitchFamily="18" charset="0"/>
                <a:cs typeface="Times New Roman" panose="02020603050405020304" pitchFamily="18" charset="0"/>
              </a:rPr>
              <a:t>Cont</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21</a:t>
            </a:fld>
            <a:endParaRPr lang="en-US"/>
          </a:p>
        </p:txBody>
      </p:sp>
    </p:spTree>
    <p:extLst>
      <p:ext uri="{BB962C8B-B14F-4D97-AF65-F5344CB8AC3E}">
        <p14:creationId xmlns:p14="http://schemas.microsoft.com/office/powerpoint/2010/main" xmlns="" val="2217250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One-Address Instructions</a:t>
            </a: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22</a:t>
            </a:fld>
            <a:endParaRPr lang="en-US"/>
          </a:p>
        </p:txBody>
      </p:sp>
      <p:sp>
        <p:nvSpPr>
          <p:cNvPr id="2" name="Content Placeholder 1"/>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One-address instructions use an implied accumulator (AC) register for all </a:t>
            </a:r>
            <a:r>
              <a:rPr lang="en-US" sz="2400" dirty="0" smtClean="0">
                <a:latin typeface="Times New Roman" panose="02020603050405020304" pitchFamily="18" charset="0"/>
                <a:cs typeface="Times New Roman" panose="02020603050405020304" pitchFamily="18" charset="0"/>
              </a:rPr>
              <a:t>data manipulation</a:t>
            </a:r>
            <a:r>
              <a:rPr lang="en-US" sz="2400" dirty="0">
                <a:latin typeface="Times New Roman" panose="02020603050405020304" pitchFamily="18" charset="0"/>
                <a:cs typeface="Times New Roman" panose="02020603050405020304" pitchFamily="18" charset="0"/>
              </a:rPr>
              <a:t>. For multiplication and division there is a need for a </a:t>
            </a:r>
            <a:r>
              <a:rPr lang="en-US" sz="2400" dirty="0" smtClean="0">
                <a:latin typeface="Times New Roman" panose="02020603050405020304" pitchFamily="18" charset="0"/>
                <a:cs typeface="Times New Roman" panose="02020603050405020304" pitchFamily="18" charset="0"/>
              </a:rPr>
              <a:t>second register</a:t>
            </a:r>
            <a:r>
              <a:rPr lang="en-US" sz="2400" dirty="0">
                <a:latin typeface="Times New Roman" panose="02020603050405020304" pitchFamily="18" charset="0"/>
                <a:cs typeface="Times New Roman" panose="02020603050405020304" pitchFamily="18" charset="0"/>
              </a:rPr>
              <a:t>. However, here we will neglect the second register and assume </a:t>
            </a:r>
            <a:r>
              <a:rPr lang="en-US" sz="2400" dirty="0" smtClean="0">
                <a:latin typeface="Times New Roman" panose="02020603050405020304" pitchFamily="18" charset="0"/>
                <a:cs typeface="Times New Roman" panose="02020603050405020304" pitchFamily="18" charset="0"/>
              </a:rPr>
              <a:t>that the </a:t>
            </a:r>
            <a:r>
              <a:rPr lang="en-US" sz="2400" dirty="0">
                <a:latin typeface="Times New Roman" panose="02020603050405020304" pitchFamily="18" charset="0"/>
                <a:cs typeface="Times New Roman" panose="02020603050405020304" pitchFamily="18" charset="0"/>
              </a:rPr>
              <a:t>AC contains the result of all operations. The program to evaluate</a:t>
            </a:r>
          </a:p>
          <a:p>
            <a:pPr marL="0" indent="0">
              <a:buNone/>
            </a:pPr>
            <a:r>
              <a:rPr lang="en-US" sz="2400" dirty="0" smtClean="0">
                <a:latin typeface="Times New Roman" panose="02020603050405020304" pitchFamily="18" charset="0"/>
                <a:cs typeface="Times New Roman" panose="02020603050405020304" pitchFamily="18" charset="0"/>
              </a:rPr>
              <a:t>           X </a:t>
            </a:r>
            <a:r>
              <a:rPr lang="en-US" sz="2400" dirty="0">
                <a:latin typeface="Times New Roman" panose="02020603050405020304" pitchFamily="18" charset="0"/>
                <a:cs typeface="Times New Roman" panose="02020603050405020304" pitchFamily="18" charset="0"/>
              </a:rPr>
              <a:t>= (A + B)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 + D</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a:t>
            </a:r>
          </a:p>
        </p:txBody>
      </p:sp>
    </p:spTree>
    <p:extLst>
      <p:ext uri="{BB962C8B-B14F-4D97-AF65-F5344CB8AC3E}">
        <p14:creationId xmlns:p14="http://schemas.microsoft.com/office/powerpoint/2010/main" xmlns="" val="2036037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pt-BR" sz="2000" dirty="0" smtClean="0">
                <a:latin typeface="Times New Roman" panose="02020603050405020304" pitchFamily="18" charset="0"/>
                <a:cs typeface="Times New Roman" panose="02020603050405020304" pitchFamily="18" charset="0"/>
              </a:rPr>
              <a:t>      LOAD              A              A </a:t>
            </a:r>
            <a:r>
              <a:rPr lang="pt-BR" sz="2000" dirty="0">
                <a:latin typeface="Times New Roman" panose="02020603050405020304" pitchFamily="18" charset="0"/>
                <a:cs typeface="Times New Roman" panose="02020603050405020304" pitchFamily="18" charset="0"/>
              </a:rPr>
              <a:t>C &lt;- M [ A J</a:t>
            </a:r>
          </a:p>
          <a:p>
            <a:pPr marL="0" indent="0">
              <a:buNone/>
            </a:pPr>
            <a:r>
              <a:rPr lang="en-US" sz="2000" dirty="0" smtClean="0">
                <a:latin typeface="Times New Roman" panose="02020603050405020304" pitchFamily="18" charset="0"/>
                <a:cs typeface="Times New Roman" panose="02020603050405020304" pitchFamily="18" charset="0"/>
              </a:rPr>
              <a:t>      A </a:t>
            </a:r>
            <a:r>
              <a:rPr lang="en-US" sz="2000" dirty="0">
                <a:latin typeface="Times New Roman" panose="02020603050405020304" pitchFamily="18" charset="0"/>
                <a:cs typeface="Times New Roman" panose="02020603050405020304" pitchFamily="18" charset="0"/>
              </a:rPr>
              <a:t>D </a:t>
            </a:r>
            <a:r>
              <a:rPr lang="en-US" sz="2000" dirty="0" err="1" smtClean="0">
                <a:latin typeface="Times New Roman" panose="02020603050405020304" pitchFamily="18" charset="0"/>
                <a:cs typeface="Times New Roman" panose="02020603050405020304" pitchFamily="18" charset="0"/>
              </a:rPr>
              <a:t>D</a:t>
            </a:r>
            <a:r>
              <a:rPr lang="en-US" sz="2000" dirty="0" smtClean="0">
                <a:latin typeface="Times New Roman" panose="02020603050405020304" pitchFamily="18" charset="0"/>
                <a:cs typeface="Times New Roman" panose="02020603050405020304" pitchFamily="18" charset="0"/>
              </a:rPr>
              <a:t>              B              </a:t>
            </a:r>
            <a:r>
              <a:rPr lang="pt-BR" sz="2000" dirty="0" smtClean="0">
                <a:latin typeface="Times New Roman" panose="02020603050405020304" pitchFamily="18" charset="0"/>
                <a:cs typeface="Times New Roman" panose="02020603050405020304" pitchFamily="18" charset="0"/>
              </a:rPr>
              <a:t>A </a:t>
            </a:r>
            <a:r>
              <a:rPr lang="pt-BR" sz="2000" dirty="0">
                <a:latin typeface="Times New Roman" panose="02020603050405020304" pitchFamily="18" charset="0"/>
                <a:cs typeface="Times New Roman" panose="02020603050405020304" pitchFamily="18" charset="0"/>
              </a:rPr>
              <a:t>C &lt;- A C + M [ B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S </a:t>
            </a:r>
            <a:r>
              <a:rPr lang="pt-BR" sz="2000" dirty="0">
                <a:latin typeface="Times New Roman" panose="02020603050405020304" pitchFamily="18" charset="0"/>
                <a:cs typeface="Times New Roman" panose="02020603050405020304" pitchFamily="18" charset="0"/>
              </a:rPr>
              <a:t>T O R </a:t>
            </a:r>
            <a:r>
              <a:rPr lang="pt-BR" sz="2000" dirty="0" smtClean="0">
                <a:latin typeface="Times New Roman" panose="02020603050405020304" pitchFamily="18" charset="0"/>
                <a:cs typeface="Times New Roman" panose="02020603050405020304" pitchFamily="18" charset="0"/>
              </a:rPr>
              <a:t>E         T               </a:t>
            </a:r>
            <a:r>
              <a:rPr lang="en-US" sz="2000" dirty="0">
                <a:latin typeface="Times New Roman" panose="02020603050405020304" pitchFamily="18" charset="0"/>
                <a:cs typeface="Times New Roman" panose="02020603050405020304" pitchFamily="18" charset="0"/>
              </a:rPr>
              <a:t>M [ T ] &lt;- A </a:t>
            </a:r>
            <a:r>
              <a:rPr lang="en-US" sz="2000" dirty="0" smtClean="0">
                <a:latin typeface="Times New Roman" panose="02020603050405020304" pitchFamily="18" charset="0"/>
                <a:cs typeface="Times New Roman" panose="02020603050405020304" pitchFamily="18" charset="0"/>
              </a:rPr>
              <a:t>C </a:t>
            </a:r>
            <a:endParaRPr lang="en-US" sz="2000" dirty="0">
              <a:latin typeface="Times New Roman" panose="02020603050405020304" pitchFamily="18" charset="0"/>
              <a:cs typeface="Times New Roman" panose="02020603050405020304" pitchFamily="18" charset="0"/>
            </a:endParaRPr>
          </a:p>
          <a:p>
            <a:pPr marL="0" indent="0">
              <a:buNone/>
            </a:pPr>
            <a:r>
              <a:rPr lang="pt-BR" sz="2000" dirty="0">
                <a:latin typeface="Times New Roman" panose="02020603050405020304" pitchFamily="18" charset="0"/>
                <a:cs typeface="Times New Roman" panose="02020603050405020304" pitchFamily="18" charset="0"/>
              </a:rPr>
              <a:t> </a:t>
            </a:r>
            <a:r>
              <a:rPr lang="pt-BR"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L </a:t>
            </a:r>
            <a:r>
              <a:rPr lang="en-US" sz="2000" dirty="0">
                <a:latin typeface="Times New Roman" panose="02020603050405020304" pitchFamily="18" charset="0"/>
                <a:cs typeface="Times New Roman" panose="02020603050405020304" pitchFamily="18" charset="0"/>
              </a:rPr>
              <a:t>O A </a:t>
            </a:r>
            <a:r>
              <a:rPr lang="en-US" sz="2000" dirty="0" smtClean="0">
                <a:latin typeface="Times New Roman" panose="02020603050405020304" pitchFamily="18" charset="0"/>
                <a:cs typeface="Times New Roman" panose="02020603050405020304" pitchFamily="18" charset="0"/>
              </a:rPr>
              <a:t>D           C               A </a:t>
            </a:r>
            <a:r>
              <a:rPr lang="en-US" sz="2000" dirty="0">
                <a:latin typeface="Times New Roman" panose="02020603050405020304" pitchFamily="18" charset="0"/>
                <a:cs typeface="Times New Roman" panose="02020603050405020304" pitchFamily="18" charset="0"/>
              </a:rPr>
              <a:t>C &lt;- M [ C ]</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 </a:t>
            </a:r>
            <a:r>
              <a:rPr lang="en-US" sz="2000" dirty="0">
                <a:latin typeface="Times New Roman" panose="02020603050405020304" pitchFamily="18" charset="0"/>
                <a:cs typeface="Times New Roman" panose="02020603050405020304" pitchFamily="18" charset="0"/>
              </a:rPr>
              <a:t>D </a:t>
            </a:r>
            <a:r>
              <a:rPr lang="en-US" sz="2000" dirty="0" err="1" smtClean="0">
                <a:latin typeface="Times New Roman" panose="02020603050405020304" pitchFamily="18" charset="0"/>
                <a:cs typeface="Times New Roman" panose="02020603050405020304" pitchFamily="18" charset="0"/>
              </a:rPr>
              <a:t>D</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a:t>
            </a:r>
            <a:r>
              <a:rPr lang="en-US" sz="2000" dirty="0" smtClean="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A C &lt;- A C + M [ D ]</a:t>
            </a:r>
          </a:p>
          <a:p>
            <a:pPr marL="0" indent="0">
              <a:buNone/>
            </a:pPr>
            <a:r>
              <a:rPr lang="en-US" sz="2000" dirty="0" smtClean="0">
                <a:latin typeface="Times New Roman" panose="02020603050405020304" pitchFamily="18" charset="0"/>
                <a:cs typeface="Times New Roman" panose="02020603050405020304" pitchFamily="18" charset="0"/>
              </a:rPr>
              <a:t>     MUL                T                </a:t>
            </a:r>
            <a:r>
              <a:rPr lang="en-US" sz="2000" dirty="0">
                <a:latin typeface="Times New Roman" panose="02020603050405020304" pitchFamily="18" charset="0"/>
                <a:cs typeface="Times New Roman" panose="02020603050405020304" pitchFamily="18" charset="0"/>
              </a:rPr>
              <a:t>A C &lt;- A C </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 [ T </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STORE             X                 </a:t>
            </a:r>
            <a:r>
              <a:rPr lang="en-US" sz="2000" dirty="0">
                <a:latin typeface="Times New Roman" panose="02020603050405020304" pitchFamily="18" charset="0"/>
                <a:cs typeface="Times New Roman" panose="02020603050405020304" pitchFamily="18" charset="0"/>
              </a:rPr>
              <a:t>M [ X ] &lt;- A </a:t>
            </a:r>
            <a:r>
              <a:rPr lang="en-US" sz="2000" dirty="0" smtClean="0">
                <a:latin typeface="Times New Roman" panose="02020603050405020304" pitchFamily="18" charset="0"/>
                <a:cs typeface="Times New Roman" panose="02020603050405020304" pitchFamily="18" charset="0"/>
              </a:rPr>
              <a:t>C</a:t>
            </a:r>
          </a:p>
          <a:p>
            <a:pPr marL="0" indent="0">
              <a:buNone/>
            </a:pPr>
            <a:endParaRPr lang="en-US" sz="2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All operations are done between the AC register and a memory </a:t>
            </a:r>
            <a:r>
              <a:rPr lang="en-US" sz="2400" dirty="0" err="1" smtClean="0">
                <a:latin typeface="Times New Roman" panose="02020603050405020304" pitchFamily="18" charset="0"/>
                <a:cs typeface="Times New Roman" panose="02020603050405020304" pitchFamily="18" charset="0"/>
              </a:rPr>
              <a:t>operand.T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the address of a temporary memory location required for storing </a:t>
            </a:r>
            <a:r>
              <a:rPr lang="en-US" sz="2400" dirty="0" smtClean="0">
                <a:latin typeface="Times New Roman" panose="02020603050405020304" pitchFamily="18" charset="0"/>
                <a:cs typeface="Times New Roman" panose="02020603050405020304" pitchFamily="18" charset="0"/>
              </a:rPr>
              <a:t>the intermediate </a:t>
            </a:r>
            <a:r>
              <a:rPr lang="en-US" sz="2400" dirty="0">
                <a:latin typeface="Times New Roman" panose="02020603050405020304" pitchFamily="18" charset="0"/>
                <a:cs typeface="Times New Roman" panose="02020603050405020304" pitchFamily="18" charset="0"/>
              </a:rPr>
              <a:t>result.</a:t>
            </a:r>
          </a:p>
        </p:txBody>
      </p:sp>
      <p:sp>
        <p:nvSpPr>
          <p:cNvPr id="3" name="Title 2"/>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23</a:t>
            </a:fld>
            <a:endParaRPr lang="en-US"/>
          </a:p>
        </p:txBody>
      </p:sp>
    </p:spTree>
    <p:extLst>
      <p:ext uri="{BB962C8B-B14F-4D97-AF65-F5344CB8AC3E}">
        <p14:creationId xmlns:p14="http://schemas.microsoft.com/office/powerpoint/2010/main" xmlns="" val="27777246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latin typeface="Times New Roman" panose="02020603050405020304" pitchFamily="18" charset="0"/>
                <a:cs typeface="Times New Roman" panose="02020603050405020304" pitchFamily="18" charset="0"/>
              </a:rPr>
              <a:t>Zero-Address Instructions</a:t>
            </a: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24</a:t>
            </a:fld>
            <a:endParaRPr lang="en-US"/>
          </a:p>
        </p:txBody>
      </p:sp>
      <p:sp>
        <p:nvSpPr>
          <p:cNvPr id="2" name="Content Placeholder 1"/>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A stack-organized computer does not use an address field for the </a:t>
            </a:r>
            <a:r>
              <a:rPr lang="en-US" sz="2400" dirty="0" smtClean="0">
                <a:latin typeface="Times New Roman" panose="02020603050405020304" pitchFamily="18" charset="0"/>
                <a:cs typeface="Times New Roman" panose="02020603050405020304" pitchFamily="18" charset="0"/>
              </a:rPr>
              <a:t>instructions ADD </a:t>
            </a:r>
            <a:r>
              <a:rPr lang="en-US" sz="2400" dirty="0">
                <a:latin typeface="Times New Roman" panose="02020603050405020304" pitchFamily="18" charset="0"/>
                <a:cs typeface="Times New Roman" panose="02020603050405020304" pitchFamily="18" charset="0"/>
              </a:rPr>
              <a:t>and MUL. The PUSH and POP instructions, however, need an </a:t>
            </a:r>
            <a:r>
              <a:rPr lang="en-US" sz="2400" dirty="0" smtClean="0">
                <a:latin typeface="Times New Roman" panose="02020603050405020304" pitchFamily="18" charset="0"/>
                <a:cs typeface="Times New Roman" panose="02020603050405020304" pitchFamily="18" charset="0"/>
              </a:rPr>
              <a:t>address field </a:t>
            </a:r>
            <a:r>
              <a:rPr lang="en-US" sz="2400" dirty="0">
                <a:latin typeface="Times New Roman" panose="02020603050405020304" pitchFamily="18" charset="0"/>
                <a:cs typeface="Times New Roman" panose="02020603050405020304" pitchFamily="18" charset="0"/>
              </a:rPr>
              <a:t>to specify the operand that communicates with the stack.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following program </a:t>
            </a:r>
            <a:r>
              <a:rPr lang="en-US" sz="2400" dirty="0">
                <a:latin typeface="Times New Roman" panose="02020603050405020304" pitchFamily="18" charset="0"/>
                <a:cs typeface="Times New Roman" panose="02020603050405020304" pitchFamily="18" charset="0"/>
              </a:rPr>
              <a:t>shows how X = (A + B) • (C + D) will be written for a </a:t>
            </a:r>
            <a:r>
              <a:rPr lang="en-US" sz="2400" dirty="0" smtClean="0">
                <a:latin typeface="Times New Roman" panose="02020603050405020304" pitchFamily="18" charset="0"/>
                <a:cs typeface="Times New Roman" panose="02020603050405020304" pitchFamily="18" charset="0"/>
              </a:rPr>
              <a:t>stack organized</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computer</a:t>
            </a:r>
            <a:r>
              <a:rPr lang="en-US" sz="2400" dirty="0">
                <a:latin typeface="Times New Roman" panose="02020603050405020304" pitchFamily="18" charset="0"/>
                <a:cs typeface="Times New Roman" panose="02020603050405020304" pitchFamily="18" charset="0"/>
              </a:rPr>
              <a:t>. (TOS stands for top of stack.)</a:t>
            </a:r>
          </a:p>
        </p:txBody>
      </p:sp>
    </p:spTree>
    <p:extLst>
      <p:ext uri="{BB962C8B-B14F-4D97-AF65-F5344CB8AC3E}">
        <p14:creationId xmlns:p14="http://schemas.microsoft.com/office/powerpoint/2010/main" xmlns="" val="23331591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pt-BR" sz="2000" dirty="0">
                <a:latin typeface="Times New Roman" panose="02020603050405020304" pitchFamily="18" charset="0"/>
                <a:cs typeface="Times New Roman" panose="02020603050405020304" pitchFamily="18" charset="0"/>
              </a:rPr>
              <a:t>P U S H </a:t>
            </a:r>
            <a:r>
              <a:rPr lang="pt-BR" sz="2000" dirty="0" smtClean="0">
                <a:latin typeface="Times New Roman" panose="02020603050405020304" pitchFamily="18" charset="0"/>
                <a:cs typeface="Times New Roman" panose="02020603050405020304" pitchFamily="18" charset="0"/>
              </a:rPr>
              <a:t>     A        T </a:t>
            </a:r>
            <a:r>
              <a:rPr lang="pt-BR" sz="2000" dirty="0">
                <a:latin typeface="Times New Roman" panose="02020603050405020304" pitchFamily="18" charset="0"/>
                <a:cs typeface="Times New Roman" panose="02020603050405020304" pitchFamily="18" charset="0"/>
              </a:rPr>
              <a:t>O S &lt;- A</a:t>
            </a:r>
          </a:p>
          <a:p>
            <a:r>
              <a:rPr lang="en-US" sz="2000" dirty="0">
                <a:latin typeface="Times New Roman" panose="02020603050405020304" pitchFamily="18" charset="0"/>
                <a:cs typeface="Times New Roman" panose="02020603050405020304" pitchFamily="18" charset="0"/>
              </a:rPr>
              <a:t>P U S H </a:t>
            </a:r>
            <a:r>
              <a:rPr lang="en-US" sz="2000" dirty="0" smtClean="0">
                <a:latin typeface="Times New Roman" panose="02020603050405020304" pitchFamily="18" charset="0"/>
                <a:cs typeface="Times New Roman" panose="02020603050405020304" pitchFamily="18" charset="0"/>
              </a:rPr>
              <a:t>     B        T </a:t>
            </a:r>
            <a:r>
              <a:rPr lang="en-US" sz="2000" dirty="0">
                <a:latin typeface="Times New Roman" panose="02020603050405020304" pitchFamily="18" charset="0"/>
                <a:cs typeface="Times New Roman" panose="02020603050405020304" pitchFamily="18" charset="0"/>
              </a:rPr>
              <a:t>O S &lt;- B</a:t>
            </a:r>
          </a:p>
          <a:p>
            <a:r>
              <a:rPr lang="pt-BR" sz="2000" dirty="0">
                <a:latin typeface="Times New Roman" panose="02020603050405020304" pitchFamily="18" charset="0"/>
                <a:cs typeface="Times New Roman" panose="02020603050405020304" pitchFamily="18" charset="0"/>
              </a:rPr>
              <a:t>A D </a:t>
            </a:r>
            <a:r>
              <a:rPr lang="pt-BR" sz="2000" dirty="0" smtClean="0">
                <a:latin typeface="Times New Roman" panose="02020603050405020304" pitchFamily="18" charset="0"/>
                <a:cs typeface="Times New Roman" panose="02020603050405020304" pitchFamily="18" charset="0"/>
              </a:rPr>
              <a:t>D                    </a:t>
            </a:r>
            <a:r>
              <a:rPr lang="pt-BR" sz="2000" dirty="0">
                <a:latin typeface="Times New Roman" panose="02020603050405020304" pitchFamily="18" charset="0"/>
                <a:cs typeface="Times New Roman" panose="02020603050405020304" pitchFamily="18" charset="0"/>
              </a:rPr>
              <a:t>T O S &lt;- ( A + B )</a:t>
            </a:r>
          </a:p>
          <a:p>
            <a:r>
              <a:rPr lang="en-US" sz="2000" dirty="0">
                <a:latin typeface="Times New Roman" panose="02020603050405020304" pitchFamily="18" charset="0"/>
                <a:cs typeface="Times New Roman" panose="02020603050405020304" pitchFamily="18" charset="0"/>
              </a:rPr>
              <a:t>P U S H </a:t>
            </a:r>
            <a:r>
              <a:rPr lang="en-US" sz="2000" dirty="0" smtClean="0">
                <a:latin typeface="Times New Roman" panose="02020603050405020304" pitchFamily="18" charset="0"/>
                <a:cs typeface="Times New Roman" panose="02020603050405020304" pitchFamily="18" charset="0"/>
              </a:rPr>
              <a:t>     C         T </a:t>
            </a:r>
            <a:r>
              <a:rPr lang="en-US" sz="2000" dirty="0">
                <a:latin typeface="Times New Roman" panose="02020603050405020304" pitchFamily="18" charset="0"/>
                <a:cs typeface="Times New Roman" panose="02020603050405020304" pitchFamily="18" charset="0"/>
              </a:rPr>
              <a:t>O S &lt;- C</a:t>
            </a:r>
          </a:p>
          <a:p>
            <a:r>
              <a:rPr lang="en-US" sz="2000" dirty="0">
                <a:latin typeface="Times New Roman" panose="02020603050405020304" pitchFamily="18" charset="0"/>
                <a:cs typeface="Times New Roman" panose="02020603050405020304" pitchFamily="18" charset="0"/>
              </a:rPr>
              <a:t>P U S </a:t>
            </a:r>
            <a:r>
              <a:rPr lang="en-US" sz="2000" dirty="0" smtClean="0">
                <a:latin typeface="Times New Roman" panose="02020603050405020304" pitchFamily="18" charset="0"/>
                <a:cs typeface="Times New Roman" panose="02020603050405020304" pitchFamily="18" charset="0"/>
              </a:rPr>
              <a:t>H      </a:t>
            </a:r>
            <a:r>
              <a:rPr lang="en-US" sz="2000" dirty="0">
                <a:latin typeface="Times New Roman" panose="02020603050405020304" pitchFamily="18" charset="0"/>
                <a:cs typeface="Times New Roman" panose="02020603050405020304" pitchFamily="18" charset="0"/>
              </a:rPr>
              <a:t>D </a:t>
            </a:r>
            <a:r>
              <a:rPr lang="en-US" sz="2000" dirty="0" smtClean="0">
                <a:latin typeface="Times New Roman" panose="02020603050405020304" pitchFamily="18" charset="0"/>
                <a:cs typeface="Times New Roman" panose="02020603050405020304" pitchFamily="18" charset="0"/>
              </a:rPr>
              <a:t>        T </a:t>
            </a:r>
            <a:r>
              <a:rPr lang="en-US" sz="2000" dirty="0">
                <a:latin typeface="Times New Roman" panose="02020603050405020304" pitchFamily="18" charset="0"/>
                <a:cs typeface="Times New Roman" panose="02020603050405020304" pitchFamily="18" charset="0"/>
              </a:rPr>
              <a:t>O S &lt;- D</a:t>
            </a:r>
          </a:p>
          <a:p>
            <a:r>
              <a:rPr lang="pt-BR" sz="2000" dirty="0">
                <a:latin typeface="Times New Roman" panose="02020603050405020304" pitchFamily="18" charset="0"/>
                <a:cs typeface="Times New Roman" panose="02020603050405020304" pitchFamily="18" charset="0"/>
              </a:rPr>
              <a:t>A D D </a:t>
            </a:r>
            <a:r>
              <a:rPr lang="pt-BR" sz="2000" dirty="0" smtClean="0">
                <a:latin typeface="Times New Roman" panose="02020603050405020304" pitchFamily="18" charset="0"/>
                <a:cs typeface="Times New Roman" panose="02020603050405020304" pitchFamily="18" charset="0"/>
              </a:rPr>
              <a:t>                    T </a:t>
            </a:r>
            <a:r>
              <a:rPr lang="pt-BR" sz="2000" dirty="0">
                <a:latin typeface="Times New Roman" panose="02020603050405020304" pitchFamily="18" charset="0"/>
                <a:cs typeface="Times New Roman" panose="02020603050405020304" pitchFamily="18" charset="0"/>
              </a:rPr>
              <a:t>O S &lt;- ( C + D </a:t>
            </a:r>
            <a:r>
              <a:rPr lang="pt-BR" sz="2000" dirty="0" smtClean="0">
                <a:latin typeface="Times New Roman" panose="02020603050405020304" pitchFamily="18" charset="0"/>
                <a:cs typeface="Times New Roman" panose="02020603050405020304" pitchFamily="18" charset="0"/>
              </a:rPr>
              <a:t>)</a:t>
            </a:r>
          </a:p>
          <a:p>
            <a:r>
              <a:rPr lang="pt-BR" sz="2000" dirty="0">
                <a:latin typeface="Times New Roman" panose="02020603050405020304" pitchFamily="18" charset="0"/>
                <a:cs typeface="Times New Roman" panose="02020603050405020304" pitchFamily="18" charset="0"/>
              </a:rPr>
              <a:t>M U</a:t>
            </a:r>
            <a:r>
              <a:rPr lang="pt-BR" sz="2000" dirty="0" smtClean="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L </a:t>
            </a:r>
            <a:r>
              <a:rPr lang="pt-BR" sz="2000" dirty="0" smtClean="0">
                <a:latin typeface="Times New Roman" panose="02020603050405020304" pitchFamily="18" charset="0"/>
                <a:cs typeface="Times New Roman" panose="02020603050405020304" pitchFamily="18" charset="0"/>
              </a:rPr>
              <a:t>                    T </a:t>
            </a:r>
            <a:r>
              <a:rPr lang="pt-BR" sz="2000" dirty="0">
                <a:latin typeface="Times New Roman" panose="02020603050405020304" pitchFamily="18" charset="0"/>
                <a:cs typeface="Times New Roman" panose="02020603050405020304" pitchFamily="18" charset="0"/>
              </a:rPr>
              <a:t>O S &lt;- ( C + D ) </a:t>
            </a:r>
            <a:r>
              <a:rPr lang="pt-BR" sz="2000" dirty="0" smtClean="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 A + B )</a:t>
            </a:r>
          </a:p>
          <a:p>
            <a:r>
              <a:rPr lang="pt-BR" sz="2000" dirty="0">
                <a:latin typeface="Times New Roman" panose="02020603050405020304" pitchFamily="18" charset="0"/>
                <a:cs typeface="Times New Roman" panose="02020603050405020304" pitchFamily="18" charset="0"/>
              </a:rPr>
              <a:t>P O P </a:t>
            </a:r>
            <a:r>
              <a:rPr lang="pt-BR" sz="2000" dirty="0" smtClean="0">
                <a:latin typeface="Times New Roman" panose="02020603050405020304" pitchFamily="18" charset="0"/>
                <a:cs typeface="Times New Roman" panose="02020603050405020304" pitchFamily="18" charset="0"/>
              </a:rPr>
              <a:t>          X         M </a:t>
            </a:r>
            <a:r>
              <a:rPr lang="pt-BR" sz="2000" dirty="0">
                <a:latin typeface="Times New Roman" panose="02020603050405020304" pitchFamily="18" charset="0"/>
                <a:cs typeface="Times New Roman" panose="02020603050405020304" pitchFamily="18" charset="0"/>
              </a:rPr>
              <a:t>[ X ] &lt;- T O </a:t>
            </a:r>
            <a:r>
              <a:rPr lang="pt-BR" sz="2000" dirty="0" smtClean="0">
                <a:latin typeface="Times New Roman" panose="02020603050405020304" pitchFamily="18" charset="0"/>
                <a:cs typeface="Times New Roman" panose="02020603050405020304" pitchFamily="18" charset="0"/>
              </a:rPr>
              <a:t>S</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evaluate arithmetic expressions in a stack computer,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t is necessary </a:t>
            </a:r>
            <a:r>
              <a:rPr lang="en-US" sz="2000" dirty="0" smtClean="0">
                <a:latin typeface="Times New Roman" panose="02020603050405020304" pitchFamily="18" charset="0"/>
                <a:cs typeface="Times New Roman" panose="02020603050405020304" pitchFamily="18" charset="0"/>
              </a:rPr>
              <a:t>to convert </a:t>
            </a:r>
            <a:r>
              <a:rPr lang="en-US" sz="2000" dirty="0">
                <a:latin typeface="Times New Roman" panose="02020603050405020304" pitchFamily="18" charset="0"/>
                <a:cs typeface="Times New Roman" panose="02020603050405020304" pitchFamily="18" charset="0"/>
              </a:rPr>
              <a:t>the expression into reverse Polish notation. The name "</a:t>
            </a:r>
            <a:r>
              <a:rPr lang="en-US" sz="2000" dirty="0" smtClean="0">
                <a:latin typeface="Times New Roman" panose="02020603050405020304" pitchFamily="18" charset="0"/>
                <a:cs typeface="Times New Roman" panose="02020603050405020304" pitchFamily="18" charset="0"/>
              </a:rPr>
              <a:t>zero-address“ is </a:t>
            </a:r>
            <a:r>
              <a:rPr lang="en-US" sz="2000" dirty="0">
                <a:latin typeface="Times New Roman" panose="02020603050405020304" pitchFamily="18" charset="0"/>
                <a:cs typeface="Times New Roman" panose="02020603050405020304" pitchFamily="18" charset="0"/>
              </a:rPr>
              <a:t>given to this type of computer because of the absence of an address </a:t>
            </a:r>
            <a:r>
              <a:rPr lang="en-US" sz="2000">
                <a:latin typeface="Times New Roman" panose="02020603050405020304" pitchFamily="18" charset="0"/>
                <a:cs typeface="Times New Roman" panose="02020603050405020304" pitchFamily="18" charset="0"/>
              </a:rPr>
              <a:t>field </a:t>
            </a:r>
            <a:r>
              <a:rPr lang="en-US" sz="2000" smtClean="0">
                <a:latin typeface="Times New Roman" panose="02020603050405020304" pitchFamily="18" charset="0"/>
                <a:cs typeface="Times New Roman" panose="02020603050405020304" pitchFamily="18" charset="0"/>
              </a:rPr>
              <a:t>in the </a:t>
            </a:r>
            <a:r>
              <a:rPr lang="en-US" sz="2000" dirty="0">
                <a:latin typeface="Times New Roman" panose="02020603050405020304" pitchFamily="18" charset="0"/>
                <a:cs typeface="Times New Roman" panose="02020603050405020304" pitchFamily="18" charset="0"/>
              </a:rPr>
              <a:t>computational instructions.</a:t>
            </a:r>
            <a:endParaRPr lang="pt-BR" sz="2000" dirty="0">
              <a:latin typeface="Times New Roman" panose="02020603050405020304" pitchFamily="18" charset="0"/>
              <a:cs typeface="Times New Roman" panose="02020603050405020304" pitchFamily="18" charset="0"/>
            </a:endParaRPr>
          </a:p>
        </p:txBody>
      </p:sp>
      <p:sp>
        <p:nvSpPr>
          <p:cNvPr id="6" name="Title 5"/>
          <p:cNvSpPr>
            <a:spLocks noGrp="1"/>
          </p:cNvSpPr>
          <p:nvPr>
            <p:ph type="title"/>
          </p:nvPr>
        </p:nvSpPr>
        <p:spPr/>
        <p:txBody>
          <a:bodyPr/>
          <a:lstStyle/>
          <a:p>
            <a:r>
              <a:rPr lang="en-US" sz="2000" b="1" dirty="0" err="1" smtClean="0"/>
              <a:t>Cont</a:t>
            </a:r>
            <a:r>
              <a:rPr lang="en-US" sz="2000" b="1" dirty="0" smtClean="0"/>
              <a:t>……</a:t>
            </a:r>
            <a:endParaRPr lang="en-US" sz="2000" b="1"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25</a:t>
            </a:fld>
            <a:endParaRPr lang="en-US"/>
          </a:p>
        </p:txBody>
      </p:sp>
    </p:spTree>
    <p:extLst>
      <p:ext uri="{BB962C8B-B14F-4D97-AF65-F5344CB8AC3E}">
        <p14:creationId xmlns:p14="http://schemas.microsoft.com/office/powerpoint/2010/main" xmlns="" val="367260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b="1" dirty="0">
                <a:latin typeface="Times New Roman" panose="02020603050405020304" pitchFamily="18" charset="0"/>
                <a:cs typeface="Times New Roman" panose="02020603050405020304" pitchFamily="18" charset="0"/>
              </a:rPr>
              <a:t>Addressing Modes</a:t>
            </a:r>
            <a:r>
              <a:rPr lang="en-US" sz="2400" dirty="0">
                <a:latin typeface="Times New Roman" panose="02020603050405020304" pitchFamily="18" charset="0"/>
                <a:cs typeface="Times New Roman" panose="02020603050405020304" pitchFamily="18" charset="0"/>
              </a:rPr>
              <a:t>– The term addressing modes refers to the way in which the operand of an instruction is specified. The addressing mode specifies a rule for interpreting or modifying the address field of the instruction before the operand is actually executed</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The operation field of an instruction specifies the operation to be performed. This operation will be executed on some data which is stored in computer registers or the main memory. The way any operand is selected during the program execution is dependent on the addressing mode of the instruction. The purpose of using addressing modes is as </a:t>
            </a:r>
            <a:r>
              <a:rPr lang="en-US" sz="2400" dirty="0" smtClean="0">
                <a:latin typeface="Times New Roman" panose="02020603050405020304" pitchFamily="18" charset="0"/>
                <a:cs typeface="Times New Roman" panose="02020603050405020304" pitchFamily="18" charset="0"/>
              </a:rPr>
              <a:t>follows.</a:t>
            </a:r>
          </a:p>
          <a:p>
            <a:pPr>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reduce the number of bits in addressing field of instruction</a:t>
            </a:r>
            <a:r>
              <a:rPr lang="en-US"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To give programmers to facilities such as Pointers, counters for loop controls, indexing of data and program relocation.</a:t>
            </a:r>
          </a:p>
          <a:p>
            <a:pPr marL="0" indent="0">
              <a:buNone/>
            </a:pPr>
            <a:r>
              <a:rPr lang="en-US" sz="2400" dirty="0"/>
              <a:t/>
            </a:r>
            <a:br>
              <a:rPr lang="en-US" sz="2400" dirty="0"/>
            </a:b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3200" dirty="0" smtClean="0">
                <a:latin typeface="Times New Roman" panose="02020603050405020304" pitchFamily="18" charset="0"/>
                <a:cs typeface="Times New Roman" panose="02020603050405020304" pitchFamily="18" charset="0"/>
              </a:rPr>
              <a:t>Addressing mode</a:t>
            </a:r>
            <a:endParaRPr lang="en-US" sz="32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26</a:t>
            </a:fld>
            <a:endParaRPr lang="en-US"/>
          </a:p>
        </p:txBody>
      </p:sp>
    </p:spTree>
    <p:extLst>
      <p:ext uri="{BB962C8B-B14F-4D97-AF65-F5344CB8AC3E}">
        <p14:creationId xmlns:p14="http://schemas.microsoft.com/office/powerpoint/2010/main" xmlns="" val="2775770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BDEEC8E3-1E7A-4491-856C-06C7E7E76814}" type="datetime1">
              <a:rPr lang="en-US" smtClean="0"/>
              <a:pPr/>
              <a:t>11/15/2021</a:t>
            </a:fld>
            <a:endParaRPr lang="en-US"/>
          </a:p>
        </p:txBody>
      </p:sp>
      <p:sp>
        <p:nvSpPr>
          <p:cNvPr id="5" name="Slide Number Placeholder 4"/>
          <p:cNvSpPr>
            <a:spLocks noGrp="1"/>
          </p:cNvSpPr>
          <p:nvPr>
            <p:ph type="sldNum" sz="quarter" idx="12"/>
          </p:nvPr>
        </p:nvSpPr>
        <p:spPr/>
        <p:txBody>
          <a:bodyPr/>
          <a:lstStyle/>
          <a:p>
            <a:fld id="{1E13A9A4-7E5D-47C8-97DD-58A6A3C83649}" type="slidenum">
              <a:rPr lang="en-US" smtClean="0"/>
              <a:pPr/>
              <a:t>27</a:t>
            </a:fld>
            <a:endParaRPr lang="en-US"/>
          </a:p>
        </p:txBody>
      </p:sp>
      <p:sp>
        <p:nvSpPr>
          <p:cNvPr id="2" name="Content Placeholder 1"/>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An assembly language program instruction consists of two parts</a:t>
            </a:r>
          </a:p>
          <a:p>
            <a:pPr marL="0" indent="0">
              <a:buNone/>
            </a:pPr>
            <a:endParaRPr lang="en-US" dirty="0" smtClean="0"/>
          </a:p>
          <a:p>
            <a:pPr marL="0" indent="0">
              <a:buNone/>
            </a:pPr>
            <a:r>
              <a:rPr lang="en-US" dirty="0"/>
              <a:t> </a:t>
            </a:r>
            <a:r>
              <a:rPr lang="en-US" dirty="0" smtClean="0"/>
              <a:t>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t/>
            </a:r>
            <a:br>
              <a:rPr lang="en-US" dirty="0"/>
            </a:b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2408748"/>
            <a:ext cx="5562600" cy="4868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06056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a:latin typeface="Times New Roman" panose="02020603050405020304" pitchFamily="18" charset="0"/>
                <a:cs typeface="Times New Roman" panose="02020603050405020304" pitchFamily="18" charset="0"/>
              </a:rPr>
              <a:t>Types of Addressing Modes</a:t>
            </a:r>
          </a:p>
          <a:p>
            <a:pPr marL="0" indent="0">
              <a:buNone/>
            </a:pPr>
            <a:r>
              <a:rPr lang="en-US" sz="18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(1)</a:t>
            </a:r>
            <a:r>
              <a:rPr lang="en-US" sz="2000" b="1" dirty="0"/>
              <a:t> </a:t>
            </a:r>
            <a:r>
              <a:rPr lang="en-US" sz="2000" b="1" dirty="0">
                <a:latin typeface="Times New Roman" panose="02020603050405020304" pitchFamily="18" charset="0"/>
                <a:cs typeface="Times New Roman" panose="02020603050405020304" pitchFamily="18" charset="0"/>
              </a:rPr>
              <a:t>Implied </a:t>
            </a:r>
            <a:r>
              <a:rPr lang="en-US" sz="2000" b="1" dirty="0" smtClean="0">
                <a:latin typeface="Times New Roman" panose="02020603050405020304" pitchFamily="18" charset="0"/>
                <a:cs typeface="Times New Roman" panose="02020603050405020304" pitchFamily="18" charset="0"/>
              </a:rPr>
              <a:t> addressing Mode</a:t>
            </a:r>
          </a:p>
          <a:p>
            <a:pPr marL="0" indent="0">
              <a:buNone/>
            </a:pPr>
            <a:r>
              <a:rPr lang="en-US" sz="2000" dirty="0">
                <a:latin typeface="Times New Roman" panose="02020603050405020304" pitchFamily="18" charset="0"/>
                <a:cs typeface="Times New Roman" panose="02020603050405020304" pitchFamily="18" charset="0"/>
              </a:rPr>
              <a:t>In implied addressing the operand is specified in the instruction itself. In this mode the data is 8 bits or 16 bits long and data is the part of instruction</a:t>
            </a:r>
            <a:r>
              <a:rPr lang="en-US" sz="2000" dirty="0" smtClean="0">
                <a:latin typeface="Times New Roman" panose="02020603050405020304" pitchFamily="18" charset="0"/>
                <a:cs typeface="Times New Roman" panose="02020603050405020304" pitchFamily="18" charset="0"/>
              </a:rPr>
              <a:t>. Zero </a:t>
            </a:r>
            <a:r>
              <a:rPr lang="en-US" sz="2000" dirty="0">
                <a:latin typeface="Times New Roman" panose="02020603050405020304" pitchFamily="18" charset="0"/>
                <a:cs typeface="Times New Roman" panose="02020603050405020304" pitchFamily="18" charset="0"/>
              </a:rPr>
              <a:t>address instruction are designed with implied addressing mode</a:t>
            </a:r>
            <a:r>
              <a:rPr lang="en-US" sz="2000" dirty="0" smtClean="0"/>
              <a:t>.</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instruction</a:t>
            </a:r>
            <a:endParaRPr lang="en-US" sz="2000" b="1" dirty="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For example: </a:t>
            </a:r>
            <a:r>
              <a:rPr lang="en-US" sz="1800" dirty="0" smtClean="0">
                <a:latin typeface="Times New Roman" panose="02020603050405020304" pitchFamily="18" charset="0"/>
                <a:cs typeface="Times New Roman" panose="02020603050405020304" pitchFamily="18" charset="0"/>
              </a:rPr>
              <a:t>ADD</a:t>
            </a:r>
          </a:p>
          <a:p>
            <a:pPr marL="0" indent="0">
              <a:buNone/>
            </a:pPr>
            <a:r>
              <a:rPr lang="en-US" sz="18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Cont..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4149881280"/>
              </p:ext>
            </p:extLst>
          </p:nvPr>
        </p:nvGraphicFramePr>
        <p:xfrm>
          <a:off x="1524000" y="3276600"/>
          <a:ext cx="4343400" cy="457200"/>
        </p:xfrm>
        <a:graphic>
          <a:graphicData uri="http://schemas.openxmlformats.org/drawingml/2006/table">
            <a:tbl>
              <a:tblPr firstRow="1" bandRow="1">
                <a:tableStyleId>{5C22544A-7EE6-4342-B048-85BDC9FD1C3A}</a:tableStyleId>
              </a:tblPr>
              <a:tblGrid>
                <a:gridCol w="4343400"/>
              </a:tblGrid>
              <a:tr h="137160">
                <a:tc>
                  <a:txBody>
                    <a:bodyPr/>
                    <a:lstStyle/>
                    <a:p>
                      <a:r>
                        <a:rPr lang="en-US" dirty="0" smtClean="0">
                          <a:latin typeface="Times New Roman" panose="02020603050405020304" pitchFamily="18" charset="0"/>
                          <a:cs typeface="Times New Roman" panose="02020603050405020304" pitchFamily="18" charset="0"/>
                        </a:rPr>
                        <a:t>                             </a:t>
                      </a:r>
                      <a:r>
                        <a:rPr lang="en-US" sz="2400" b="0" dirty="0" smtClean="0">
                          <a:latin typeface="Times New Roman" panose="02020603050405020304" pitchFamily="18" charset="0"/>
                          <a:cs typeface="Times New Roman" panose="02020603050405020304" pitchFamily="18" charset="0"/>
                        </a:rPr>
                        <a:t>opcode</a:t>
                      </a:r>
                      <a:endParaRPr lang="en-US" sz="2400" b="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xmlns="" val="4280219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968740" cy="5486400"/>
          </a:xfrm>
        </p:spPr>
        <p:txBody>
          <a:bodyPr/>
          <a:lstStyle/>
          <a:p>
            <a:pPr marL="0" indent="0">
              <a:buNone/>
            </a:pPr>
            <a:r>
              <a:rPr lang="en-US" sz="1800" b="1" dirty="0" smtClean="0"/>
              <a:t>                                 </a:t>
            </a:r>
            <a:r>
              <a:rPr lang="en-US" sz="2000" b="1" dirty="0" smtClean="0">
                <a:latin typeface="Times New Roman" panose="02020603050405020304" pitchFamily="18" charset="0"/>
                <a:cs typeface="Times New Roman" panose="02020603050405020304" pitchFamily="18" charset="0"/>
              </a:rPr>
              <a:t>(2)Immediate </a:t>
            </a:r>
            <a:r>
              <a:rPr lang="en-US" sz="2000" b="1" dirty="0">
                <a:latin typeface="Times New Roman" panose="02020603050405020304" pitchFamily="18" charset="0"/>
                <a:cs typeface="Times New Roman" panose="02020603050405020304" pitchFamily="18" charset="0"/>
              </a:rPr>
              <a:t>addressing mode (symbol </a:t>
            </a:r>
            <a:r>
              <a:rPr lang="en-US" sz="2000" b="1" dirty="0" smtClean="0">
                <a:latin typeface="Times New Roman" panose="02020603050405020304" pitchFamily="18" charset="0"/>
                <a:cs typeface="Times New Roman" panose="02020603050405020304" pitchFamily="18" charset="0"/>
              </a:rPr>
              <a:t>#)</a:t>
            </a:r>
          </a:p>
          <a:p>
            <a:pPr marL="0" indent="0">
              <a:buNone/>
            </a:pPr>
            <a:r>
              <a:rPr lang="en-US" sz="2000" dirty="0">
                <a:latin typeface="Times New Roman" panose="02020603050405020304" pitchFamily="18" charset="0"/>
                <a:cs typeface="Times New Roman" panose="02020603050405020304" pitchFamily="18" charset="0"/>
              </a:rPr>
              <a:t>In this mode data is present in address field of instruction .Designed like one address instruction format.</a:t>
            </a: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Note</a:t>
            </a: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Limitation </a:t>
            </a:r>
            <a:r>
              <a:rPr lang="en-US" sz="2000" dirty="0">
                <a:latin typeface="Times New Roman" panose="02020603050405020304" pitchFamily="18" charset="0"/>
                <a:cs typeface="Times New Roman" panose="02020603050405020304" pitchFamily="18" charset="0"/>
              </a:rPr>
              <a:t>in the immediate mode is that the range of constants are restricted by size of address field</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For example: ADD 7, which says Add 7 to contents of accumulator. 7 is the operand here.</a:t>
            </a:r>
            <a:endParaRPr lang="en-US" sz="20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b="1" dirty="0" err="1" smtClean="0">
                <a:latin typeface="Times New Roman" panose="02020603050405020304" pitchFamily="18" charset="0"/>
                <a:cs typeface="Times New Roman" panose="02020603050405020304" pitchFamily="18" charset="0"/>
              </a:rPr>
              <a:t>Cont</a:t>
            </a:r>
            <a:r>
              <a:rPr lang="en-US" sz="2000" b="1"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29</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71850" y="2671763"/>
            <a:ext cx="2857500" cy="1514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83879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09600"/>
            <a:ext cx="9521190" cy="228600"/>
          </a:xfrm>
        </p:spPr>
        <p:txBody>
          <a:bodyPr>
            <a:normAutofit fontScale="90000"/>
          </a:bodyPr>
          <a:lstStyle/>
          <a:p>
            <a:pPr marL="754380" indent="-571500">
              <a:buFont typeface="Arial" panose="020B0604020202020204" pitchFamily="34" charset="0"/>
              <a:buChar char="•"/>
            </a:pPr>
            <a:r>
              <a:rPr lang="en-US" dirty="0" smtClean="0"/>
              <a:t/>
            </a:r>
            <a:br>
              <a:rPr lang="en-US" dirty="0" smtClean="0"/>
            </a:br>
            <a:r>
              <a:rPr lang="en-US" sz="2200" b="1" dirty="0" smtClean="0">
                <a:latin typeface="Times New Roman" panose="02020603050405020304" pitchFamily="18" charset="0"/>
                <a:cs typeface="Times New Roman" panose="02020603050405020304" pitchFamily="18" charset="0"/>
              </a:rPr>
              <a:t>cont..</a:t>
            </a: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t>                                            </a:t>
            </a:r>
            <a:endParaRPr lang="en-US"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a:t>
            </a:fld>
            <a:endParaRPr lang="en-US"/>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71600" y="1066800"/>
            <a:ext cx="7543800" cy="4800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11126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1"/>
            <a:ext cx="9044940" cy="5211766"/>
          </a:xfrm>
        </p:spPr>
        <p:txBody>
          <a:bodyPr/>
          <a:lstStyle/>
          <a:p>
            <a:pPr marL="0" indent="0">
              <a:buNone/>
            </a:pPr>
            <a:r>
              <a:rPr lang="en-US" sz="20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(3)Register Mode</a:t>
            </a:r>
          </a:p>
          <a:p>
            <a:pPr marL="0" indent="0">
              <a:buNone/>
            </a:pPr>
            <a:r>
              <a:rPr lang="en-US" sz="2400" dirty="0">
                <a:latin typeface="Times New Roman" panose="02020603050405020304" pitchFamily="18" charset="0"/>
                <a:cs typeface="Times New Roman" panose="02020603050405020304" pitchFamily="18" charset="0"/>
              </a:rPr>
              <a:t>In this mode the operand is stored in the register and this register is present in CPU. The instruction has the address of the Register where the operand is stored</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a:buAutoNum type="arabicPeriod" startAt="3"/>
            </a:pPr>
            <a:endParaRPr lang="en-US" sz="1600" dirty="0" smtClean="0">
              <a:latin typeface="Times New Roman" panose="02020603050405020304" pitchFamily="18" charset="0"/>
              <a:cs typeface="Times New Roman" panose="02020603050405020304" pitchFamily="18" charset="0"/>
            </a:endParaRPr>
          </a:p>
          <a:p>
            <a:pPr>
              <a:buAutoNum type="arabicPeriod" startAt="3"/>
            </a:pPr>
            <a:endParaRPr lang="en-US" sz="1600" dirty="0">
              <a:latin typeface="Times New Roman" panose="02020603050405020304" pitchFamily="18" charset="0"/>
              <a:cs typeface="Times New Roman" panose="02020603050405020304" pitchFamily="18" charset="0"/>
            </a:endParaRPr>
          </a:p>
          <a:p>
            <a:pPr>
              <a:buAutoNum type="arabicPeriod" startAt="3"/>
            </a:pPr>
            <a:endParaRPr lang="en-US" sz="1600" dirty="0" smtClean="0">
              <a:latin typeface="Times New Roman" panose="02020603050405020304" pitchFamily="18" charset="0"/>
              <a:cs typeface="Times New Roman" panose="02020603050405020304" pitchFamily="18" charset="0"/>
            </a:endParaRPr>
          </a:p>
          <a:p>
            <a:pPr>
              <a:buAutoNum type="arabicPeriod" startAt="3"/>
            </a:pPr>
            <a:endParaRPr lang="en-US" sz="1600" dirty="0">
              <a:latin typeface="Times New Roman" panose="02020603050405020304" pitchFamily="18" charset="0"/>
              <a:cs typeface="Times New Roman" panose="02020603050405020304" pitchFamily="18" charset="0"/>
            </a:endParaRPr>
          </a:p>
          <a:p>
            <a:pPr>
              <a:buAutoNum type="arabicPeriod" startAt="3"/>
            </a:pPr>
            <a:endParaRPr lang="en-US" sz="1600" dirty="0" smtClean="0">
              <a:latin typeface="Times New Roman" panose="02020603050405020304" pitchFamily="18" charset="0"/>
              <a:cs typeface="Times New Roman" panose="02020603050405020304" pitchFamily="18" charset="0"/>
            </a:endParaRPr>
          </a:p>
          <a:p>
            <a:pPr>
              <a:buAutoNum type="arabicPeriod" startAt="3"/>
            </a:pPr>
            <a:endParaRPr lang="en-US" sz="1600" dirty="0">
              <a:latin typeface="Times New Roman" panose="02020603050405020304" pitchFamily="18" charset="0"/>
              <a:cs typeface="Times New Roman" panose="02020603050405020304" pitchFamily="18" charset="0"/>
            </a:endParaRPr>
          </a:p>
          <a:p>
            <a:pPr>
              <a:buAutoNum type="arabicPeriod" startAt="3"/>
            </a:pPr>
            <a:endParaRPr lang="en-US" sz="1600" dirty="0" smtClean="0">
              <a:latin typeface="Times New Roman" panose="02020603050405020304" pitchFamily="18" charset="0"/>
              <a:cs typeface="Times New Roman" panose="02020603050405020304" pitchFamily="18" charset="0"/>
            </a:endParaRPr>
          </a:p>
          <a:p>
            <a:pPr>
              <a:buAutoNum type="arabicPeriod" startAt="3"/>
            </a:pPr>
            <a:endParaRPr lang="en-US" sz="16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Example: MOV AX,CX (move the contents of CX register to AX register</a:t>
            </a:r>
            <a:r>
              <a:rPr lang="en-US" sz="1600" dirty="0" smtClean="0"/>
              <a:t>).</a:t>
            </a:r>
            <a:endParaRPr lang="en-US" sz="1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Cont..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30</a:t>
            </a:fld>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81225" y="3352800"/>
            <a:ext cx="4905375" cy="23621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283961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Cont..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31</a:t>
            </a:fld>
            <a:endParaRPr lang="en-US"/>
          </a:p>
        </p:txBody>
      </p:sp>
      <p:sp>
        <p:nvSpPr>
          <p:cNvPr id="2" name="Content Placeholder 1"/>
          <p:cNvSpPr>
            <a:spLocks noGrp="1"/>
          </p:cNvSpPr>
          <p:nvPr>
            <p:ph idx="1"/>
          </p:nvPr>
        </p:nvSpPr>
        <p:spPr>
          <a:xfrm>
            <a:off x="152400" y="914400"/>
            <a:ext cx="9220200" cy="5486399"/>
          </a:xfrm>
        </p:spPr>
        <p:txBody>
          <a:bodyPr/>
          <a:lstStyle/>
          <a:p>
            <a:pPr marL="0" indent="0">
              <a:buNone/>
            </a:pPr>
            <a:r>
              <a:rPr lang="en-US" sz="2400" dirty="0">
                <a:latin typeface="Times New Roman" panose="02020603050405020304" pitchFamily="18" charset="0"/>
                <a:cs typeface="Times New Roman" panose="02020603050405020304" pitchFamily="18" charset="0"/>
              </a:rPr>
              <a:t>Advantages</a:t>
            </a:r>
          </a:p>
          <a:p>
            <a:r>
              <a:rPr lang="en-US" sz="2400" dirty="0">
                <a:latin typeface="Times New Roman" panose="02020603050405020304" pitchFamily="18" charset="0"/>
                <a:cs typeface="Times New Roman" panose="02020603050405020304" pitchFamily="18" charset="0"/>
              </a:rPr>
              <a:t>Shorter instructions and faster instruction fetch.</a:t>
            </a:r>
          </a:p>
          <a:p>
            <a:r>
              <a:rPr lang="en-US" sz="2400" dirty="0">
                <a:latin typeface="Times New Roman" panose="02020603050405020304" pitchFamily="18" charset="0"/>
                <a:cs typeface="Times New Roman" panose="02020603050405020304" pitchFamily="18" charset="0"/>
              </a:rPr>
              <a:t>Faster memory access to the operand(s)</a:t>
            </a:r>
          </a:p>
          <a:p>
            <a:pPr marL="0" indent="0">
              <a:buNone/>
            </a:pPr>
            <a:r>
              <a:rPr lang="en-US" sz="2400" dirty="0">
                <a:latin typeface="Times New Roman" panose="02020603050405020304" pitchFamily="18" charset="0"/>
                <a:cs typeface="Times New Roman" panose="02020603050405020304" pitchFamily="18" charset="0"/>
              </a:rPr>
              <a:t>Disadvantages</a:t>
            </a:r>
          </a:p>
          <a:p>
            <a:r>
              <a:rPr lang="en-US" sz="2400" dirty="0">
                <a:latin typeface="Times New Roman" panose="02020603050405020304" pitchFamily="18" charset="0"/>
                <a:cs typeface="Times New Roman" panose="02020603050405020304" pitchFamily="18" charset="0"/>
              </a:rPr>
              <a:t>Very limited address space</a:t>
            </a:r>
          </a:p>
          <a:p>
            <a:r>
              <a:rPr lang="en-US" sz="2400" dirty="0">
                <a:latin typeface="Times New Roman" panose="02020603050405020304" pitchFamily="18" charset="0"/>
                <a:cs typeface="Times New Roman" panose="02020603050405020304" pitchFamily="18" charset="0"/>
              </a:rPr>
              <a:t>Using multiple registers helps performance but it complicates the instructions.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60048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                 </a:t>
            </a:r>
            <a:r>
              <a:rPr lang="en-US" b="1" dirty="0" smtClean="0">
                <a:latin typeface="Times New Roman" panose="02020603050405020304" pitchFamily="18" charset="0"/>
                <a:cs typeface="Times New Roman" panose="02020603050405020304" pitchFamily="18" charset="0"/>
              </a:rPr>
              <a:t>(4)direct addressing mode</a:t>
            </a:r>
          </a:p>
          <a:p>
            <a:pPr marL="0" indent="0">
              <a:buNone/>
            </a:pPr>
            <a:r>
              <a:rPr lang="en-US" sz="2400" dirty="0">
                <a:latin typeface="Times New Roman" panose="02020603050405020304" pitchFamily="18" charset="0"/>
                <a:cs typeface="Times New Roman" panose="02020603050405020304" pitchFamily="18" charset="0"/>
              </a:rPr>
              <a:t>In this mode, effective address of operand is present in instruction itself.</a:t>
            </a:r>
          </a:p>
          <a:p>
            <a:r>
              <a:rPr lang="en-US" sz="2400" dirty="0">
                <a:latin typeface="Times New Roman" panose="02020603050405020304" pitchFamily="18" charset="0"/>
                <a:cs typeface="Times New Roman" panose="02020603050405020304" pitchFamily="18" charset="0"/>
              </a:rPr>
              <a:t>Single memory reference to access data.</a:t>
            </a:r>
          </a:p>
          <a:p>
            <a:r>
              <a:rPr lang="en-US" sz="2400" dirty="0">
                <a:latin typeface="Times New Roman" panose="02020603050405020304" pitchFamily="18" charset="0"/>
                <a:cs typeface="Times New Roman" panose="02020603050405020304" pitchFamily="18" charset="0"/>
              </a:rPr>
              <a:t>No additional calculations to find the effective address of the </a:t>
            </a:r>
            <a:r>
              <a:rPr lang="en-US" sz="2400" dirty="0" smtClean="0">
                <a:latin typeface="Times New Roman" panose="02020603050405020304" pitchFamily="18" charset="0"/>
                <a:cs typeface="Times New Roman" panose="02020603050405020304" pitchFamily="18" charset="0"/>
              </a:rPr>
              <a:t>operand.</a:t>
            </a:r>
          </a:p>
          <a:p>
            <a:pPr marL="0" indent="0">
              <a:buNone/>
            </a:pPr>
            <a:r>
              <a:rPr lang="en-US" sz="2400" dirty="0">
                <a:latin typeface="Times New Roman" panose="02020603050405020304" pitchFamily="18" charset="0"/>
                <a:cs typeface="Times New Roman" panose="02020603050405020304" pitchFamily="18" charset="0"/>
              </a:rPr>
              <a:t>The operand’s offset is given in the instruction as an 8 bit or 16 bit displacement element. In this addressing mode the 16 bit effective address of the data is the part of the instruction.</a:t>
            </a:r>
          </a:p>
          <a:p>
            <a:pPr marL="0" indent="0">
              <a:buNone/>
            </a:pPr>
            <a:endParaRPr lang="en-US"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800" dirty="0" err="1" smtClean="0">
                <a:latin typeface="Times New Roman" panose="02020603050405020304" pitchFamily="18" charset="0"/>
                <a:cs typeface="Times New Roman" panose="02020603050405020304" pitchFamily="18" charset="0"/>
              </a:rPr>
              <a:t>Cont</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32</a:t>
            </a:fld>
            <a:endParaRPr lang="en-US"/>
          </a:p>
        </p:txBody>
      </p:sp>
    </p:spTree>
    <p:extLst>
      <p:ext uri="{BB962C8B-B14F-4D97-AF65-F5344CB8AC3E}">
        <p14:creationId xmlns:p14="http://schemas.microsoft.com/office/powerpoint/2010/main" xmlns="" val="28539125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latin typeface="Times New Roman" panose="02020603050405020304" pitchFamily="18" charset="0"/>
                <a:cs typeface="Times New Roman" panose="02020603050405020304" pitchFamily="18" charset="0"/>
              </a:rPr>
              <a:t>Cont..</a:t>
            </a:r>
            <a:endParaRPr lang="en-US" sz="2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BDEEC8E3-1E7A-4491-856C-06C7E7E76814}" type="datetime1">
              <a:rPr lang="en-US" smtClean="0"/>
              <a:pPr/>
              <a:t>11/15/2021</a:t>
            </a:fld>
            <a:endParaRPr lang="en-US"/>
          </a:p>
        </p:txBody>
      </p:sp>
      <p:sp>
        <p:nvSpPr>
          <p:cNvPr id="5" name="Slide Number Placeholder 4"/>
          <p:cNvSpPr>
            <a:spLocks noGrp="1"/>
          </p:cNvSpPr>
          <p:nvPr>
            <p:ph type="sldNum" sz="quarter" idx="12"/>
          </p:nvPr>
        </p:nvSpPr>
        <p:spPr/>
        <p:txBody>
          <a:bodyPr/>
          <a:lstStyle/>
          <a:p>
            <a:fld id="{1E13A9A4-7E5D-47C8-97DD-58A6A3C83649}" type="slidenum">
              <a:rPr lang="en-US" smtClean="0"/>
              <a:pPr/>
              <a:t>33</a:t>
            </a:fld>
            <a:endParaRPr lang="en-US"/>
          </a:p>
        </p:txBody>
      </p:sp>
      <p:sp>
        <p:nvSpPr>
          <p:cNvPr id="10" name="Content Placeholder 9"/>
          <p:cNvSpPr>
            <a:spLocks noGrp="1"/>
          </p:cNvSpPr>
          <p:nvPr>
            <p:ph idx="1"/>
          </p:nvPr>
        </p:nvSpPr>
        <p:spPr/>
        <p:txBody>
          <a:bodyPr/>
          <a:lstStyle/>
          <a:p>
            <a:endParaRPr lang="en-US" sz="2400" b="1" dirty="0" smtClean="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pPr marL="0" indent="0">
              <a:buNone/>
            </a:pPr>
            <a:endParaRPr lang="en-US" sz="2400" b="1" dirty="0" smtClean="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For </a:t>
            </a:r>
            <a:r>
              <a:rPr lang="en-US" sz="2400" b="1" dirty="0">
                <a:latin typeface="Times New Roman" panose="02020603050405020304" pitchFamily="18" charset="0"/>
                <a:cs typeface="Times New Roman" panose="02020603050405020304" pitchFamily="18" charset="0"/>
              </a:rPr>
              <a:t>Example:</a:t>
            </a:r>
            <a:r>
              <a:rPr lang="en-US" sz="2400" dirty="0">
                <a:latin typeface="Times New Roman" panose="02020603050405020304" pitchFamily="18" charset="0"/>
                <a:cs typeface="Times New Roman" panose="02020603050405020304" pitchFamily="18" charset="0"/>
              </a:rPr>
              <a:t> ADD R1, 4000 - In this the 4000 is effective address of operand.</a:t>
            </a:r>
          </a:p>
          <a:p>
            <a:r>
              <a:rPr lang="en-US" sz="2400" b="1" dirty="0">
                <a:latin typeface="Times New Roman" panose="02020603050405020304" pitchFamily="18" charset="0"/>
                <a:cs typeface="Times New Roman" panose="02020603050405020304" pitchFamily="18" charset="0"/>
              </a:rPr>
              <a:t>NOTE:</a:t>
            </a:r>
            <a:r>
              <a:rPr lang="en-US" sz="2400" dirty="0">
                <a:latin typeface="Times New Roman" panose="02020603050405020304" pitchFamily="18" charset="0"/>
                <a:cs typeface="Times New Roman" panose="02020603050405020304" pitchFamily="18" charset="0"/>
              </a:rPr>
              <a:t> Effective Address is the location where operand is present.</a:t>
            </a:r>
          </a:p>
          <a:p>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1" y="1371600"/>
            <a:ext cx="5943600" cy="304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46864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               </a:t>
            </a:r>
            <a:r>
              <a:rPr lang="en-US" sz="2800" b="1" dirty="0" smtClean="0">
                <a:latin typeface="Times New Roman" panose="02020603050405020304" pitchFamily="18" charset="0"/>
                <a:cs typeface="Times New Roman" panose="02020603050405020304" pitchFamily="18" charset="0"/>
              </a:rPr>
              <a:t>(5)Indirect </a:t>
            </a:r>
            <a:r>
              <a:rPr lang="en-US" sz="2800" b="1" dirty="0">
                <a:latin typeface="Times New Roman" panose="02020603050405020304" pitchFamily="18" charset="0"/>
                <a:cs typeface="Times New Roman" panose="02020603050405020304" pitchFamily="18" charset="0"/>
              </a:rPr>
              <a:t>Addressing Mode</a:t>
            </a:r>
          </a:p>
          <a:p>
            <a:r>
              <a:rPr lang="en-US" sz="2400" dirty="0">
                <a:latin typeface="Times New Roman" panose="02020603050405020304" pitchFamily="18" charset="0"/>
                <a:cs typeface="Times New Roman" panose="02020603050405020304" pitchFamily="18" charset="0"/>
              </a:rPr>
              <a:t>In this, the address field of instruction gives the address where the effective address is stored in memory. This slows down the execution, as this includes multiple memory lookups to find the operand</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b="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MOV AX, [BX](move the contents of memory location s addressed by the register BX to the register AX</a:t>
            </a:r>
            <a:r>
              <a:rPr lang="en-US" sz="2400" dirty="0"/>
              <a:t>)</a:t>
            </a:r>
            <a:endParaRPr lang="en-US" sz="2400" b="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400" b="1" dirty="0" err="1" smtClean="0">
                <a:latin typeface="Times New Roman" panose="02020603050405020304" pitchFamily="18" charset="0"/>
                <a:cs typeface="Times New Roman" panose="02020603050405020304" pitchFamily="18" charset="0"/>
              </a:rPr>
              <a:t>Cont</a:t>
            </a:r>
            <a:r>
              <a:rPr lang="en-US" sz="2400" b="1"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34</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801" y="3124200"/>
            <a:ext cx="4495800" cy="17335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5846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(6)</a:t>
            </a:r>
            <a:r>
              <a:rPr lang="en-US" sz="2800" b="1" dirty="0">
                <a:latin typeface="Times New Roman" panose="02020603050405020304" pitchFamily="18" charset="0"/>
                <a:cs typeface="Times New Roman" panose="02020603050405020304" pitchFamily="18" charset="0"/>
              </a:rPr>
              <a:t> Displacement Addressing Mode</a:t>
            </a:r>
          </a:p>
          <a:p>
            <a:r>
              <a:rPr lang="en-US" sz="2800" dirty="0">
                <a:latin typeface="Times New Roman" panose="02020603050405020304" pitchFamily="18" charset="0"/>
                <a:cs typeface="Times New Roman" panose="02020603050405020304" pitchFamily="18" charset="0"/>
              </a:rPr>
              <a:t>In this the contents of the indexed register is added to the Address part of the instruction, to obtain the effective address of operand.</a:t>
            </a:r>
          </a:p>
          <a:p>
            <a:r>
              <a:rPr lang="en-US" sz="2800" dirty="0">
                <a:latin typeface="Times New Roman" panose="02020603050405020304" pitchFamily="18" charset="0"/>
                <a:cs typeface="Times New Roman" panose="02020603050405020304" pitchFamily="18" charset="0"/>
              </a:rPr>
              <a:t>EA = A + (R), In this the address field holds two values, A(which is the base value) and R(that holds the displacement), or vice versa.</a:t>
            </a: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b="1" dirty="0" err="1" smtClean="0">
                <a:latin typeface="Times New Roman" panose="02020603050405020304" pitchFamily="18" charset="0"/>
                <a:cs typeface="Times New Roman" panose="02020603050405020304" pitchFamily="18" charset="0"/>
              </a:rPr>
              <a:t>Cont</a:t>
            </a:r>
            <a:r>
              <a:rPr lang="en-US" sz="2000" b="1" dirty="0" smtClean="0">
                <a:latin typeface="Times New Roman" panose="02020603050405020304" pitchFamily="18" charset="0"/>
                <a:cs typeface="Times New Roman" panose="02020603050405020304" pitchFamily="18" charset="0"/>
              </a:rPr>
              <a:t>….</a:t>
            </a:r>
            <a:r>
              <a:rPr lang="en-US" sz="2400" b="1" dirty="0"/>
              <a:t/>
            </a:r>
            <a:br>
              <a:rPr lang="en-US" sz="2400" b="1" dirty="0"/>
            </a:br>
            <a:endParaRPr lang="en-US" sz="2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35</a:t>
            </a:fld>
            <a:endParaRPr lang="en-US"/>
          </a:p>
        </p:txBody>
      </p:sp>
    </p:spTree>
    <p:extLst>
      <p:ext uri="{BB962C8B-B14F-4D97-AF65-F5344CB8AC3E}">
        <p14:creationId xmlns:p14="http://schemas.microsoft.com/office/powerpoint/2010/main" xmlns="" val="3622232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err="1" smtClean="0">
                <a:latin typeface="Times New Roman" panose="02020603050405020304" pitchFamily="18" charset="0"/>
                <a:cs typeface="Times New Roman" panose="02020603050405020304" pitchFamily="18" charset="0"/>
              </a:rPr>
              <a:t>Cont</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36</a:t>
            </a:fld>
            <a:endParaRPr lang="en-US"/>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1447800"/>
            <a:ext cx="5656262" cy="3657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95412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9296400" cy="5638800"/>
          </a:xfrm>
        </p:spPr>
        <p:txBody>
          <a:bodyPr/>
          <a:lstStyle/>
          <a:p>
            <a:pPr marL="0" indent="0">
              <a:buNone/>
            </a:pPr>
            <a:r>
              <a:rPr lang="en-US" sz="2800" b="1" dirty="0" smtClean="0">
                <a:latin typeface="Times New Roman" panose="02020603050405020304" pitchFamily="18" charset="0"/>
                <a:cs typeface="Times New Roman" panose="02020603050405020304" pitchFamily="18" charset="0"/>
              </a:rPr>
              <a:t>                    (7) </a:t>
            </a:r>
            <a:r>
              <a:rPr lang="en-US" sz="2800" b="1" dirty="0">
                <a:latin typeface="Times New Roman" panose="02020603050405020304" pitchFamily="18" charset="0"/>
                <a:cs typeface="Times New Roman" panose="02020603050405020304" pitchFamily="18" charset="0"/>
              </a:rPr>
              <a:t>Relative Addressing </a:t>
            </a:r>
            <a:r>
              <a:rPr lang="en-US" sz="2800" b="1" dirty="0" smtClean="0">
                <a:latin typeface="Times New Roman" panose="02020603050405020304" pitchFamily="18" charset="0"/>
                <a:cs typeface="Times New Roman" panose="02020603050405020304" pitchFamily="18" charset="0"/>
              </a:rPr>
              <a:t>Mode</a:t>
            </a:r>
          </a:p>
          <a:p>
            <a:r>
              <a:rPr lang="en-US" sz="2400" dirty="0">
                <a:latin typeface="Times New Roman" panose="02020603050405020304" pitchFamily="18" charset="0"/>
                <a:cs typeface="Times New Roman" panose="02020603050405020304" pitchFamily="18" charset="0"/>
              </a:rPr>
              <a:t>It is a version of Displacement addressing mode.</a:t>
            </a:r>
          </a:p>
          <a:p>
            <a:r>
              <a:rPr lang="en-US" sz="2400" dirty="0">
                <a:latin typeface="Times New Roman" panose="02020603050405020304" pitchFamily="18" charset="0"/>
                <a:cs typeface="Times New Roman" panose="02020603050405020304" pitchFamily="18" charset="0"/>
              </a:rPr>
              <a:t>In this the contents of PC(Program Counter) is added to address part of instruction to obtain the effective address.</a:t>
            </a:r>
          </a:p>
          <a:p>
            <a:r>
              <a:rPr lang="en-US" sz="2400" dirty="0">
                <a:latin typeface="Times New Roman" panose="02020603050405020304" pitchFamily="18" charset="0"/>
                <a:cs typeface="Times New Roman" panose="02020603050405020304" pitchFamily="18" charset="0"/>
              </a:rPr>
              <a:t>EA = A + (PC), where EA is effective address and PC is program counter.</a:t>
            </a:r>
          </a:p>
          <a:p>
            <a:r>
              <a:rPr lang="en-US" sz="2400" dirty="0">
                <a:latin typeface="Times New Roman" panose="02020603050405020304" pitchFamily="18" charset="0"/>
                <a:cs typeface="Times New Roman" panose="02020603050405020304" pitchFamily="18" charset="0"/>
              </a:rPr>
              <a:t>The operand is A cells away from the current cell(the one pointed to by PC)</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800" dirty="0" err="1" smtClean="0">
                <a:latin typeface="Times New Roman" panose="02020603050405020304" pitchFamily="18" charset="0"/>
                <a:cs typeface="Times New Roman" panose="02020603050405020304" pitchFamily="18" charset="0"/>
              </a:rPr>
              <a:t>Cont</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37</a:t>
            </a:fld>
            <a:endParaRPr lang="en-US"/>
          </a:p>
        </p:txBody>
      </p:sp>
    </p:spTree>
    <p:extLst>
      <p:ext uri="{BB962C8B-B14F-4D97-AF65-F5344CB8AC3E}">
        <p14:creationId xmlns:p14="http://schemas.microsoft.com/office/powerpoint/2010/main" xmlns="" val="1895078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38200"/>
            <a:ext cx="9372600" cy="5486399"/>
          </a:xfrm>
        </p:spPr>
        <p:txBody>
          <a:bodyPr/>
          <a:lstStyle/>
          <a:p>
            <a:pPr marL="0" indent="0">
              <a:buNone/>
            </a:pP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(8)</a:t>
            </a:r>
            <a:r>
              <a:rPr lang="en-US" sz="2400" b="1" dirty="0">
                <a:latin typeface="Times New Roman" panose="02020603050405020304" pitchFamily="18" charset="0"/>
                <a:cs typeface="Times New Roman" panose="02020603050405020304" pitchFamily="18" charset="0"/>
              </a:rPr>
              <a:t> Indexed addressing </a:t>
            </a:r>
            <a:r>
              <a:rPr lang="en-US" sz="2400" b="1" dirty="0" smtClean="0">
                <a:latin typeface="Times New Roman" panose="02020603050405020304" pitchFamily="18" charset="0"/>
                <a:cs typeface="Times New Roman" panose="02020603050405020304" pitchFamily="18" charset="0"/>
              </a:rPr>
              <a:t>mode</a:t>
            </a:r>
          </a:p>
          <a:p>
            <a:pPr marL="0" indent="0">
              <a:buNone/>
            </a:pPr>
            <a:r>
              <a:rPr lang="en-US" sz="2400" dirty="0">
                <a:latin typeface="Times New Roman" panose="02020603050405020304" pitchFamily="18" charset="0"/>
                <a:cs typeface="Times New Roman" panose="02020603050405020304" pitchFamily="18" charset="0"/>
              </a:rPr>
              <a:t>The operand’s offset is the sum of the content of an index register SI or DI and an 8 bit or 16 bit displacement</a:t>
            </a:r>
            <a:r>
              <a:rPr lang="en-US" sz="2400" dirty="0" smtClean="0">
                <a:latin typeface="Times New Roman" panose="02020603050405020304" pitchFamily="18" charset="0"/>
                <a:cs typeface="Times New Roman" panose="02020603050405020304" pitchFamily="18" charset="0"/>
              </a:rPr>
              <a:t>.</a:t>
            </a:r>
            <a:r>
              <a:rPr lang="en-US" sz="2400" dirty="0"/>
              <a:t> </a:t>
            </a:r>
            <a:r>
              <a:rPr lang="en-US" sz="2400" dirty="0">
                <a:latin typeface="Times New Roman" panose="02020603050405020304" pitchFamily="18" charset="0"/>
                <a:cs typeface="Times New Roman" panose="02020603050405020304" pitchFamily="18" charset="0"/>
              </a:rPr>
              <a:t>It is again a version of Displacement addressing mode</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Example</a:t>
            </a:r>
            <a:r>
              <a:rPr lang="en-US" sz="2400" dirty="0" smtClean="0">
                <a:latin typeface="Times New Roman" panose="02020603050405020304" pitchFamily="18" charset="0"/>
                <a:cs typeface="Times New Roman" panose="02020603050405020304" pitchFamily="18" charset="0"/>
              </a:rPr>
              <a:t>: MOV </a:t>
            </a:r>
            <a:r>
              <a:rPr lang="en-US" sz="2400" dirty="0">
                <a:latin typeface="Times New Roman" panose="02020603050405020304" pitchFamily="18" charset="0"/>
                <a:cs typeface="Times New Roman" panose="02020603050405020304" pitchFamily="18" charset="0"/>
              </a:rPr>
              <a:t>AX, [SI +05</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(9)</a:t>
            </a:r>
            <a:r>
              <a:rPr lang="en-US" sz="2400" b="1" dirty="0">
                <a:latin typeface="Times New Roman" panose="02020603050405020304" pitchFamily="18" charset="0"/>
                <a:cs typeface="Times New Roman" panose="02020603050405020304" pitchFamily="18" charset="0"/>
              </a:rPr>
              <a:t> Based Indexed </a:t>
            </a:r>
            <a:r>
              <a:rPr lang="en-US" sz="2400" b="1" dirty="0" smtClean="0">
                <a:latin typeface="Times New Roman" panose="02020603050405020304" pitchFamily="18" charset="0"/>
                <a:cs typeface="Times New Roman" panose="02020603050405020304" pitchFamily="18" charset="0"/>
              </a:rPr>
              <a:t>Addressing</a:t>
            </a:r>
          </a:p>
          <a:p>
            <a:pPr marL="0" indent="0">
              <a:buNone/>
            </a:pPr>
            <a:r>
              <a:rPr lang="en-US" sz="2400" dirty="0">
                <a:latin typeface="Times New Roman" panose="02020603050405020304" pitchFamily="18" charset="0"/>
                <a:cs typeface="Times New Roman" panose="02020603050405020304" pitchFamily="18" charset="0"/>
              </a:rPr>
              <a:t>The operand’s offset is sum of the content of a base register BX or BP and an index register SI or DI</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It is again a version of Displacement addressing mode</a:t>
            </a:r>
          </a:p>
          <a:p>
            <a:pPr marL="0" indent="0">
              <a:buNone/>
            </a:pPr>
            <a:r>
              <a:rPr lang="en-US" sz="2400" dirty="0" smtClean="0">
                <a:latin typeface="Times New Roman" panose="02020603050405020304" pitchFamily="18" charset="0"/>
                <a:cs typeface="Times New Roman" panose="02020603050405020304" pitchFamily="18" charset="0"/>
              </a:rPr>
              <a:t>Example</a:t>
            </a:r>
            <a:r>
              <a:rPr lang="en-US" sz="2400" dirty="0">
                <a:latin typeface="Times New Roman" panose="02020603050405020304" pitchFamily="18" charset="0"/>
                <a:cs typeface="Times New Roman" panose="02020603050405020304" pitchFamily="18" charset="0"/>
              </a:rPr>
              <a:t>: ADD AX, [BX+SI]</a:t>
            </a:r>
            <a:endParaRPr lang="en-US" sz="2400" b="1"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400" dirty="0" err="1" smtClean="0">
                <a:latin typeface="Times New Roman" panose="02020603050405020304" pitchFamily="18" charset="0"/>
                <a:cs typeface="Times New Roman" panose="02020603050405020304" pitchFamily="18" charset="0"/>
              </a:rPr>
              <a:t>Cont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38</a:t>
            </a:fld>
            <a:endParaRPr lang="en-US"/>
          </a:p>
        </p:txBody>
      </p:sp>
    </p:spTree>
    <p:extLst>
      <p:ext uri="{BB962C8B-B14F-4D97-AF65-F5344CB8AC3E}">
        <p14:creationId xmlns:p14="http://schemas.microsoft.com/office/powerpoint/2010/main" xmlns="" val="313417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9296400" cy="5486399"/>
          </a:xfrm>
        </p:spPr>
        <p:txBody>
          <a:bodyPr/>
          <a:lstStyle/>
          <a:p>
            <a:endParaRPr lang="en-US" sz="1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Memory reference instruction</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39</a:t>
            </a:fld>
            <a:endParaRPr lang="en-US"/>
          </a:p>
        </p:txBody>
      </p:sp>
    </p:spTree>
    <p:extLst>
      <p:ext uri="{BB962C8B-B14F-4D97-AF65-F5344CB8AC3E}">
        <p14:creationId xmlns:p14="http://schemas.microsoft.com/office/powerpoint/2010/main" xmlns="" val="307903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228600" y="838200"/>
            <a:ext cx="9144000" cy="5638801"/>
          </a:xfrm>
        </p:spPr>
        <p:txBody>
          <a:bodyPr/>
          <a:lstStyle/>
          <a:p>
            <a:r>
              <a:rPr lang="en-US" dirty="0" smtClean="0"/>
              <a:t> </a:t>
            </a:r>
            <a:r>
              <a:rPr lang="en-US" i="1" dirty="0"/>
              <a:t>EXAMPLE</a:t>
            </a:r>
            <a:r>
              <a:rPr lang="en-US" i="1" dirty="0" smtClean="0"/>
              <a:t>:</a:t>
            </a:r>
            <a:r>
              <a:rPr lang="en-US" sz="1800" dirty="0">
                <a:latin typeface="Times New Roman" panose="02020603050405020304" pitchFamily="18" charset="0"/>
                <a:cs typeface="Times New Roman" panose="02020603050405020304" pitchFamily="18" charset="0"/>
              </a:rPr>
              <a:t>     To perform the operation </a:t>
            </a:r>
            <a:r>
              <a:rPr lang="en-US" sz="1800" b="1" i="1" dirty="0">
                <a:latin typeface="Times New Roman" panose="02020603050405020304" pitchFamily="18" charset="0"/>
                <a:cs typeface="Times New Roman" panose="02020603050405020304" pitchFamily="18" charset="0"/>
              </a:rPr>
              <a:t>R3 = R1+R2</a:t>
            </a:r>
            <a:r>
              <a:rPr lang="en-US" sz="1800" dirty="0">
                <a:latin typeface="Times New Roman" panose="02020603050405020304" pitchFamily="18" charset="0"/>
                <a:cs typeface="Times New Roman" panose="02020603050405020304" pitchFamily="18" charset="0"/>
              </a:rPr>
              <a:t>  We have to provide following binary selection variable to the select inputs.</a:t>
            </a:r>
          </a:p>
          <a:p>
            <a:pPr marL="0" indent="0">
              <a:buNone/>
            </a:pPr>
            <a:r>
              <a:rPr lang="en-US" sz="1800" dirty="0" smtClean="0">
                <a:latin typeface="Times New Roman" panose="02020603050405020304" pitchFamily="18" charset="0"/>
                <a:cs typeface="Times New Roman" panose="02020603050405020304" pitchFamily="18" charset="0"/>
              </a:rPr>
              <a:t>1</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SEL A</a:t>
            </a:r>
            <a:r>
              <a:rPr lang="en-US" sz="1800" dirty="0">
                <a:latin typeface="Times New Roman" panose="02020603050405020304" pitchFamily="18" charset="0"/>
                <a:cs typeface="Times New Roman" panose="02020603050405020304" pitchFamily="18" charset="0"/>
              </a:rPr>
              <a:t> : </a:t>
            </a:r>
            <a:r>
              <a:rPr lang="en-US" sz="1800" b="1" dirty="0">
                <a:latin typeface="Times New Roman" panose="02020603050405020304" pitchFamily="18" charset="0"/>
                <a:cs typeface="Times New Roman" panose="02020603050405020304" pitchFamily="18" charset="0"/>
              </a:rPr>
              <a:t> 001</a:t>
            </a:r>
            <a:r>
              <a:rPr lang="en-US" sz="1800" dirty="0">
                <a:latin typeface="Times New Roman" panose="02020603050405020304" pitchFamily="18" charset="0"/>
                <a:cs typeface="Times New Roman" panose="02020603050405020304" pitchFamily="18" charset="0"/>
              </a:rPr>
              <a:t> -To place the contents of R1 into bus A.</a:t>
            </a:r>
          </a:p>
          <a:p>
            <a:pPr marL="0" indent="0">
              <a:buNone/>
            </a:pPr>
            <a:r>
              <a:rPr lang="en-US" sz="1800" dirty="0">
                <a:latin typeface="Times New Roman" panose="02020603050405020304" pitchFamily="18" charset="0"/>
                <a:cs typeface="Times New Roman" panose="02020603050405020304" pitchFamily="18" charset="0"/>
              </a:rPr>
              <a:t>2.      </a:t>
            </a:r>
            <a:r>
              <a:rPr lang="en-US" sz="1800" b="1" dirty="0">
                <a:latin typeface="Times New Roman" panose="02020603050405020304" pitchFamily="18" charset="0"/>
                <a:cs typeface="Times New Roman" panose="02020603050405020304" pitchFamily="18" charset="0"/>
              </a:rPr>
              <a:t>SEL B</a:t>
            </a:r>
            <a:r>
              <a:rPr lang="en-US" sz="1800" dirty="0">
                <a:latin typeface="Times New Roman" panose="02020603050405020304" pitchFamily="18" charset="0"/>
                <a:cs typeface="Times New Roman" panose="02020603050405020304" pitchFamily="18" charset="0"/>
              </a:rPr>
              <a:t> :  </a:t>
            </a:r>
            <a:r>
              <a:rPr lang="en-US" sz="1800" b="1" dirty="0">
                <a:latin typeface="Times New Roman" panose="02020603050405020304" pitchFamily="18" charset="0"/>
                <a:cs typeface="Times New Roman" panose="02020603050405020304" pitchFamily="18" charset="0"/>
              </a:rPr>
              <a:t>010</a:t>
            </a:r>
            <a:r>
              <a:rPr lang="en-US" sz="1800" dirty="0">
                <a:latin typeface="Times New Roman" panose="02020603050405020304" pitchFamily="18" charset="0"/>
                <a:cs typeface="Times New Roman" panose="02020603050405020304" pitchFamily="18" charset="0"/>
              </a:rPr>
              <a:t> - to place the contents of R2 into bus B</a:t>
            </a:r>
          </a:p>
          <a:p>
            <a:pPr marL="0" indent="0">
              <a:buNone/>
            </a:pPr>
            <a:r>
              <a:rPr lang="en-US" sz="1800" dirty="0">
                <a:latin typeface="Times New Roman" panose="02020603050405020304" pitchFamily="18" charset="0"/>
                <a:cs typeface="Times New Roman" panose="02020603050405020304" pitchFamily="18" charset="0"/>
              </a:rPr>
              <a:t>3.      </a:t>
            </a:r>
            <a:r>
              <a:rPr lang="en-US" sz="1800" b="1" dirty="0">
                <a:latin typeface="Times New Roman" panose="02020603050405020304" pitchFamily="18" charset="0"/>
                <a:cs typeface="Times New Roman" panose="02020603050405020304" pitchFamily="18" charset="0"/>
              </a:rPr>
              <a:t>SEL OPR</a:t>
            </a:r>
            <a:r>
              <a:rPr lang="en-US" sz="1800" dirty="0">
                <a:latin typeface="Times New Roman" panose="02020603050405020304" pitchFamily="18" charset="0"/>
                <a:cs typeface="Times New Roman" panose="02020603050405020304" pitchFamily="18" charset="0"/>
              </a:rPr>
              <a:t> :  </a:t>
            </a:r>
            <a:r>
              <a:rPr lang="en-US" sz="1800" b="1" dirty="0">
                <a:latin typeface="Times New Roman" panose="02020603050405020304" pitchFamily="18" charset="0"/>
                <a:cs typeface="Times New Roman" panose="02020603050405020304" pitchFamily="18" charset="0"/>
              </a:rPr>
              <a:t>10010 </a:t>
            </a:r>
            <a:r>
              <a:rPr lang="en-US" sz="1800" dirty="0">
                <a:latin typeface="Times New Roman" panose="02020603050405020304" pitchFamily="18" charset="0"/>
                <a:cs typeface="Times New Roman" panose="02020603050405020304" pitchFamily="18" charset="0"/>
              </a:rPr>
              <a:t> – to perform the arithmetic addition A+B</a:t>
            </a:r>
          </a:p>
          <a:p>
            <a:pPr marL="0" indent="0">
              <a:buNone/>
            </a:pPr>
            <a:r>
              <a:rPr lang="en-US" sz="1800" dirty="0">
                <a:latin typeface="Times New Roman" panose="02020603050405020304" pitchFamily="18" charset="0"/>
                <a:cs typeface="Times New Roman" panose="02020603050405020304" pitchFamily="18" charset="0"/>
              </a:rPr>
              <a:t>4.      </a:t>
            </a:r>
            <a:r>
              <a:rPr lang="en-US" sz="1800" b="1" dirty="0">
                <a:latin typeface="Times New Roman" panose="02020603050405020304" pitchFamily="18" charset="0"/>
                <a:cs typeface="Times New Roman" panose="02020603050405020304" pitchFamily="18" charset="0"/>
              </a:rPr>
              <a:t>SEL REG or SEL D</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  011</a:t>
            </a:r>
            <a:r>
              <a:rPr lang="en-US" sz="1800" dirty="0">
                <a:latin typeface="Times New Roman" panose="02020603050405020304" pitchFamily="18" charset="0"/>
                <a:cs typeface="Times New Roman" panose="02020603050405020304" pitchFamily="18" charset="0"/>
              </a:rPr>
              <a:t>  – to place the result available on output bus in R3.</a:t>
            </a:r>
          </a:p>
          <a:p>
            <a:pPr marL="0" indent="0" eaLnBrk="1" hangingPunct="1">
              <a:buNone/>
            </a:pPr>
            <a:endParaRPr lang="en-US" dirty="0"/>
          </a:p>
          <a:p>
            <a:pPr marL="0" indent="0" eaLnBrk="1" hangingPunct="1">
              <a:buNone/>
            </a:pPr>
            <a:endParaRPr lang="en-US" dirty="0"/>
          </a:p>
        </p:txBody>
      </p:sp>
      <p:sp>
        <p:nvSpPr>
          <p:cNvPr id="9219" name="Title 2"/>
          <p:cNvSpPr>
            <a:spLocks noGrp="1"/>
          </p:cNvSpPr>
          <p:nvPr>
            <p:ph type="title"/>
          </p:nvPr>
        </p:nvSpPr>
        <p:spPr/>
        <p:txBody>
          <a:bodyPr/>
          <a:lstStyle/>
          <a:p>
            <a:pPr marL="182563" eaLnBrk="1" hangingPunct="1"/>
            <a:r>
              <a:rPr lang="en-US" sz="2000" dirty="0" err="1" smtClean="0">
                <a:latin typeface="Times New Roman" panose="02020603050405020304" pitchFamily="18" charset="0"/>
                <a:cs typeface="Times New Roman" panose="02020603050405020304" pitchFamily="18" charset="0"/>
              </a:rPr>
              <a:t>Cont</a:t>
            </a:r>
            <a:r>
              <a:rPr lang="en-US" sz="2000" dirty="0" smtClean="0">
                <a:latin typeface="Times New Roman" panose="02020603050405020304" pitchFamily="18" charset="0"/>
                <a:cs typeface="Times New Roman" panose="02020603050405020304" pitchFamily="18" charset="0"/>
              </a:rPr>
              <a:t>…</a:t>
            </a:r>
          </a:p>
        </p:txBody>
      </p:sp>
      <p:sp>
        <p:nvSpPr>
          <p:cNvPr id="4" name="Date Placeholder 3"/>
          <p:cNvSpPr>
            <a:spLocks noGrp="1"/>
          </p:cNvSpPr>
          <p:nvPr>
            <p:ph type="dt" sz="quarter" idx="10"/>
          </p:nvPr>
        </p:nvSpPr>
        <p:spPr/>
        <p:txBody>
          <a:bodyPr/>
          <a:lstStyle/>
          <a:p>
            <a:pPr>
              <a:defRPr/>
            </a:pPr>
            <a:fld id="{93D5BB5F-A93C-4552-9127-99540AFC774B}" type="datetime1">
              <a:rPr lang="en-US"/>
              <a:pPr>
                <a:defRPr/>
              </a:pPr>
              <a:t>11/15/2021</a:t>
            </a:fld>
            <a:endParaRPr lang="en-US"/>
          </a:p>
        </p:txBody>
      </p:sp>
      <p:sp>
        <p:nvSpPr>
          <p:cNvPr id="5" name="Slide Number Placeholder 4"/>
          <p:cNvSpPr>
            <a:spLocks noGrp="1"/>
          </p:cNvSpPr>
          <p:nvPr>
            <p:ph type="sldNum" sz="quarter" idx="12"/>
          </p:nvPr>
        </p:nvSpPr>
        <p:spPr/>
        <p:txBody>
          <a:bodyPr/>
          <a:lstStyle/>
          <a:p>
            <a:pPr>
              <a:defRPr/>
            </a:pPr>
            <a:fld id="{80508C40-61BA-4FAA-A104-62F0FBDB43E9}"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1"/>
            <a:ext cx="9372600" cy="5287966"/>
          </a:xfrm>
        </p:spPr>
        <p:txBody>
          <a:bodyPr/>
          <a:lstStyle/>
          <a:p>
            <a:pPr marL="0" indent="0">
              <a:buNone/>
            </a:pPr>
            <a:endParaRPr lang="en-US" dirty="0"/>
          </a:p>
        </p:txBody>
      </p:sp>
      <p:sp>
        <p:nvSpPr>
          <p:cNvPr id="3" name="Title 2"/>
          <p:cNvSpPr>
            <a:spLocks noGrp="1"/>
          </p:cNvSpPr>
          <p:nvPr>
            <p:ph type="title"/>
          </p:nvPr>
        </p:nvSpPr>
        <p:spPr/>
        <p:txBody>
          <a:bodyPr/>
          <a:lstStyle/>
          <a:p>
            <a:r>
              <a:rPr lang="en-US" sz="2000" b="1" dirty="0"/>
              <a:t/>
            </a:r>
            <a:br>
              <a:rPr lang="en-US" sz="2000" b="1" dirty="0"/>
            </a:b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40</a:t>
            </a:fld>
            <a:endParaRPr lang="en-US"/>
          </a:p>
        </p:txBody>
      </p:sp>
    </p:spTree>
    <p:extLst>
      <p:ext uri="{BB962C8B-B14F-4D97-AF65-F5344CB8AC3E}">
        <p14:creationId xmlns:p14="http://schemas.microsoft.com/office/powerpoint/2010/main" xmlns="" val="177853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0040" y="838201"/>
            <a:ext cx="8801100" cy="5287966"/>
          </a:xfrm>
        </p:spPr>
        <p:txBody>
          <a:bodyPr/>
          <a:lstStyle/>
          <a:p>
            <a:r>
              <a:rPr lang="en-US" sz="2000" dirty="0">
                <a:latin typeface="Times New Roman" panose="02020603050405020304" pitchFamily="18" charset="0"/>
                <a:cs typeface="Times New Roman" panose="02020603050405020304" pitchFamily="18" charset="0"/>
              </a:rPr>
              <a:t>Register Stack</a:t>
            </a:r>
          </a:p>
          <a:p>
            <a:pPr marL="0" indent="0">
              <a:buNone/>
            </a:pPr>
            <a:r>
              <a:rPr lang="en-US" sz="2000" dirty="0">
                <a:latin typeface="Times New Roman" panose="02020603050405020304" pitchFamily="18" charset="0"/>
                <a:cs typeface="Times New Roman" panose="02020603050405020304" pitchFamily="18" charset="0"/>
              </a:rPr>
              <a:t>A stack can be placed in a portion of a large memory or it can be organized </a:t>
            </a:r>
            <a:r>
              <a:rPr lang="en-US" sz="2000" dirty="0" smtClean="0">
                <a:latin typeface="Times New Roman" panose="02020603050405020304" pitchFamily="18" charset="0"/>
                <a:cs typeface="Times New Roman" panose="02020603050405020304" pitchFamily="18" charset="0"/>
              </a:rPr>
              <a:t>as a </a:t>
            </a:r>
            <a:r>
              <a:rPr lang="en-US" sz="2000" dirty="0">
                <a:latin typeface="Times New Roman" panose="02020603050405020304" pitchFamily="18" charset="0"/>
                <a:cs typeface="Times New Roman" panose="02020603050405020304" pitchFamily="18" charset="0"/>
              </a:rPr>
              <a:t>collection of a finite number of memory words or registers.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Below fig shows the </a:t>
            </a:r>
            <a:r>
              <a:rPr lang="en-US" sz="2000" dirty="0">
                <a:latin typeface="Times New Roman" panose="02020603050405020304" pitchFamily="18" charset="0"/>
                <a:cs typeface="Times New Roman" panose="02020603050405020304" pitchFamily="18" charset="0"/>
              </a:rPr>
              <a:t>organization of a 64-word register stack. The stack pointer register </a:t>
            </a:r>
            <a:r>
              <a:rPr lang="en-US" sz="2000" dirty="0" smtClean="0">
                <a:latin typeface="Times New Roman" panose="02020603050405020304" pitchFamily="18" charset="0"/>
                <a:cs typeface="Times New Roman" panose="02020603050405020304" pitchFamily="18" charset="0"/>
              </a:rPr>
              <a:t>SP contains </a:t>
            </a:r>
            <a:r>
              <a:rPr lang="en-US" sz="2000" dirty="0">
                <a:latin typeface="Times New Roman" panose="02020603050405020304" pitchFamily="18" charset="0"/>
                <a:cs typeface="Times New Roman" panose="02020603050405020304" pitchFamily="18" charset="0"/>
              </a:rPr>
              <a:t>a binary number whose value is equal to the address of the word </a:t>
            </a:r>
            <a:r>
              <a:rPr lang="en-US" sz="2000" dirty="0" smtClean="0">
                <a:latin typeface="Times New Roman" panose="02020603050405020304" pitchFamily="18" charset="0"/>
                <a:cs typeface="Times New Roman" panose="02020603050405020304" pitchFamily="18" charset="0"/>
              </a:rPr>
              <a:t>that is </a:t>
            </a:r>
            <a:r>
              <a:rPr lang="en-US" sz="2000" dirty="0">
                <a:latin typeface="Times New Roman" panose="02020603050405020304" pitchFamily="18" charset="0"/>
                <a:cs typeface="Times New Roman" panose="02020603050405020304" pitchFamily="18" charset="0"/>
              </a:rPr>
              <a:t>currently on top of the stack. Three items are placed in the stack: A, B, </a:t>
            </a:r>
            <a:r>
              <a:rPr lang="en-US" sz="2000" dirty="0" smtClean="0">
                <a:latin typeface="Times New Roman" panose="02020603050405020304" pitchFamily="18" charset="0"/>
                <a:cs typeface="Times New Roman" panose="02020603050405020304" pitchFamily="18" charset="0"/>
              </a:rPr>
              <a:t>and  C</a:t>
            </a:r>
            <a:r>
              <a:rPr lang="en-US" sz="2000" dirty="0">
                <a:latin typeface="Times New Roman" panose="02020603050405020304" pitchFamily="18" charset="0"/>
                <a:cs typeface="Times New Roman" panose="02020603050405020304" pitchFamily="18" charset="0"/>
              </a:rPr>
              <a:t>, in that order. Item C is on top of the stack so that the content of SP is </a:t>
            </a:r>
            <a:r>
              <a:rPr lang="en-US" sz="2000" dirty="0" smtClean="0">
                <a:latin typeface="Times New Roman" panose="02020603050405020304" pitchFamily="18" charset="0"/>
                <a:cs typeface="Times New Roman" panose="02020603050405020304" pitchFamily="18" charset="0"/>
              </a:rPr>
              <a:t>now 3</a:t>
            </a:r>
            <a:r>
              <a:rPr lang="en-US" sz="2000" dirty="0">
                <a:latin typeface="Times New Roman" panose="02020603050405020304" pitchFamily="18" charset="0"/>
                <a:cs typeface="Times New Roman" panose="02020603050405020304" pitchFamily="18" charset="0"/>
              </a:rPr>
              <a:t>. To remove the top item, the stack is popped by reading the memory </a:t>
            </a:r>
            <a:r>
              <a:rPr lang="en-US" sz="2000" dirty="0" smtClean="0">
                <a:latin typeface="Times New Roman" panose="02020603050405020304" pitchFamily="18" charset="0"/>
                <a:cs typeface="Times New Roman" panose="02020603050405020304" pitchFamily="18" charset="0"/>
              </a:rPr>
              <a:t>word </a:t>
            </a:r>
            <a:r>
              <a:rPr lang="en-US" sz="2000" dirty="0">
                <a:latin typeface="Times New Roman" panose="02020603050405020304" pitchFamily="18" charset="0"/>
                <a:cs typeface="Times New Roman" panose="02020603050405020304" pitchFamily="18" charset="0"/>
              </a:rPr>
              <a:t>at address 3 and decrementing the content of SP . Item B is now on top of </a:t>
            </a:r>
            <a:r>
              <a:rPr lang="en-US" sz="2000" dirty="0" smtClean="0">
                <a:latin typeface="Times New Roman" panose="02020603050405020304" pitchFamily="18" charset="0"/>
                <a:cs typeface="Times New Roman" panose="02020603050405020304" pitchFamily="18" charset="0"/>
              </a:rPr>
              <a:t>the stack </a:t>
            </a:r>
            <a:r>
              <a:rPr lang="en-US" sz="2000" dirty="0">
                <a:latin typeface="Times New Roman" panose="02020603050405020304" pitchFamily="18" charset="0"/>
                <a:cs typeface="Times New Roman" panose="02020603050405020304" pitchFamily="18" charset="0"/>
              </a:rPr>
              <a:t>since SP holds address 2. To insert a new item, the stack is pushed </a:t>
            </a:r>
            <a:r>
              <a:rPr lang="en-US" sz="2000" dirty="0" smtClean="0">
                <a:latin typeface="Times New Roman" panose="02020603050405020304" pitchFamily="18" charset="0"/>
                <a:cs typeface="Times New Roman" panose="02020603050405020304" pitchFamily="18" charset="0"/>
              </a:rPr>
              <a:t>by incrementing </a:t>
            </a:r>
            <a:r>
              <a:rPr lang="en-US" sz="2000" dirty="0">
                <a:latin typeface="Times New Roman" panose="02020603050405020304" pitchFamily="18" charset="0"/>
                <a:cs typeface="Times New Roman" panose="02020603050405020304" pitchFamily="18" charset="0"/>
              </a:rPr>
              <a:t>SP and writing a word in the next-higher location in the stack.</a:t>
            </a:r>
          </a:p>
        </p:txBody>
      </p:sp>
      <p:sp>
        <p:nvSpPr>
          <p:cNvPr id="3" name="Title 2"/>
          <p:cNvSpPr>
            <a:spLocks noGrp="1"/>
          </p:cNvSpPr>
          <p:nvPr>
            <p:ph type="title"/>
          </p:nvPr>
        </p:nvSpPr>
        <p:spPr/>
        <p:txBody>
          <a:bodyPr/>
          <a:lstStyle/>
          <a:p>
            <a:r>
              <a:rPr lang="en-US" sz="1800" dirty="0">
                <a:latin typeface="Times New Roman" panose="02020603050405020304" pitchFamily="18" charset="0"/>
                <a:cs typeface="Times New Roman" panose="02020603050405020304" pitchFamily="18" charset="0"/>
              </a:rPr>
              <a:t>stacks organizations:</a:t>
            </a:r>
            <a:r>
              <a:rPr lang="en-US" sz="1800" b="1" dirty="0"/>
              <a:t/>
            </a:r>
            <a:br>
              <a:rPr lang="en-US" sz="1800" b="1" dirty="0"/>
            </a:br>
            <a:endParaRPr lang="en-US" sz="1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5</a:t>
            </a:fld>
            <a:endParaRPr lang="en-US"/>
          </a:p>
        </p:txBody>
      </p:sp>
    </p:spTree>
    <p:extLst>
      <p:ext uri="{BB962C8B-B14F-4D97-AF65-F5344CB8AC3E}">
        <p14:creationId xmlns:p14="http://schemas.microsoft.com/office/powerpoint/2010/main" xmlns="" val="774409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b="1" dirty="0" err="1" smtClean="0">
                <a:latin typeface="Times New Roman" panose="02020603050405020304" pitchFamily="18" charset="0"/>
                <a:cs typeface="Times New Roman" panose="02020603050405020304" pitchFamily="18" charset="0"/>
              </a:rPr>
              <a:t>Cont</a:t>
            </a:r>
            <a:r>
              <a:rPr lang="en-US" sz="2000" b="1"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6</a:t>
            </a:fld>
            <a:endParaRPr lang="en-US"/>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2972717554"/>
              </p:ext>
            </p:extLst>
          </p:nvPr>
        </p:nvGraphicFramePr>
        <p:xfrm>
          <a:off x="5029200" y="1524000"/>
          <a:ext cx="1066800" cy="4845276"/>
        </p:xfrm>
        <a:graphic>
          <a:graphicData uri="http://schemas.openxmlformats.org/drawingml/2006/table">
            <a:tbl>
              <a:tblPr bandCol="1">
                <a:tableStyleId>{775DCB02-9BB8-47FD-8907-85C794F793BA}</a:tableStyleId>
              </a:tblPr>
              <a:tblGrid>
                <a:gridCol w="1066800"/>
              </a:tblGrid>
              <a:tr h="2748419">
                <a:tc>
                  <a:txBody>
                    <a:bodyPr/>
                    <a:lstStyle/>
                    <a:p>
                      <a:endParaRPr lang="en-US" dirty="0"/>
                    </a:p>
                  </a:txBody>
                  <a:tcPr>
                    <a:lnB w="12700" cap="flat" cmpd="sng" algn="ctr">
                      <a:solidFill>
                        <a:schemeClr val="tx1"/>
                      </a:solidFill>
                      <a:prstDash val="solid"/>
                      <a:round/>
                      <a:headEnd type="none" w="med" len="med"/>
                      <a:tailEnd type="none" w="med" len="med"/>
                    </a:lnB>
                  </a:tcPr>
                </a:tc>
              </a:tr>
              <a:tr h="789140">
                <a:tc>
                  <a:txBody>
                    <a:bodyPr/>
                    <a:lstStyle/>
                    <a:p>
                      <a:r>
                        <a:rPr lang="en-US" dirty="0" smtClean="0"/>
                        <a:t>C</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tcPr>
                </a:tc>
              </a:tr>
              <a:tr h="576197">
                <a:tc>
                  <a:txBody>
                    <a:bodyPr/>
                    <a:lstStyle/>
                    <a:p>
                      <a:r>
                        <a:rPr lang="en-US" dirty="0" smtClean="0"/>
                        <a:t>B</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151">
                <a:tc>
                  <a:txBody>
                    <a:bodyPr/>
                    <a:lstStyle/>
                    <a:p>
                      <a:r>
                        <a:rPr lang="en-US" dirty="0" smtClean="0"/>
                        <a:t>A</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493">
                <a:tc>
                  <a:txBody>
                    <a:bodyPr/>
                    <a:lstStyle/>
                    <a:p>
                      <a:r>
                        <a:rPr lang="en-US" dirty="0" smtClean="0"/>
                        <a:t>0</a:t>
                      </a:r>
                      <a:endParaRPr lang="en-US" dirty="0"/>
                    </a:p>
                  </a:txBody>
                  <a:tcPr>
                    <a:lnT w="12700" cap="flat" cmpd="sng" algn="ctr">
                      <a:solidFill>
                        <a:schemeClr val="tx1"/>
                      </a:solidFill>
                      <a:prstDash val="solid"/>
                      <a:round/>
                      <a:headEnd type="none" w="med" len="med"/>
                      <a:tailEnd type="none" w="med" len="med"/>
                    </a:lnT>
                  </a:tcPr>
                </a:tc>
              </a:tr>
            </a:tbl>
          </a:graphicData>
        </a:graphic>
      </p:graphicFrame>
      <p:cxnSp>
        <p:nvCxnSpPr>
          <p:cNvPr id="12" name="Straight Arrow Connector 11"/>
          <p:cNvCxnSpPr/>
          <p:nvPr/>
        </p:nvCxnSpPr>
        <p:spPr>
          <a:xfrm>
            <a:off x="4267200" y="4495800"/>
            <a:ext cx="762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12339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19" y="838200"/>
            <a:ext cx="8801100" cy="5059363"/>
          </a:xfrm>
        </p:spPr>
        <p:txBody>
          <a:bodyPr/>
          <a:lstStyle/>
          <a:p>
            <a:pPr marL="0" indent="0">
              <a:buNone/>
            </a:pPr>
            <a:r>
              <a:rPr lang="en-US" sz="1800" b="1" dirty="0">
                <a:latin typeface="Times New Roman" panose="02020603050405020304" pitchFamily="18" charset="0"/>
                <a:cs typeface="Times New Roman" panose="02020603050405020304" pitchFamily="18" charset="0"/>
              </a:rPr>
              <a:t>Push()</a:t>
            </a:r>
          </a:p>
          <a:p>
            <a:pPr marL="0" indent="0">
              <a:buNone/>
            </a:pPr>
            <a:r>
              <a:rPr lang="en-US" sz="1800" dirty="0">
                <a:latin typeface="Times New Roman" panose="02020603050405020304" pitchFamily="18" charset="0"/>
                <a:cs typeface="Times New Roman" panose="02020603050405020304" pitchFamily="18" charset="0"/>
              </a:rPr>
              <a:t>Initially, SP is cleared to 0, EMTY is set to 1, and FULL is cleared to 0, so that SP points to the word at address 0 and the stack is marked empty and not full. If the stack is not full (if FULL = 0), a new item is inserted with a push operation. The push operation is implemented with the following sequence of </a:t>
            </a:r>
            <a:r>
              <a:rPr lang="en-US" sz="1800" dirty="0" err="1">
                <a:latin typeface="Times New Roman" panose="02020603050405020304" pitchFamily="18" charset="0"/>
                <a:cs typeface="Times New Roman" panose="02020603050405020304" pitchFamily="18" charset="0"/>
              </a:rPr>
              <a:t>microoperations</a:t>
            </a:r>
            <a:r>
              <a:rPr lang="en-US" sz="1800" dirty="0">
                <a:latin typeface="Times New Roman" panose="02020603050405020304" pitchFamily="18" charset="0"/>
                <a:cs typeface="Times New Roman" panose="02020603050405020304" pitchFamily="18" charset="0"/>
              </a:rPr>
              <a:t>;</a:t>
            </a:r>
          </a:p>
          <a:p>
            <a:pPr marL="0" indent="0">
              <a:buNone/>
            </a:pPr>
            <a:r>
              <a:rPr lang="en-US" sz="1800" dirty="0">
                <a:latin typeface="Times New Roman" panose="02020603050405020304" pitchFamily="18" charset="0"/>
                <a:cs typeface="Times New Roman" panose="02020603050405020304" pitchFamily="18" charset="0"/>
              </a:rPr>
              <a:t> SP &lt;- SP + 1    Increment stack pointer</a:t>
            </a:r>
          </a:p>
          <a:p>
            <a:pPr marL="0" indent="0">
              <a:buNone/>
            </a:pPr>
            <a:r>
              <a:rPr lang="en-US" sz="1800" dirty="0">
                <a:latin typeface="Times New Roman" panose="02020603050405020304" pitchFamily="18" charset="0"/>
                <a:cs typeface="Times New Roman" panose="02020603050405020304" pitchFamily="18" charset="0"/>
              </a:rPr>
              <a:t> M [SP] &lt;- DR    Write item on top of the stack pop</a:t>
            </a:r>
          </a:p>
          <a:p>
            <a:pPr marL="0" indent="0">
              <a:buNone/>
            </a:pPr>
            <a:r>
              <a:rPr lang="en-US" sz="1800" dirty="0">
                <a:latin typeface="Times New Roman" panose="02020603050405020304" pitchFamily="18" charset="0"/>
                <a:cs typeface="Times New Roman" panose="02020603050405020304" pitchFamily="18" charset="0"/>
              </a:rPr>
              <a:t> If (SP = 0) then (FULL &lt;--1)   Check if stack is full</a:t>
            </a:r>
          </a:p>
          <a:p>
            <a:pPr marL="0" indent="0">
              <a:buNone/>
            </a:pPr>
            <a:r>
              <a:rPr lang="en-US" sz="1800" dirty="0">
                <a:latin typeface="Times New Roman" panose="02020603050405020304" pitchFamily="18" charset="0"/>
                <a:cs typeface="Times New Roman" panose="02020603050405020304" pitchFamily="18" charset="0"/>
              </a:rPr>
              <a:t>EMTY &lt;--0 Mark the stack not empty</a:t>
            </a:r>
            <a:endParaRPr lang="en-US" sz="1800" b="1"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itle 2"/>
          <p:cNvSpPr>
            <a:spLocks noGrp="1"/>
          </p:cNvSpPr>
          <p:nvPr>
            <p:ph type="title"/>
          </p:nvPr>
        </p:nvSpPr>
        <p:spPr/>
        <p:txBody>
          <a:bodyPr/>
          <a:lstStyle/>
          <a:p>
            <a:r>
              <a:rPr lang="en-US" sz="2000" dirty="0" err="1" smtClean="0">
                <a:latin typeface="Times New Roman" panose="02020603050405020304" pitchFamily="18" charset="0"/>
                <a:cs typeface="Times New Roman" panose="02020603050405020304" pitchFamily="18" charset="0"/>
              </a:rPr>
              <a:t>Cont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7</a:t>
            </a:fld>
            <a:endParaRPr lang="en-US"/>
          </a:p>
        </p:txBody>
      </p:sp>
    </p:spTree>
    <p:extLst>
      <p:ext uri="{BB962C8B-B14F-4D97-AF65-F5344CB8AC3E}">
        <p14:creationId xmlns:p14="http://schemas.microsoft.com/office/powerpoint/2010/main" xmlns="" val="11479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9296400" cy="5562599"/>
          </a:xfrm>
        </p:spPr>
        <p:txBody>
          <a:bodyPr/>
          <a:lstStyle/>
          <a:p>
            <a:pPr marL="0" indent="0">
              <a:buNone/>
            </a:pPr>
            <a:r>
              <a:rPr lang="en-US" sz="1800" dirty="0"/>
              <a:t>The stack pointer is incremented so that it points to the address of </a:t>
            </a:r>
            <a:r>
              <a:rPr lang="en-US" sz="1800" dirty="0" smtClean="0"/>
              <a:t>the next-higher </a:t>
            </a:r>
            <a:r>
              <a:rPr lang="en-US" sz="1800" dirty="0"/>
              <a:t>word. A memory write operation inserts the word from DR </a:t>
            </a:r>
            <a:r>
              <a:rPr lang="en-US" sz="1800" dirty="0" smtClean="0"/>
              <a:t>into the </a:t>
            </a:r>
            <a:r>
              <a:rPr lang="en-US" sz="1800" dirty="0"/>
              <a:t>top of the stack. Note that SP holds the address of the top of the stack </a:t>
            </a:r>
            <a:r>
              <a:rPr lang="en-US" sz="1800" dirty="0" smtClean="0"/>
              <a:t>and that </a:t>
            </a:r>
            <a:r>
              <a:rPr lang="en-US" sz="1800" dirty="0"/>
              <a:t>M [SP] denotes the memory word specified by the address </a:t>
            </a:r>
            <a:r>
              <a:rPr lang="en-US" sz="1800" dirty="0" smtClean="0"/>
              <a:t>presently available </a:t>
            </a:r>
            <a:r>
              <a:rPr lang="en-US" sz="1800" dirty="0"/>
              <a:t>in SP. The first item stored in the stack is at address L The last item</a:t>
            </a:r>
          </a:p>
          <a:p>
            <a:pPr marL="0" indent="0">
              <a:buNone/>
            </a:pPr>
            <a:r>
              <a:rPr lang="en-US" sz="1800" dirty="0"/>
              <a:t>is stored at address 0. If SP reaches 0, the stack is full of items, so FULL is </a:t>
            </a:r>
            <a:r>
              <a:rPr lang="en-US" sz="1800" dirty="0" smtClean="0"/>
              <a:t>set to </a:t>
            </a:r>
            <a:r>
              <a:rPr lang="en-US" sz="1800" dirty="0"/>
              <a:t>L This condition is reached if the top item prior to the last push was </a:t>
            </a:r>
            <a:r>
              <a:rPr lang="en-US" sz="1800" dirty="0" smtClean="0"/>
              <a:t>in location </a:t>
            </a:r>
            <a:r>
              <a:rPr lang="en-US" sz="1800" dirty="0"/>
              <a:t>63 and, after incrementing SP, the last item is stored in location 0. </a:t>
            </a:r>
            <a:r>
              <a:rPr lang="en-US" sz="1800" dirty="0" smtClean="0"/>
              <a:t>Once an </a:t>
            </a:r>
            <a:r>
              <a:rPr lang="en-US" sz="1800" dirty="0"/>
              <a:t>item is stored in location 0, there are no more empty registers in the </a:t>
            </a:r>
            <a:r>
              <a:rPr lang="en-US" sz="1800" dirty="0" smtClean="0"/>
              <a:t>stack. If </a:t>
            </a:r>
            <a:r>
              <a:rPr lang="en-US" sz="1800" dirty="0"/>
              <a:t>an item is written in the stack, obviously the stack cannot be empty, so </a:t>
            </a:r>
            <a:r>
              <a:rPr lang="en-US" sz="1800" dirty="0" smtClean="0"/>
              <a:t>EMTY is </a:t>
            </a:r>
            <a:r>
              <a:rPr lang="en-US" sz="1800" dirty="0"/>
              <a:t>cleared to 0.</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itle 2"/>
          <p:cNvSpPr>
            <a:spLocks noGrp="1"/>
          </p:cNvSpPr>
          <p:nvPr>
            <p:ph type="title"/>
          </p:nvPr>
        </p:nvSpPr>
        <p:spPr/>
        <p:txBody>
          <a:bodyPr/>
          <a:lstStyle/>
          <a:p>
            <a:r>
              <a:rPr lang="en-US" sz="2000" dirty="0" smtClean="0">
                <a:latin typeface="Times New Roman" panose="02020603050405020304" pitchFamily="18" charset="0"/>
                <a:cs typeface="Times New Roman" panose="02020603050405020304" pitchFamily="18" charset="0"/>
              </a:rPr>
              <a:t>Cont..</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BDEEC8E3-1E7A-4491-856C-06C7E7E76814}" type="datetime1">
              <a:rPr lang="en-US" smtClean="0"/>
              <a:pPr>
                <a:defRPr/>
              </a:pPr>
              <a:t>11/15/2021</a:t>
            </a:fld>
            <a:endParaRPr lang="en-US"/>
          </a:p>
        </p:txBody>
      </p:sp>
      <p:sp>
        <p:nvSpPr>
          <p:cNvPr id="5" name="Slide Number Placeholder 4"/>
          <p:cNvSpPr>
            <a:spLocks noGrp="1"/>
          </p:cNvSpPr>
          <p:nvPr>
            <p:ph type="sldNum" sz="quarter" idx="12"/>
          </p:nvPr>
        </p:nvSpPr>
        <p:spPr/>
        <p:txBody>
          <a:bodyPr/>
          <a:lstStyle/>
          <a:p>
            <a:pPr>
              <a:defRPr/>
            </a:pPr>
            <a:fld id="{1E13A9A4-7E5D-47C8-97DD-58A6A3C83649}" type="slidenum">
              <a:rPr lang="en-US" smtClean="0"/>
              <a:pPr>
                <a:defRPr/>
              </a:pPr>
              <a:t>8</a:t>
            </a:fld>
            <a:endParaRPr lang="en-US"/>
          </a:p>
        </p:txBody>
      </p:sp>
    </p:spTree>
    <p:extLst>
      <p:ext uri="{BB962C8B-B14F-4D97-AF65-F5344CB8AC3E}">
        <p14:creationId xmlns:p14="http://schemas.microsoft.com/office/powerpoint/2010/main" xmlns="" val="2469468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80010" y="762000"/>
            <a:ext cx="9521190" cy="5638800"/>
          </a:xfrm>
        </p:spPr>
        <p:txBody>
          <a:bodyPr/>
          <a:lstStyle/>
          <a:p>
            <a:pPr marL="0" indent="0">
              <a:buNone/>
            </a:pPr>
            <a:r>
              <a:rPr lang="en-US" sz="2000" dirty="0" smtClean="0">
                <a:latin typeface="Times New Roman" panose="02020603050405020304" pitchFamily="18" charset="0"/>
                <a:cs typeface="Times New Roman" panose="02020603050405020304" pitchFamily="18" charset="0"/>
              </a:rPr>
              <a:t>pop() </a:t>
            </a:r>
          </a:p>
          <a:p>
            <a:r>
              <a:rPr lang="en-US" sz="2000" dirty="0">
                <a:latin typeface="Times New Roman" panose="02020603050405020304" pitchFamily="18" charset="0"/>
                <a:cs typeface="Times New Roman" panose="02020603050405020304" pitchFamily="18" charset="0"/>
              </a:rPr>
              <a:t>A new item is deleted from the stack if the stack is not empty (</a:t>
            </a:r>
            <a:r>
              <a:rPr lang="en-US" sz="2000" dirty="0" smtClean="0">
                <a:latin typeface="Times New Roman" panose="02020603050405020304" pitchFamily="18" charset="0"/>
                <a:cs typeface="Times New Roman" panose="02020603050405020304" pitchFamily="18" charset="0"/>
              </a:rPr>
              <a:t>if EMTY </a:t>
            </a:r>
            <a:r>
              <a:rPr lang="en-US" sz="2000" dirty="0">
                <a:latin typeface="Times New Roman" panose="02020603050405020304" pitchFamily="18" charset="0"/>
                <a:cs typeface="Times New Roman" panose="02020603050405020304" pitchFamily="18" charset="0"/>
              </a:rPr>
              <a:t>= 0). The pop operation consists of the following sequence of </a:t>
            </a:r>
            <a:r>
              <a:rPr lang="en-US" sz="2000" dirty="0" err="1">
                <a:latin typeface="Times New Roman" panose="02020603050405020304" pitchFamily="18" charset="0"/>
                <a:cs typeface="Times New Roman" panose="02020603050405020304" pitchFamily="18" charset="0"/>
              </a:rPr>
              <a:t>microoperations</a:t>
            </a:r>
            <a:r>
              <a:rPr lang="en-US" sz="2000" dirty="0">
                <a:latin typeface="Times New Roman" panose="02020603050405020304" pitchFamily="18" charset="0"/>
                <a:cs typeface="Times New Roman" panose="02020603050405020304" pitchFamily="18" charset="0"/>
              </a:rPr>
              <a:t>:</a:t>
            </a:r>
          </a:p>
          <a:p>
            <a:pPr marL="0" indent="0">
              <a:buNone/>
            </a:pPr>
            <a:r>
              <a:rPr lang="en-US" sz="2000" dirty="0" smtClean="0">
                <a:latin typeface="Times New Roman" panose="02020603050405020304" pitchFamily="18" charset="0"/>
                <a:cs typeface="Times New Roman" panose="02020603050405020304" pitchFamily="18" charset="0"/>
              </a:rPr>
              <a:t>     DR </a:t>
            </a:r>
            <a:r>
              <a:rPr lang="en-US" sz="2000" dirty="0">
                <a:latin typeface="Times New Roman" panose="02020603050405020304" pitchFamily="18" charset="0"/>
                <a:cs typeface="Times New Roman" panose="02020603050405020304" pitchFamily="18" charset="0"/>
              </a:rPr>
              <a:t>&lt;--M [SP</a:t>
            </a:r>
            <a:r>
              <a:rPr lang="en-US" sz="2000" dirty="0" smtClean="0">
                <a:latin typeface="Times New Roman" panose="02020603050405020304" pitchFamily="18" charset="0"/>
                <a:cs typeface="Times New Roman" panose="02020603050405020304" pitchFamily="18" charset="0"/>
              </a:rPr>
              <a:t>]     Read </a:t>
            </a:r>
            <a:r>
              <a:rPr lang="en-US" sz="2000" dirty="0">
                <a:latin typeface="Times New Roman" panose="02020603050405020304" pitchFamily="18" charset="0"/>
                <a:cs typeface="Times New Roman" panose="02020603050405020304" pitchFamily="18" charset="0"/>
              </a:rPr>
              <a:t>item from the top of stack</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SP </a:t>
            </a:r>
            <a:r>
              <a:rPr lang="en-US" sz="2000" dirty="0">
                <a:latin typeface="Times New Roman" panose="02020603050405020304" pitchFamily="18" charset="0"/>
                <a:cs typeface="Times New Roman" panose="02020603050405020304" pitchFamily="18" charset="0"/>
              </a:rPr>
              <a:t>&lt;--SP </a:t>
            </a:r>
            <a:r>
              <a:rPr lang="en-US" sz="2000" dirty="0" smtClean="0">
                <a:latin typeface="Times New Roman" panose="02020603050405020304" pitchFamily="18" charset="0"/>
                <a:cs typeface="Times New Roman" panose="02020603050405020304" pitchFamily="18" charset="0"/>
              </a:rPr>
              <a:t>– 1      </a:t>
            </a:r>
            <a:r>
              <a:rPr lang="en-US" sz="2000" dirty="0">
                <a:latin typeface="Times New Roman" panose="02020603050405020304" pitchFamily="18" charset="0"/>
                <a:cs typeface="Times New Roman" panose="02020603050405020304" pitchFamily="18" charset="0"/>
              </a:rPr>
              <a:t>Decrement stack </a:t>
            </a:r>
            <a:r>
              <a:rPr lang="en-US" sz="2000" dirty="0" smtClean="0">
                <a:latin typeface="Times New Roman" panose="02020603050405020304" pitchFamily="18" charset="0"/>
                <a:cs typeface="Times New Roman" panose="02020603050405020304" pitchFamily="18" charset="0"/>
              </a:rPr>
              <a:t>pointer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If </a:t>
            </a:r>
            <a:r>
              <a:rPr lang="en-US" sz="2000" dirty="0">
                <a:latin typeface="Times New Roman" panose="02020603050405020304" pitchFamily="18" charset="0"/>
                <a:cs typeface="Times New Roman" panose="02020603050405020304" pitchFamily="18" charset="0"/>
              </a:rPr>
              <a:t>(SP = 0) </a:t>
            </a:r>
            <a:r>
              <a:rPr lang="en-US" sz="2000" dirty="0" smtClean="0">
                <a:latin typeface="Times New Roman" panose="02020603050405020304" pitchFamily="18" charset="0"/>
                <a:cs typeface="Times New Roman" panose="02020603050405020304" pitchFamily="18" charset="0"/>
              </a:rPr>
              <a:t>         then </a:t>
            </a:r>
            <a:r>
              <a:rPr lang="en-US" sz="2000" dirty="0">
                <a:latin typeface="Times New Roman" panose="02020603050405020304" pitchFamily="18" charset="0"/>
                <a:cs typeface="Times New Roman" panose="02020603050405020304" pitchFamily="18" charset="0"/>
              </a:rPr>
              <a:t>(EMTY &lt;--1</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Check if stack is empty</a:t>
            </a:r>
          </a:p>
          <a:p>
            <a:pPr marL="0"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FULL </a:t>
            </a:r>
            <a:r>
              <a:rPr lang="en-US" sz="2000" dirty="0">
                <a:latin typeface="Times New Roman" panose="02020603050405020304" pitchFamily="18" charset="0"/>
                <a:cs typeface="Times New Roman" panose="02020603050405020304" pitchFamily="18" charset="0"/>
              </a:rPr>
              <a:t>&lt;--</a:t>
            </a:r>
            <a:r>
              <a:rPr lang="en-US" sz="2000" dirty="0" smtClean="0">
                <a:latin typeface="Times New Roman" panose="02020603050405020304" pitchFamily="18" charset="0"/>
                <a:cs typeface="Times New Roman" panose="02020603050405020304" pitchFamily="18" charset="0"/>
              </a:rPr>
              <a:t>0           Mark </a:t>
            </a:r>
            <a:r>
              <a:rPr lang="en-US" sz="2000" dirty="0">
                <a:latin typeface="Times New Roman" panose="02020603050405020304" pitchFamily="18" charset="0"/>
                <a:cs typeface="Times New Roman" panose="02020603050405020304" pitchFamily="18" charset="0"/>
              </a:rPr>
              <a:t>the stack not </a:t>
            </a:r>
            <a:r>
              <a:rPr lang="en-US" sz="2000" dirty="0" smtClean="0">
                <a:latin typeface="Times New Roman" panose="02020603050405020304" pitchFamily="18" charset="0"/>
                <a:cs typeface="Times New Roman" panose="02020603050405020304" pitchFamily="18" charset="0"/>
              </a:rPr>
              <a:t>full</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The top item is read from the stack into DR . The stack pointer is </a:t>
            </a:r>
            <a:r>
              <a:rPr lang="en-US" sz="2000" dirty="0" smtClean="0">
                <a:latin typeface="Times New Roman" panose="02020603050405020304" pitchFamily="18" charset="0"/>
                <a:cs typeface="Times New Roman" panose="02020603050405020304" pitchFamily="18" charset="0"/>
              </a:rPr>
              <a:t>then decremented</a:t>
            </a:r>
            <a:r>
              <a:rPr lang="en-US" sz="2000" dirty="0">
                <a:latin typeface="Times New Roman" panose="02020603050405020304" pitchFamily="18" charset="0"/>
                <a:cs typeface="Times New Roman" panose="02020603050405020304" pitchFamily="18" charset="0"/>
              </a:rPr>
              <a:t>. If its value reaches zero, the stack is empty, so EMTY is set </a:t>
            </a:r>
            <a:r>
              <a:rPr lang="en-US" sz="2000" dirty="0" smtClean="0">
                <a:latin typeface="Times New Roman" panose="02020603050405020304" pitchFamily="18" charset="0"/>
                <a:cs typeface="Times New Roman" panose="02020603050405020304" pitchFamily="18" charset="0"/>
              </a:rPr>
              <a:t>to 1.</a:t>
            </a:r>
            <a:endParaRPr lang="en-US" sz="2000" dirty="0">
              <a:latin typeface="Times New Roman" panose="02020603050405020304" pitchFamily="18" charset="0"/>
              <a:cs typeface="Times New Roman" panose="02020603050405020304" pitchFamily="18" charset="0"/>
            </a:endParaRPr>
          </a:p>
          <a:p>
            <a:pPr marL="0" indent="0">
              <a:buNone/>
            </a:pPr>
            <a:endParaRPr lang="en-US" sz="1800" dirty="0"/>
          </a:p>
        </p:txBody>
      </p:sp>
      <p:sp>
        <p:nvSpPr>
          <p:cNvPr id="10243" name="Title 2"/>
          <p:cNvSpPr>
            <a:spLocks noGrp="1"/>
          </p:cNvSpPr>
          <p:nvPr>
            <p:ph type="title"/>
          </p:nvPr>
        </p:nvSpPr>
        <p:spPr/>
        <p:txBody>
          <a:bodyPr/>
          <a:lstStyle/>
          <a:p>
            <a:pPr marL="182563"/>
            <a:r>
              <a:rPr lang="en-US" sz="2000" b="1" dirty="0" err="1" smtClean="0"/>
              <a:t>Cont</a:t>
            </a:r>
            <a:r>
              <a:rPr lang="en-US" sz="2000" b="1" dirty="0" smtClean="0"/>
              <a:t>….</a:t>
            </a:r>
            <a:r>
              <a:rPr lang="en-US" sz="1400" b="1" dirty="0"/>
              <a:t/>
            </a:r>
            <a:br>
              <a:rPr lang="en-US" sz="1400" b="1" dirty="0"/>
            </a:br>
            <a:endParaRPr lang="en-US" sz="1400" dirty="0" smtClean="0"/>
          </a:p>
        </p:txBody>
      </p:sp>
      <p:sp>
        <p:nvSpPr>
          <p:cNvPr id="4" name="Date Placeholder 3"/>
          <p:cNvSpPr>
            <a:spLocks noGrp="1"/>
          </p:cNvSpPr>
          <p:nvPr>
            <p:ph type="dt" sz="quarter" idx="10"/>
          </p:nvPr>
        </p:nvSpPr>
        <p:spPr/>
        <p:txBody>
          <a:bodyPr/>
          <a:lstStyle/>
          <a:p>
            <a:pPr>
              <a:defRPr/>
            </a:pPr>
            <a:fld id="{3F5A4676-2055-41F4-9C80-00CD9ABAE833}" type="datetime1">
              <a:rPr lang="en-US"/>
              <a:pPr>
                <a:defRPr/>
              </a:pPr>
              <a:t>11/15/2021</a:t>
            </a:fld>
            <a:endParaRPr lang="en-US"/>
          </a:p>
        </p:txBody>
      </p:sp>
      <p:sp>
        <p:nvSpPr>
          <p:cNvPr id="5" name="Slide Number Placeholder 4"/>
          <p:cNvSpPr>
            <a:spLocks noGrp="1"/>
          </p:cNvSpPr>
          <p:nvPr>
            <p:ph type="sldNum" sz="quarter" idx="12"/>
          </p:nvPr>
        </p:nvSpPr>
        <p:spPr/>
        <p:txBody>
          <a:bodyPr/>
          <a:lstStyle/>
          <a:p>
            <a:pPr>
              <a:defRPr/>
            </a:pPr>
            <a:fld id="{8917529C-25A2-4D24-A790-5E1890B93CF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ntosh class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santosh class ppt</Template>
  <TotalTime>441</TotalTime>
  <Words>3179</Words>
  <Application>Microsoft Office PowerPoint</Application>
  <PresentationFormat>Custom</PresentationFormat>
  <Paragraphs>325</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santosh class ppt</vt:lpstr>
      <vt:lpstr>Computer architecture                                                   unit 2</vt:lpstr>
      <vt:lpstr>General Register Organization</vt:lpstr>
      <vt:lpstr> cont..                                              </vt:lpstr>
      <vt:lpstr>Cont…</vt:lpstr>
      <vt:lpstr>stacks organizations: </vt:lpstr>
      <vt:lpstr>Cont…</vt:lpstr>
      <vt:lpstr>Cont…</vt:lpstr>
      <vt:lpstr>Cont..</vt:lpstr>
      <vt:lpstr>Cont…. </vt:lpstr>
      <vt:lpstr>Instruction Formats</vt:lpstr>
      <vt:lpstr>Cont…</vt:lpstr>
      <vt:lpstr>Cont….</vt:lpstr>
      <vt:lpstr>Single accumulator organization.</vt:lpstr>
      <vt:lpstr>General register organization.</vt:lpstr>
      <vt:lpstr>Cont…</vt:lpstr>
      <vt:lpstr>Stack organization.</vt:lpstr>
      <vt:lpstr>Cont…</vt:lpstr>
      <vt:lpstr>Three-Address Instructions</vt:lpstr>
      <vt:lpstr>Two-Address Instructions</vt:lpstr>
      <vt:lpstr> cont…  </vt:lpstr>
      <vt:lpstr>Cont…</vt:lpstr>
      <vt:lpstr>One-Address Instructions</vt:lpstr>
      <vt:lpstr>Cont..</vt:lpstr>
      <vt:lpstr>Zero-Address Instructions</vt:lpstr>
      <vt:lpstr>Cont……</vt:lpstr>
      <vt:lpstr>Addressing mode</vt:lpstr>
      <vt:lpstr>Cont..</vt:lpstr>
      <vt:lpstr>Cont..</vt:lpstr>
      <vt:lpstr>Cont…..</vt:lpstr>
      <vt:lpstr>Cont..</vt:lpstr>
      <vt:lpstr>Cont..</vt:lpstr>
      <vt:lpstr>Cont…</vt:lpstr>
      <vt:lpstr>Cont..</vt:lpstr>
      <vt:lpstr>Cont…. </vt:lpstr>
      <vt:lpstr>Cont…. </vt:lpstr>
      <vt:lpstr>Cont…</vt:lpstr>
      <vt:lpstr>Cont….</vt:lpstr>
      <vt:lpstr>Cont…</vt:lpstr>
      <vt:lpstr>Memory reference instruction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unit 1</dc:title>
  <dc:creator>ashok</dc:creator>
  <cp:lastModifiedBy>santosh</cp:lastModifiedBy>
  <cp:revision>44</cp:revision>
  <dcterms:created xsi:type="dcterms:W3CDTF">2020-08-21T11:37:52Z</dcterms:created>
  <dcterms:modified xsi:type="dcterms:W3CDTF">2021-11-15T05:26:05Z</dcterms:modified>
</cp:coreProperties>
</file>