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28/3/2022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28/3/2022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28/3/2022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28/3/2022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Consumer </a:t>
            </a:r>
            <a:r>
              <a:rPr lang="en-US" b="1" dirty="0" err="1" smtClean="0"/>
              <a:t>Behaviour</a:t>
            </a:r>
            <a:r>
              <a:rPr lang="en-US" b="1" dirty="0" smtClean="0"/>
              <a:t/>
            </a:r>
            <a:br>
              <a:rPr lang="en-US" b="1" dirty="0" smtClean="0"/>
            </a:b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a:t>
            </a:r>
            <a:r>
              <a:rPr lang="en-US" dirty="0" err="1" smtClean="0"/>
              <a:t>Descisions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The knowledge of consumer </a:t>
            </a:r>
            <a:r>
              <a:rPr lang="en-US" b="1" dirty="0" err="1" smtClean="0"/>
              <a:t>behaviour</a:t>
            </a:r>
            <a:r>
              <a:rPr lang="en-US" b="1" dirty="0" smtClean="0"/>
              <a:t> enables them to take appropriate marketing decisions in respect of the following factors:</a:t>
            </a:r>
          </a:p>
          <a:p>
            <a:pPr fontAlgn="base"/>
            <a:r>
              <a:rPr lang="en-US" dirty="0" smtClean="0"/>
              <a:t>A. Product design/model</a:t>
            </a:r>
          </a:p>
          <a:p>
            <a:pPr fontAlgn="base"/>
            <a:r>
              <a:rPr lang="en-US" dirty="0" smtClean="0"/>
              <a:t>b. Pricing of the product</a:t>
            </a:r>
          </a:p>
          <a:p>
            <a:pPr fontAlgn="base"/>
            <a:r>
              <a:rPr lang="en-US" dirty="0" smtClean="0"/>
              <a:t>c. Promotion of the product</a:t>
            </a:r>
          </a:p>
          <a:p>
            <a:pPr fontAlgn="base"/>
            <a:r>
              <a:rPr lang="en-US" dirty="0" smtClean="0"/>
              <a:t>d. Packaging</a:t>
            </a:r>
          </a:p>
          <a:p>
            <a:pPr fontAlgn="base"/>
            <a:r>
              <a:rPr lang="en-US" dirty="0" smtClean="0"/>
              <a:t>e. Positioning</a:t>
            </a:r>
          </a:p>
          <a:p>
            <a:pPr fontAlgn="base"/>
            <a:r>
              <a:rPr lang="en-US" dirty="0" smtClean="0"/>
              <a:t>f. Place of distribution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6. Leads to purchase decision: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fontAlgn="base"/>
            <a:r>
              <a:rPr lang="en-US" dirty="0" smtClean="0"/>
              <a:t>A positive consumer </a:t>
            </a:r>
            <a:r>
              <a:rPr lang="en-US" dirty="0" err="1" smtClean="0"/>
              <a:t>behaviour</a:t>
            </a:r>
            <a:r>
              <a:rPr lang="en-US" dirty="0" smtClean="0"/>
              <a:t> leads to a purchase decision. A consumer may take the decision of buying a product on the basis of different buying motives. The purchase decision leads to higher demand, and the sales of the marketers increase. Therefore, marketers need to influence consumer </a:t>
            </a:r>
            <a:r>
              <a:rPr lang="en-US" dirty="0" err="1" smtClean="0"/>
              <a:t>behaviour</a:t>
            </a:r>
            <a:r>
              <a:rPr lang="en-US" dirty="0" smtClean="0"/>
              <a:t> to increase their purchases.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7. Varies from product to product: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Consumer </a:t>
            </a:r>
            <a:r>
              <a:rPr lang="en-US" dirty="0" err="1" smtClean="0"/>
              <a:t>behaviour</a:t>
            </a:r>
            <a:r>
              <a:rPr lang="en-US" dirty="0" smtClean="0"/>
              <a:t> is different for different products. There are some consumers who may buy more quantity of certain items and very low or no quantity of other items. For example, teenagers may spend heavily on products such as cell phones and branded wears for snob appeal, but may not spend on general and academic reading. A middle- aged person may spend less on clothing, but may invest money in savings, insurance schemes, pension schemes, and so 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8. Improves standard of living: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fontAlgn="base"/>
            <a:r>
              <a:rPr lang="en-US" dirty="0" smtClean="0"/>
              <a:t>The buying </a:t>
            </a:r>
            <a:r>
              <a:rPr lang="en-US" dirty="0" err="1" smtClean="0"/>
              <a:t>behaviour</a:t>
            </a:r>
            <a:r>
              <a:rPr lang="en-US" dirty="0" smtClean="0"/>
              <a:t> of the consumers may lead to higher stan­dard of living. The more a person buys the goods and services, the higher is the standard of living. But if a person spends less on goods and services, despite having a good income, they deprives themselves of higher standard of living.</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9. Reflects status: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fontAlgn="base"/>
            <a:r>
              <a:rPr lang="en-US" dirty="0" smtClean="0"/>
              <a:t>The consumer </a:t>
            </a:r>
            <a:r>
              <a:rPr lang="en-US" dirty="0" err="1" smtClean="0"/>
              <a:t>behaviour</a:t>
            </a:r>
            <a:r>
              <a:rPr lang="en-US" dirty="0" smtClean="0"/>
              <a:t> is not only influenced by the status of a consumer, but it also reflects it. The consumers who own luxury cars, watches and other items are considered belonging to a higher status. The luxury items also give a sense of pride to the owners.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https://www.yourarticlelibrary.com/marketing/market-segmentation/consumer-behaviour-meaningdefinition-and-nature-of-consumer-behaviour/32301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Meaning and Definition:</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Consumer behavior is the study of how individual customers, groups or organizations select, buy, use, and dispose , goods, and services to satisfy their needs and wants. It refers to the actions of the consumers in the marketplace and the underlying motives for those actions.</a:t>
            </a:r>
          </a:p>
          <a:p>
            <a:pPr fontAlgn="base"/>
            <a:r>
              <a:rPr lang="en-US" dirty="0" smtClean="0"/>
              <a:t>Marketers expect that by understanding what causes the consumers to buy particular goods and services, they will be able to determine—which products are needed in the marketplace, which are obsolete, and how best to present the goods to the consumers.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fontAlgn="base"/>
            <a:r>
              <a:rPr lang="en-US" dirty="0" smtClean="0"/>
              <a:t>The study of consumer </a:t>
            </a:r>
            <a:r>
              <a:rPr lang="en-US" dirty="0" err="1" smtClean="0"/>
              <a:t>behaviour</a:t>
            </a:r>
            <a:r>
              <a:rPr lang="en-US" dirty="0" smtClean="0"/>
              <a:t> assumes that the consumers are actors in the marketplace. The per­spective of role theory assumes that consumers play various roles in the marketplace. Starting from the information provider, from the user to the payer and to the disposer, consumers play these roles in the decision process.</a:t>
            </a:r>
          </a:p>
          <a:p>
            <a:pPr fontAlgn="base"/>
            <a:r>
              <a:rPr lang="en-US" dirty="0" smtClean="0"/>
              <a:t>The roles also vary in different consumption situations; for example, a mother plays the role of an influencer in a child’s purchase process, whereas she plays the role of a disposer for the products consumed by the family.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Definitions of consumer </a:t>
            </a:r>
            <a:r>
              <a:rPr lang="en-US" b="1" dirty="0" err="1" smtClean="0"/>
              <a:t>behaviour</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fontAlgn="base"/>
            <a:r>
              <a:rPr lang="en-US" dirty="0" smtClean="0"/>
              <a:t>1. According to Engel, Blackwell, and Mansard, ‘consumer </a:t>
            </a:r>
            <a:r>
              <a:rPr lang="en-US" dirty="0" err="1" smtClean="0"/>
              <a:t>behaviour</a:t>
            </a:r>
            <a:r>
              <a:rPr lang="en-US" dirty="0" smtClean="0"/>
              <a:t> is the actions and decision processes of people who purchase goods and services for personal consumption’.</a:t>
            </a:r>
          </a:p>
          <a:p>
            <a:r>
              <a:rPr lang="en-US" dirty="0" smtClean="0"/>
              <a:t>2. According to </a:t>
            </a:r>
            <a:r>
              <a:rPr lang="en-US" dirty="0" err="1" smtClean="0"/>
              <a:t>Louden</a:t>
            </a:r>
            <a:r>
              <a:rPr lang="en-US" dirty="0" smtClean="0"/>
              <a:t> and </a:t>
            </a:r>
            <a:r>
              <a:rPr lang="en-US" dirty="0" err="1" smtClean="0"/>
              <a:t>Bitta</a:t>
            </a:r>
            <a:r>
              <a:rPr lang="en-US" dirty="0" smtClean="0"/>
              <a:t>, ‘consumer </a:t>
            </a:r>
            <a:r>
              <a:rPr lang="en-US" dirty="0" err="1" smtClean="0"/>
              <a:t>behaviour</a:t>
            </a:r>
            <a:r>
              <a:rPr lang="en-US" dirty="0" smtClean="0"/>
              <a:t> is the decision process and physical activity, which individuals engage in when evaluating, acquiring, using or disposing of goods and services’.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Nature of Consumer </a:t>
            </a:r>
            <a:r>
              <a:rPr lang="en-US" b="1" dirty="0" err="1" smtClean="0"/>
              <a:t>Behaviour</a:t>
            </a:r>
            <a:r>
              <a:rPr lang="en-US" b="1" dirty="0" smtClean="0"/>
              <a:t>:</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dirty="0" smtClean="0"/>
              <a:t>1. Influenced by various factors:</a:t>
            </a:r>
            <a:endParaRPr lang="en-US" dirty="0" smtClean="0"/>
          </a:p>
          <a:p>
            <a:pPr fontAlgn="base"/>
            <a:r>
              <a:rPr lang="en-US" b="1" dirty="0" smtClean="0"/>
              <a:t>The various factors that influence the consumer </a:t>
            </a:r>
            <a:r>
              <a:rPr lang="en-US" b="1" dirty="0" err="1" smtClean="0"/>
              <a:t>behaviour</a:t>
            </a:r>
            <a:r>
              <a:rPr lang="en-US" b="1" dirty="0" smtClean="0"/>
              <a:t> are as follows:</a:t>
            </a:r>
            <a:endParaRPr lang="en-US" dirty="0" smtClean="0"/>
          </a:p>
          <a:p>
            <a:pPr fontAlgn="base"/>
            <a:r>
              <a:rPr lang="en-US" dirty="0" smtClean="0"/>
              <a:t>a. Marketing factors such as product design, price, promotion, packaging, positioning and dis­tribution.</a:t>
            </a:r>
          </a:p>
          <a:p>
            <a:pPr fontAlgn="base"/>
            <a:r>
              <a:rPr lang="en-US" dirty="0" smtClean="0"/>
              <a:t>b. Personal factors such as age, gender, education and income level.</a:t>
            </a:r>
          </a:p>
          <a:p>
            <a:pPr fontAlgn="base"/>
            <a:r>
              <a:rPr lang="en-US" dirty="0" smtClean="0"/>
              <a:t>c. Psychological factors such as buying motives, perception of the product and attitudes towards the product.</a:t>
            </a:r>
          </a:p>
          <a:p>
            <a:pPr fontAlgn="base"/>
            <a:r>
              <a:rPr lang="en-US" dirty="0" smtClean="0"/>
              <a:t>d. Situational factors such as physical surroundings at the time of purchase, social surroundings and time factor.</a:t>
            </a:r>
          </a:p>
          <a:p>
            <a:pPr fontAlgn="base"/>
            <a:r>
              <a:rPr lang="en-US" dirty="0" smtClean="0"/>
              <a:t>e. Social factors such as social status, reference groups and family.</a:t>
            </a:r>
          </a:p>
          <a:p>
            <a:r>
              <a:rPr lang="en-US" dirty="0" smtClean="0"/>
              <a:t>f. Cultural factors, such as religion, social class—caste and sub-castes.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2.Undergoes a constant change: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fontAlgn="base"/>
            <a:r>
              <a:rPr lang="en-US" dirty="0" smtClean="0"/>
              <a:t>Consumer </a:t>
            </a:r>
            <a:r>
              <a:rPr lang="en-US" dirty="0" err="1" smtClean="0"/>
              <a:t>behaviour</a:t>
            </a:r>
            <a:r>
              <a:rPr lang="en-US" dirty="0" smtClean="0"/>
              <a:t> is not static. It undergoes a change over a period of time depending on the nature of products. For example, kids prefer </a:t>
            </a:r>
            <a:r>
              <a:rPr lang="en-US" dirty="0" err="1" smtClean="0"/>
              <a:t>colourful</a:t>
            </a:r>
            <a:r>
              <a:rPr lang="en-US" dirty="0" smtClean="0"/>
              <a:t> and fancy footwear, but as they grow up as teenagers and young adults, they prefer trendy footwear, and as middle-aged and senior citizens they prefer more sober footwear. The change in buying </a:t>
            </a:r>
            <a:r>
              <a:rPr lang="en-US" dirty="0" err="1" smtClean="0"/>
              <a:t>behaviour</a:t>
            </a:r>
            <a:r>
              <a:rPr lang="en-US" dirty="0" smtClean="0"/>
              <a:t> may take place due to several other factors such as increase in income level, education level and marketing factors.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3. Varies from consumer to consumer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All consumers do not behave in the same manner. Differ­ent consumers behave differently. The differences in consumer </a:t>
            </a:r>
            <a:r>
              <a:rPr lang="en-US" dirty="0" err="1" smtClean="0"/>
              <a:t>behaviour</a:t>
            </a:r>
            <a:r>
              <a:rPr lang="en-US" dirty="0" smtClean="0"/>
              <a:t> are due to individual factors such as the nature of the consumers, lifestyle and culture. For example, some consumers are </a:t>
            </a:r>
            <a:r>
              <a:rPr lang="en-US" dirty="0" err="1" smtClean="0"/>
              <a:t>technoholics</a:t>
            </a:r>
            <a:r>
              <a:rPr lang="en-US" dirty="0" smtClean="0"/>
              <a:t>. They go on a shopping and spend beyond their means.</a:t>
            </a:r>
          </a:p>
          <a:p>
            <a:pPr fontAlgn="base"/>
            <a:r>
              <a:rPr lang="en-US" dirty="0" smtClean="0"/>
              <a:t>They borrow money from friends, relatives, banks, and at times even adopt unethical means to spend on shopping of advance technologies. But there are other consumers who, despite having surplus money, do not go even for the regular purchases and avoid use and purchase of advance technologies.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a:t>
            </a:r>
            <a:br>
              <a:rPr lang="en-US" b="1" dirty="0" smtClean="0"/>
            </a:br>
            <a:r>
              <a:rPr lang="en-US" b="1" dirty="0" smtClean="0"/>
              <a:t>Varies from region to region and country to county: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The consumer </a:t>
            </a:r>
            <a:r>
              <a:rPr lang="en-US" dirty="0" err="1" smtClean="0"/>
              <a:t>behaviour</a:t>
            </a:r>
            <a:r>
              <a:rPr lang="en-US" dirty="0" smtClean="0"/>
              <a:t> varies across states, regions and countries. For example, the </a:t>
            </a:r>
            <a:r>
              <a:rPr lang="en-US" dirty="0" err="1" smtClean="0"/>
              <a:t>behaviour</a:t>
            </a:r>
            <a:r>
              <a:rPr lang="en-US" dirty="0" smtClean="0"/>
              <a:t> of the urban consumers is different from that of the rural consumers. A good number of rural consumers are conservative in their buying </a:t>
            </a:r>
            <a:r>
              <a:rPr lang="en-US" dirty="0" err="1" smtClean="0"/>
              <a:t>behaviours</a:t>
            </a:r>
            <a:r>
              <a:rPr lang="en-US" dirty="0" smtClean="0"/>
              <a:t>.</a:t>
            </a:r>
          </a:p>
          <a:p>
            <a:r>
              <a:rPr lang="en-US" dirty="0" smtClean="0"/>
              <a:t>The rich rural consumers may think twice to spend on luxuries despite hav­ing sufficient funds, whereas the urban consumers may even take bank loans to buy luxury items such as cars and household appliances. The consumer </a:t>
            </a:r>
            <a:r>
              <a:rPr lang="en-US" dirty="0" err="1" smtClean="0"/>
              <a:t>behaviour</a:t>
            </a:r>
            <a:r>
              <a:rPr lang="en-US" dirty="0" smtClean="0"/>
              <a:t> may also varies across the states, regions and countries. It may differ depending on the upbringing, lifestyles and level of development.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5. Information on consumer </a:t>
            </a:r>
            <a:r>
              <a:rPr lang="en-US" sz="3600" b="1" dirty="0" err="1" smtClean="0"/>
              <a:t>behaviour</a:t>
            </a:r>
            <a:r>
              <a:rPr lang="en-US" sz="3600" b="1" dirty="0" smtClean="0"/>
              <a:t> is important to the marketers: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fontAlgn="base"/>
            <a:r>
              <a:rPr lang="en-US" dirty="0" smtClean="0"/>
              <a:t>Marketers need to have a good knowledge of the consumer </a:t>
            </a:r>
            <a:r>
              <a:rPr lang="en-US" dirty="0" err="1" smtClean="0"/>
              <a:t>behaviour</a:t>
            </a:r>
            <a:r>
              <a:rPr lang="en-US" dirty="0" smtClean="0"/>
              <a:t>. They need to study the various factors that influence the consumer </a:t>
            </a:r>
            <a:r>
              <a:rPr lang="en-US" dirty="0" err="1" smtClean="0"/>
              <a:t>behaviour</a:t>
            </a:r>
            <a:r>
              <a:rPr lang="en-US" dirty="0" smtClean="0"/>
              <a:t> of their target customers.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1004</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Consumer Behaviour </vt:lpstr>
      <vt:lpstr> Meaning and Definition: </vt:lpstr>
      <vt:lpstr>Slide 3</vt:lpstr>
      <vt:lpstr> Definitions of consumer behaviour  </vt:lpstr>
      <vt:lpstr> Nature of Consumer Behaviour: </vt:lpstr>
      <vt:lpstr> 2.Undergoes a constant change: </vt:lpstr>
      <vt:lpstr> 3. Varies from consumer to consumer </vt:lpstr>
      <vt:lpstr>4.  Varies from region to region and country to county: </vt:lpstr>
      <vt:lpstr> 5. Information on consumer behaviour is important to the marketers: </vt:lpstr>
      <vt:lpstr>Marketing Descisions</vt:lpstr>
      <vt:lpstr> 6. Leads to purchase decision: </vt:lpstr>
      <vt:lpstr> 7. Varies from product to product: </vt:lpstr>
      <vt:lpstr> 8. Improves standard of living: </vt:lpstr>
      <vt:lpstr> 9. Reflects status: </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Behaviour </dc:title>
  <dc:creator>Hp</dc:creator>
  <cp:lastModifiedBy>Hp</cp:lastModifiedBy>
  <cp:revision>3</cp:revision>
  <dcterms:created xsi:type="dcterms:W3CDTF">2006-08-16T00:00:00Z</dcterms:created>
  <dcterms:modified xsi:type="dcterms:W3CDTF">2022-03-28T10:11:33Z</dcterms:modified>
</cp:coreProperties>
</file>