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DF86EEA-C4C0-477A-92B6-58C1281FD070}" type="datetimeFigureOut">
              <a:rPr lang="en-IN" smtClean="0"/>
              <a:t>25-07-2020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B31D62-A8C1-4009-A603-CF78107F6D7B}" type="slidenum">
              <a:rPr lang="en-IN" smtClean="0"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i-IN" dirty="0" smtClean="0"/>
              <a:t>   </a:t>
            </a:r>
            <a:r>
              <a:rPr lang="hi-IN" dirty="0" smtClean="0"/>
              <a:t> शिक्षण </a:t>
            </a:r>
            <a:r>
              <a:rPr lang="hi-IN" dirty="0" smtClean="0"/>
              <a:t>एवम् पाठ्यचर्या </a:t>
            </a:r>
            <a:br>
              <a:rPr lang="hi-IN" dirty="0" smtClean="0"/>
            </a:br>
            <a:r>
              <a:rPr lang="hi-IN" dirty="0" smtClean="0"/>
              <a:t>  </a:t>
            </a:r>
            <a:r>
              <a:rPr lang="hi-IN" dirty="0" smtClean="0"/>
              <a:t>  </a:t>
            </a:r>
            <a:r>
              <a:rPr lang="hi-IN" dirty="0" smtClean="0"/>
              <a:t>(Teaching &amp; curriculum )</a:t>
            </a:r>
            <a:endParaRPr lang="en-IN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32560" y="2132856"/>
            <a:ext cx="7406640" cy="4248472"/>
          </a:xfrm>
        </p:spPr>
        <p:txBody>
          <a:bodyPr>
            <a:normAutofit/>
          </a:bodyPr>
          <a:lstStyle/>
          <a:p>
            <a:r>
              <a:rPr lang="hi-IN" sz="3200" b="1" dirty="0" smtClean="0"/>
              <a:t>शिक्षण का अर्थ एवम् </a:t>
            </a:r>
            <a:r>
              <a:rPr lang="hi-IN" sz="3200" b="1" dirty="0" smtClean="0"/>
              <a:t>परिभाषाएं  (Meaning </a:t>
            </a:r>
            <a:r>
              <a:rPr lang="hi-IN" sz="3200" b="1" dirty="0" smtClean="0"/>
              <a:t>&amp; </a:t>
            </a:r>
            <a:r>
              <a:rPr lang="hi-IN" sz="3200" b="1" dirty="0" smtClean="0"/>
              <a:t>definitions </a:t>
            </a:r>
            <a:r>
              <a:rPr lang="hi-IN" sz="3200" b="1" dirty="0" smtClean="0"/>
              <a:t>of teaching</a:t>
            </a:r>
            <a:r>
              <a:rPr lang="hi-IN" b="1" dirty="0" smtClean="0"/>
              <a:t>) –</a:t>
            </a:r>
          </a:p>
          <a:p>
            <a:r>
              <a:rPr lang="hi-IN" dirty="0" smtClean="0"/>
              <a:t> शिक्षण कार्य वह प्रक्रिया है जिसके द्वारा एक शिक्षक अपने छात्रों को ज्ञान एवम् कौशल प्रदान करता है| ज्ञान एवम् कौशल को प्रवाहित करने वाली कार्य प्रक्रिया एवम् कला को शिक्षण कहते है| </a:t>
            </a:r>
          </a:p>
          <a:p>
            <a:r>
              <a:rPr lang="hi-IN" dirty="0" smtClean="0"/>
              <a:t> रायबर्न के अनुसार – शिक्षा मे तीन केंद्र बिन्दु होते है – शिक्षक , बालक एवम् पाठ्यवस्तु | </a:t>
            </a:r>
            <a:r>
              <a:rPr lang="hi-IN" dirty="0" smtClean="0"/>
              <a:t>शिक्षण</a:t>
            </a:r>
            <a:r>
              <a:rPr lang="hi-IN" dirty="0" smtClean="0"/>
              <a:t> </a:t>
            </a:r>
            <a:r>
              <a:rPr lang="hi-IN" dirty="0" smtClean="0"/>
              <a:t>इन तीनों मे स्थापित किया जाने वाला संबंध है | </a:t>
            </a:r>
          </a:p>
        </p:txBody>
      </p:sp>
    </p:spTree>
    <p:extLst>
      <p:ext uri="{BB962C8B-B14F-4D97-AF65-F5344CB8AC3E}">
        <p14:creationId xmlns:p14="http://schemas.microsoft.com/office/powerpoint/2010/main" val="176913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hi-IN" dirty="0" smtClean="0"/>
              <a:t>पाठ्यचर्या शिक्षकों को प्रभावी अधिगम शैली के द्वारा महत्वपूर्ण बिन्दुओ के प्रभावी शिक्षण पर ध्यान केंद्रित करता है|</a:t>
            </a:r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पाठ्यचर्या शिक्षकों को कक्षा-कक्ष, समय का प्रभावी उपयोग, जटिल मुद्दों की समीक्षा तथा प्रश्न पूछने के लिए पर्याप्त अवसर प्रदान करती है|</a:t>
            </a:r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 पाठ्यचर्या प्रभावी शिक्षण हेतु आदर्श समय प्रबंधन,उपकरणों का बेहतर संगठन ,आगामी रणनीति का निर्धारण शिक्षण एवम् दत्त कार्य को करने के लिए नियोजन मे सहायता करती है|</a:t>
            </a:r>
          </a:p>
          <a:p>
            <a:pPr>
              <a:buFont typeface="Wingdings" pitchFamily="2" charset="2"/>
              <a:buChar char="v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69968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hi-IN" dirty="0" smtClean="0"/>
              <a:t>पाठ्यचर्या छात्रों को स्वतंत्र अधिगम के साथ साथ उनमे प्रबंधन कौशल का विकास महत्वपूर्ण जीवन शैली का अधिगम जैसे- सम्प्रेषण,संगठन,प्राप्त उद्देश्यों के निर्धारण मे सहायता करती है|</a:t>
            </a:r>
          </a:p>
          <a:p>
            <a:pPr>
              <a:buFont typeface="Wingdings" pitchFamily="2" charset="2"/>
              <a:buChar char="v"/>
            </a:pPr>
            <a:r>
              <a:rPr lang="hi-IN" dirty="0" smtClean="0"/>
              <a:t>एक अच्छी पाठ्यचर्या कमजोर शिक्षक की शिक्षण शैली मे सहायता करती है| एक ठोस, सुसंगत , संसोधित पाठ्यचर्या शिक्षकों की शिक्षण संबंधी बाधाओ एवम् समस्याओ को दूर कर प्रभावी शिक्षण मे सहायता करता है|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651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lnSpcReduction="10000"/>
          </a:bodyPr>
          <a:lstStyle/>
          <a:p>
            <a:r>
              <a:rPr lang="hi-IN" sz="2800" dirty="0" smtClean="0"/>
              <a:t>सिम्पसन के अनुसार – “ शिक्षण वह साधन है जिसके द्वारा समाज अपने बालकों को चुने हुए वातावरण से ,जिसमे की उनको रहना है ,उसके साथ अनुकूलन करने की क्रिया मे प्रशिक्षित करता है|”</a:t>
            </a:r>
          </a:p>
          <a:p>
            <a:r>
              <a:rPr lang="hi-IN" sz="2800" dirty="0" smtClean="0"/>
              <a:t>क्लार्क के अनुसार – “शिक्षण एक प्रक्रिया है जिसके प्रारूप का निर्माण एवम् उसकी संपन्नता इसलिए की जाती है जिससे छात्रों के व्यवहार मे परिवर्तन लाया जा सके|”</a:t>
            </a:r>
          </a:p>
          <a:p>
            <a:r>
              <a:rPr lang="hi-IN" sz="2800" dirty="0" smtClean="0"/>
              <a:t>अतः शिक्षण की प्रक्रिया के उत्तम परिणाम प्राप्त करने के लिए शिक्षक , शिक्षार्थी एवम् विषय तीनों पर ही ध्यान देना आवश्यक है|यह तीनों पक्ष एक दूसरे से संबंधित होते है </a:t>
            </a:r>
            <a:r>
              <a:rPr lang="hi-IN" sz="2800" dirty="0" smtClean="0"/>
              <a:t>|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9442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     शिक्षण की विशेषताएं </a:t>
            </a:r>
            <a:br>
              <a:rPr lang="hi-IN" dirty="0" smtClean="0"/>
            </a:br>
            <a:r>
              <a:rPr lang="hi-IN" dirty="0" smtClean="0"/>
              <a:t>  ( Characteristics of teaching )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5184576"/>
          </a:xfrm>
        </p:spPr>
        <p:txBody>
          <a:bodyPr>
            <a:normAutofit/>
          </a:bodyPr>
          <a:lstStyle/>
          <a:p>
            <a:r>
              <a:rPr lang="hi-IN" sz="2400" dirty="0" smtClean="0"/>
              <a:t>अधिगम (सीखने) मे सहायक ( Helpful  in learning  )</a:t>
            </a:r>
          </a:p>
          <a:p>
            <a:r>
              <a:rPr lang="hi-IN" sz="2400" dirty="0" smtClean="0"/>
              <a:t>सूचना सम्प्रेषण (sending  information )</a:t>
            </a:r>
          </a:p>
          <a:p>
            <a:r>
              <a:rPr lang="hi-IN" sz="2400" dirty="0" smtClean="0"/>
              <a:t>कौशल क्षमता का विकास ( development of skill capacity )</a:t>
            </a:r>
          </a:p>
          <a:p>
            <a:r>
              <a:rPr lang="hi-IN" sz="2400" dirty="0" smtClean="0"/>
              <a:t>छात्रों का व्यवहार परिवर्तन ( behavioral changes of students )</a:t>
            </a:r>
          </a:p>
          <a:p>
            <a:r>
              <a:rPr lang="hi-IN" sz="2400" dirty="0" smtClean="0"/>
              <a:t>बेहतर संबंधों का निर्माण (building  better relations )</a:t>
            </a:r>
          </a:p>
          <a:p>
            <a:r>
              <a:rPr lang="hi-IN" sz="2400" dirty="0" smtClean="0"/>
              <a:t>उद्देश्यों एवम् लक्ष्यों की प्राप्ति ( attainment of  goals &amp; objectives )</a:t>
            </a:r>
          </a:p>
          <a:p>
            <a:r>
              <a:rPr lang="hi-IN" sz="2400" dirty="0" smtClean="0"/>
              <a:t>सामाजिक विकास ( social development )</a:t>
            </a:r>
          </a:p>
          <a:p>
            <a:r>
              <a:rPr lang="hi-IN" sz="2400" dirty="0" smtClean="0"/>
              <a:t>अनुकूलन मे सहायक ( helpful  in  adaptation )</a:t>
            </a:r>
          </a:p>
          <a:p>
            <a:r>
              <a:rPr lang="hi-IN" sz="2400" dirty="0" smtClean="0"/>
              <a:t>व्यावसायिक प्रक्रिया ( commercial  process )</a:t>
            </a:r>
          </a:p>
          <a:p>
            <a:endParaRPr lang="hi-IN" sz="2400" dirty="0" smtClean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7601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i-IN" dirty="0" smtClean="0"/>
              <a:t>      शिक्षण की प्रकृति</a:t>
            </a:r>
            <a:br>
              <a:rPr lang="hi-IN" dirty="0" smtClean="0"/>
            </a:br>
            <a:r>
              <a:rPr lang="hi-IN" dirty="0" smtClean="0"/>
              <a:t>        ( Nature of teaching 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92500" lnSpcReduction="20000"/>
          </a:bodyPr>
          <a:lstStyle/>
          <a:p>
            <a:r>
              <a:rPr lang="hi-IN" dirty="0" smtClean="0"/>
              <a:t>शिक्षण एक सोद्देश्य प्रक्रिया है ( Teaching  is a purposeful process )</a:t>
            </a:r>
          </a:p>
          <a:p>
            <a:r>
              <a:rPr lang="hi-IN" dirty="0" smtClean="0"/>
              <a:t>शिक्षण एक अन्तः प्रक्रिया है ( Teaching is an ineractive process )</a:t>
            </a:r>
          </a:p>
          <a:p>
            <a:r>
              <a:rPr lang="hi-IN" dirty="0" smtClean="0"/>
              <a:t>इसकी प्रकृति कला एवम् विज्ञान दोनों की है ( it has nature of art &amp; science both)</a:t>
            </a:r>
          </a:p>
          <a:p>
            <a:r>
              <a:rPr lang="hi-IN" dirty="0" smtClean="0"/>
              <a:t>शिक्षण एक विकासात्मक प्रक्रिया है (Teaching  is  a development process )</a:t>
            </a:r>
          </a:p>
          <a:p>
            <a:r>
              <a:rPr lang="hi-IN" dirty="0" smtClean="0"/>
              <a:t>शिक्षण एक सामाजिक तथा व्यावसायिक प्रक्रिया है ( Teaching is  a social &amp; professional activity )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894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/>
          <a:lstStyle/>
          <a:p>
            <a:r>
              <a:rPr lang="hi-IN" dirty="0" smtClean="0"/>
              <a:t>शिक्षण एक निर्देशन की प्रक्रिया है ( Teaching  is  a process  of direction )</a:t>
            </a:r>
          </a:p>
          <a:p>
            <a:r>
              <a:rPr lang="hi-IN" dirty="0" smtClean="0"/>
              <a:t>शिक्षण एक त्रिध्रुवीय प्रक्रिया है ( Teaching is a tri-poler process )</a:t>
            </a:r>
          </a:p>
          <a:p>
            <a:r>
              <a:rPr lang="hi-IN" dirty="0" smtClean="0"/>
              <a:t>शिक्षण मे भाषा सम्प्रेषण का कार्य करती है ( Teaching is a linguistic process )</a:t>
            </a:r>
          </a:p>
          <a:p>
            <a:r>
              <a:rPr lang="hi-IN" dirty="0" smtClean="0"/>
              <a:t>शिक्षण मनुष्य को समायोजन के योग्य बनाता है ( Teaching  help the human beings adjust to the society )</a:t>
            </a:r>
          </a:p>
          <a:p>
            <a:pPr marL="82296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24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rmAutofit/>
          </a:bodyPr>
          <a:lstStyle/>
          <a:p>
            <a:r>
              <a:rPr lang="hi-IN" dirty="0" smtClean="0"/>
              <a:t>       </a:t>
            </a:r>
            <a:r>
              <a:rPr lang="hi-IN" dirty="0" smtClean="0"/>
              <a:t>शिक्षण </a:t>
            </a:r>
            <a:r>
              <a:rPr lang="hi-IN" dirty="0" smtClean="0"/>
              <a:t>के कार्य </a:t>
            </a:r>
            <a:br>
              <a:rPr lang="hi-IN" dirty="0" smtClean="0"/>
            </a:br>
            <a:r>
              <a:rPr lang="hi-IN" dirty="0" smtClean="0"/>
              <a:t>        ( Functions of teaching 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04456"/>
          </a:xfrm>
        </p:spPr>
        <p:txBody>
          <a:bodyPr>
            <a:noAutofit/>
          </a:bodyPr>
          <a:lstStyle/>
          <a:p>
            <a:r>
              <a:rPr lang="hi-IN" sz="2800" dirty="0" smtClean="0"/>
              <a:t>अधिगम [सीखने ] की परिस्थितियों  का निर्माण करना |</a:t>
            </a:r>
          </a:p>
          <a:p>
            <a:r>
              <a:rPr lang="hi-IN" sz="2800" dirty="0" smtClean="0"/>
              <a:t>सीखने के लिए बच्चों को प्रेरित करना |</a:t>
            </a:r>
          </a:p>
          <a:p>
            <a:r>
              <a:rPr lang="hi-IN" sz="2800" dirty="0" smtClean="0"/>
              <a:t>सूचनाएं </a:t>
            </a:r>
            <a:r>
              <a:rPr lang="hi-IN" sz="2800" dirty="0" smtClean="0"/>
              <a:t>प्रदान </a:t>
            </a:r>
            <a:r>
              <a:rPr lang="hi-IN" sz="2800" dirty="0" smtClean="0"/>
              <a:t>करना एवम् उनकी व्याख्या करना |</a:t>
            </a:r>
          </a:p>
          <a:p>
            <a:r>
              <a:rPr lang="hi-IN" sz="2800" dirty="0" smtClean="0"/>
              <a:t>अधिगम संबंधी समस्याओ का निदान |</a:t>
            </a:r>
          </a:p>
          <a:p>
            <a:r>
              <a:rPr lang="hi-IN" sz="2800" dirty="0" smtClean="0"/>
              <a:t>पाठ्यक्रम सामग्री तैयार करना |</a:t>
            </a:r>
          </a:p>
          <a:p>
            <a:r>
              <a:rPr lang="hi-IN" sz="2800" dirty="0" smtClean="0"/>
              <a:t>मूल्यांकन करना |</a:t>
            </a:r>
          </a:p>
          <a:p>
            <a:pPr marL="82296" indent="0">
              <a:buNone/>
            </a:pPr>
            <a:endParaRPr lang="hi-IN" sz="2800" dirty="0" smtClean="0"/>
          </a:p>
          <a:p>
            <a:pPr marL="82296" indent="0">
              <a:buNone/>
            </a:pPr>
            <a:r>
              <a:rPr lang="hi-IN" sz="2800" dirty="0" smtClean="0"/>
              <a:t>                                    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412767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2448272"/>
          </a:xfrm>
        </p:spPr>
        <p:txBody>
          <a:bodyPr>
            <a:normAutofit/>
          </a:bodyPr>
          <a:lstStyle/>
          <a:p>
            <a:r>
              <a:rPr lang="hi-IN" sz="3600" dirty="0" smtClean="0"/>
              <a:t>प्रभावी शिक्षण मे पाठ्यचर्या की भूमिका (Role of </a:t>
            </a:r>
            <a:r>
              <a:rPr lang="hi-IN" sz="3600" dirty="0" smtClean="0"/>
              <a:t>curriculum </a:t>
            </a:r>
            <a:r>
              <a:rPr lang="hi-IN" sz="3600" dirty="0" smtClean="0"/>
              <a:t>in </a:t>
            </a:r>
            <a:r>
              <a:rPr lang="hi-IN" sz="3600" dirty="0" smtClean="0"/>
              <a:t>Effective teaching </a:t>
            </a:r>
            <a:r>
              <a:rPr lang="hi-IN" sz="3600" dirty="0" smtClean="0"/>
              <a:t>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hi-IN" sz="2800" dirty="0" smtClean="0"/>
              <a:t>एक प्रभावी पाठ्यचर्या शिक्षकों, </a:t>
            </a:r>
            <a:r>
              <a:rPr lang="hi-IN" sz="2800" dirty="0" smtClean="0"/>
              <a:t>छात्रों ,प्रशासकों, समुदाय तथा उसके हितधारकों गुणवत्ता पूर्ण शिक्षक से संबंधी ज्ञान तथा संरचना प्रदान करता है जिसकी प्रभावी शिक्षण मे महत्वपूर्ण भूमिका होती है| पाठ्यचर्या अधिगम परिणामों,मानकों, तथा मूल दक्षताओं की पहचान करता है तथा छात्रों को अगले स्तर पर ले जाने मे सहायता करता है| शिक्षक पाठ्यचर्या के विकास, सुधार, मूल्यांकन तथा संशोधन मे महत्वपूर्ण भूमिका निभाते है|</a:t>
            </a:r>
            <a:endParaRPr lang="hi-IN" sz="2800" dirty="0" smtClean="0"/>
          </a:p>
          <a:p>
            <a:pPr marL="82296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9330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08720"/>
            <a:ext cx="7498080" cy="5339680"/>
          </a:xfrm>
        </p:spPr>
        <p:txBody>
          <a:bodyPr/>
          <a:lstStyle/>
          <a:p>
            <a:pPr marL="82296" indent="0">
              <a:buNone/>
            </a:pPr>
            <a:r>
              <a:rPr lang="hi-IN" dirty="0" smtClean="0"/>
              <a:t>पाठ्यचर्या शिक्षक और छात्रों हेतु पथ पालन (roadmap )का कार्य करता है जिसकी सहायता से वे शैक्षणिक सफलता प्राप्त करते है| पाठ्यचर्या विषय से संबंधित विषयवस्तु सहगामी क्रियाएं,इकाई का समय तथा उससे संबंधित प्राप्तांकों का विवरण भी प्रस्तुत करता है|इसके प्रयोग तथा पथ–प्रदर्शन के द्वारा ही शिक्षण, प्रभावी शिक्षण,तथा छात्र अधिगम,उपलब्धियों को प्राप्त करने मे सफल होता है|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524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i-IN" sz="3200" dirty="0" smtClean="0"/>
              <a:t>प्रभावी शिक्षण में पाठ्यचर्या की निम्नलिखित भूमिका होती है-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 lnSpcReduction="10000"/>
          </a:bodyPr>
          <a:lstStyle/>
          <a:p>
            <a:pPr marL="596646" indent="-514350">
              <a:buFont typeface="+mj-lt"/>
              <a:buAutoNum type="arabicParenR"/>
            </a:pPr>
            <a:r>
              <a:rPr lang="hi-IN" sz="2800" dirty="0" smtClean="0"/>
              <a:t>पाठ्यचर्या शैक्षिक कार्यक्रम हेतु एक प्रभावी शैक्षिक संरचना प्रदान करती हैं|</a:t>
            </a:r>
          </a:p>
          <a:p>
            <a:pPr marL="596646" indent="-514350">
              <a:buFont typeface="+mj-lt"/>
              <a:buAutoNum type="arabicParenR"/>
            </a:pPr>
            <a:r>
              <a:rPr lang="hi-IN" sz="2800" dirty="0" smtClean="0"/>
              <a:t>पाठ्यचर्या विषयों से संबंधित विषयवस्तु का संग्रह तथा अन्य क्रियाओ को शिक्षण हेतु एक निश्चित दिशा प्रदान करती है|</a:t>
            </a:r>
          </a:p>
          <a:p>
            <a:pPr marL="596646" indent="-514350">
              <a:buFont typeface="+mj-lt"/>
              <a:buAutoNum type="arabicParenR"/>
            </a:pPr>
            <a:r>
              <a:rPr lang="hi-IN" sz="2800" dirty="0" smtClean="0"/>
              <a:t>पाठ्यचर्या प्रभावी शिक्षण हेतु उपयुक्त विधियों,प्रविधियों,उपागमों,एवम् रणनीतियों को प्रस्तुत करता है|</a:t>
            </a:r>
          </a:p>
          <a:p>
            <a:pPr marL="596646" indent="-514350">
              <a:buFont typeface="+mj-lt"/>
              <a:buAutoNum type="arabicParenR"/>
            </a:pPr>
            <a:r>
              <a:rPr lang="hi-IN" sz="2800" dirty="0" smtClean="0"/>
              <a:t>पाठ्यचर्या प्रभावी शिक्षण हेतु शैक्षिक नियोजन, उपकरणों के प्रयोग का अवसर प्रदान करती है|</a:t>
            </a:r>
          </a:p>
          <a:p>
            <a:pPr marL="596646" indent="-514350">
              <a:buFont typeface="+mj-lt"/>
              <a:buAutoNum type="arabicParenR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1339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157</TotalTime>
  <Words>801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    शिक्षण एवम् पाठ्यचर्या      (Teaching &amp; curriculum )</vt:lpstr>
      <vt:lpstr>PowerPoint Presentation</vt:lpstr>
      <vt:lpstr>     शिक्षण की विशेषताएं    ( Characteristics of teaching )  </vt:lpstr>
      <vt:lpstr>      शिक्षण की प्रकृति         ( Nature of teaching )</vt:lpstr>
      <vt:lpstr>PowerPoint Presentation</vt:lpstr>
      <vt:lpstr>       शिक्षण के कार्य          ( Functions of teaching )</vt:lpstr>
      <vt:lpstr>प्रभावी शिक्षण मे पाठ्यचर्या की भूमिका (Role of curriculum in Effective teaching )</vt:lpstr>
      <vt:lpstr>PowerPoint Presentation</vt:lpstr>
      <vt:lpstr>प्रभावी शिक्षण में पाठ्यचर्या की निम्नलिखित भूमिका होती है- 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शिक्षण एवम् पाठ्यचर्या  (Teaching &amp; curriculum )</dc:title>
  <dc:creator>hp</dc:creator>
  <cp:lastModifiedBy>hp</cp:lastModifiedBy>
  <cp:revision>17</cp:revision>
  <dcterms:created xsi:type="dcterms:W3CDTF">2020-07-24T09:23:20Z</dcterms:created>
  <dcterms:modified xsi:type="dcterms:W3CDTF">2020-07-25T10:15:34Z</dcterms:modified>
</cp:coreProperties>
</file>