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3F40BD-3300-4800-8AD7-ECE746C6A632}" type="datetimeFigureOut">
              <a:rPr lang="en-IN" smtClean="0"/>
              <a:t>12-02-2022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357713-DBA6-4519-A773-6F649BA7E9B3}" type="slidenum">
              <a:rPr lang="en-IN" smtClean="0"/>
              <a:t>‹#›</a:t>
            </a:fld>
            <a:endParaRPr lang="en-IN"/>
          </a:p>
        </p:txBody>
      </p:sp>
    </p:spTree>
    <p:extLst>
      <p:ext uri="{BB962C8B-B14F-4D97-AF65-F5344CB8AC3E}">
        <p14:creationId xmlns:p14="http://schemas.microsoft.com/office/powerpoint/2010/main" val="2165907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latin typeface="Times New Roman" pitchFamily="18" charset="0"/>
                <a:cs typeface="Times New Roman" pitchFamily="18" charset="0"/>
              </a:rPr>
              <a:t>Facts are facts like theorems, we can use it in a fixed , proper way otherwise it will not be solved, similarly are </a:t>
            </a:r>
            <a:r>
              <a:rPr lang="en-IN" dirty="0" smtClean="0">
                <a:latin typeface="Times New Roman" pitchFamily="18" charset="0"/>
                <a:cs typeface="Times New Roman" pitchFamily="18" charset="0"/>
              </a:rPr>
              <a:t>Content-driven curricula </a:t>
            </a:r>
            <a:endParaRPr lang="en-IN" dirty="0"/>
          </a:p>
        </p:txBody>
      </p:sp>
      <p:sp>
        <p:nvSpPr>
          <p:cNvPr id="4" name="Slide Number Placeholder 3"/>
          <p:cNvSpPr>
            <a:spLocks noGrp="1"/>
          </p:cNvSpPr>
          <p:nvPr>
            <p:ph type="sldNum" sz="quarter" idx="10"/>
          </p:nvPr>
        </p:nvSpPr>
        <p:spPr/>
        <p:txBody>
          <a:bodyPr/>
          <a:lstStyle/>
          <a:p>
            <a:fld id="{B2357713-DBA6-4519-A773-6F649BA7E9B3}" type="slidenum">
              <a:rPr lang="en-IN" smtClean="0"/>
              <a:t>4</a:t>
            </a:fld>
            <a:endParaRPr lang="en-IN"/>
          </a:p>
        </p:txBody>
      </p:sp>
    </p:spTree>
    <p:extLst>
      <p:ext uri="{BB962C8B-B14F-4D97-AF65-F5344CB8AC3E}">
        <p14:creationId xmlns:p14="http://schemas.microsoft.com/office/powerpoint/2010/main" val="2005651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More role of students than teacher.</a:t>
            </a:r>
            <a:endParaRPr lang="en-IN" dirty="0"/>
          </a:p>
        </p:txBody>
      </p:sp>
      <p:sp>
        <p:nvSpPr>
          <p:cNvPr id="4" name="Slide Number Placeholder 3"/>
          <p:cNvSpPr>
            <a:spLocks noGrp="1"/>
          </p:cNvSpPr>
          <p:nvPr>
            <p:ph type="sldNum" sz="quarter" idx="10"/>
          </p:nvPr>
        </p:nvSpPr>
        <p:spPr/>
        <p:txBody>
          <a:bodyPr/>
          <a:lstStyle/>
          <a:p>
            <a:fld id="{B2357713-DBA6-4519-A773-6F649BA7E9B3}" type="slidenum">
              <a:rPr lang="en-IN" smtClean="0"/>
              <a:t>5</a:t>
            </a:fld>
            <a:endParaRPr lang="en-IN"/>
          </a:p>
        </p:txBody>
      </p:sp>
    </p:spTree>
    <p:extLst>
      <p:ext uri="{BB962C8B-B14F-4D97-AF65-F5344CB8AC3E}">
        <p14:creationId xmlns:p14="http://schemas.microsoft.com/office/powerpoint/2010/main" val="1792345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2357713-DBA6-4519-A773-6F649BA7E9B3}" type="slidenum">
              <a:rPr lang="en-IN" smtClean="0"/>
              <a:t>16</a:t>
            </a:fld>
            <a:endParaRPr lang="en-IN"/>
          </a:p>
        </p:txBody>
      </p:sp>
    </p:spTree>
    <p:extLst>
      <p:ext uri="{BB962C8B-B14F-4D97-AF65-F5344CB8AC3E}">
        <p14:creationId xmlns:p14="http://schemas.microsoft.com/office/powerpoint/2010/main" val="711482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2BC20D2-8DAF-4EA0-BA1B-15A3BF87D5E8}" type="datetimeFigureOut">
              <a:rPr lang="en-IN" smtClean="0"/>
              <a:t>12-02-2022</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C332A89-5938-4C78-BDA5-5C7343391514}"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BC20D2-8DAF-4EA0-BA1B-15A3BF87D5E8}" type="datetimeFigureOut">
              <a:rPr lang="en-IN" smtClean="0"/>
              <a:t>12-02-2022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332A89-5938-4C78-BDA5-5C7343391514}"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BC20D2-8DAF-4EA0-BA1B-15A3BF87D5E8}" type="datetimeFigureOut">
              <a:rPr lang="en-IN" smtClean="0"/>
              <a:t>12-02-2022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332A89-5938-4C78-BDA5-5C7343391514}"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2BC20D2-8DAF-4EA0-BA1B-15A3BF87D5E8}" type="datetimeFigureOut">
              <a:rPr lang="en-IN" smtClean="0"/>
              <a:t>12-02-2022</a:t>
            </a:fld>
            <a:endParaRPr lang="en-IN"/>
          </a:p>
        </p:txBody>
      </p:sp>
      <p:sp>
        <p:nvSpPr>
          <p:cNvPr id="9" name="Slide Number Placeholder 8"/>
          <p:cNvSpPr>
            <a:spLocks noGrp="1"/>
          </p:cNvSpPr>
          <p:nvPr>
            <p:ph type="sldNum" sz="quarter" idx="15"/>
          </p:nvPr>
        </p:nvSpPr>
        <p:spPr/>
        <p:txBody>
          <a:bodyPr rtlCol="0"/>
          <a:lstStyle/>
          <a:p>
            <a:fld id="{DC332A89-5938-4C78-BDA5-5C7343391514}" type="slidenum">
              <a:rPr lang="en-IN" smtClean="0"/>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2BC20D2-8DAF-4EA0-BA1B-15A3BF87D5E8}" type="datetimeFigureOut">
              <a:rPr lang="en-IN" smtClean="0"/>
              <a:t>12-02-2022</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C332A89-5938-4C78-BDA5-5C7343391514}"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2BC20D2-8DAF-4EA0-BA1B-15A3BF87D5E8}" type="datetimeFigureOut">
              <a:rPr lang="en-IN" smtClean="0"/>
              <a:t>12-02-2022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332A89-5938-4C78-BDA5-5C7343391514}" type="slidenum">
              <a:rPr lang="en-IN" smtClean="0"/>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2BC20D2-8DAF-4EA0-BA1B-15A3BF87D5E8}" type="datetimeFigureOut">
              <a:rPr lang="en-IN" smtClean="0"/>
              <a:t>12-02-2022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C332A89-5938-4C78-BDA5-5C7343391514}" type="slidenum">
              <a:rPr lang="en-IN" smtClean="0"/>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2BC20D2-8DAF-4EA0-BA1B-15A3BF87D5E8}" type="datetimeFigureOut">
              <a:rPr lang="en-IN" smtClean="0"/>
              <a:t>12-02-2022</a:t>
            </a:fld>
            <a:endParaRPr lang="en-IN"/>
          </a:p>
        </p:txBody>
      </p:sp>
      <p:sp>
        <p:nvSpPr>
          <p:cNvPr id="7" name="Slide Number Placeholder 6"/>
          <p:cNvSpPr>
            <a:spLocks noGrp="1"/>
          </p:cNvSpPr>
          <p:nvPr>
            <p:ph type="sldNum" sz="quarter" idx="11"/>
          </p:nvPr>
        </p:nvSpPr>
        <p:spPr/>
        <p:txBody>
          <a:bodyPr rtlCol="0"/>
          <a:lstStyle/>
          <a:p>
            <a:fld id="{DC332A89-5938-4C78-BDA5-5C7343391514}" type="slidenum">
              <a:rPr lang="en-IN" smtClean="0"/>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C20D2-8DAF-4EA0-BA1B-15A3BF87D5E8}" type="datetimeFigureOut">
              <a:rPr lang="en-IN" smtClean="0"/>
              <a:t>12-02-2022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C332A89-5938-4C78-BDA5-5C7343391514}"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2BC20D2-8DAF-4EA0-BA1B-15A3BF87D5E8}" type="datetimeFigureOut">
              <a:rPr lang="en-IN" smtClean="0"/>
              <a:t>12-02-2022</a:t>
            </a:fld>
            <a:endParaRPr lang="en-IN"/>
          </a:p>
        </p:txBody>
      </p:sp>
      <p:sp>
        <p:nvSpPr>
          <p:cNvPr id="22" name="Slide Number Placeholder 21"/>
          <p:cNvSpPr>
            <a:spLocks noGrp="1"/>
          </p:cNvSpPr>
          <p:nvPr>
            <p:ph type="sldNum" sz="quarter" idx="15"/>
          </p:nvPr>
        </p:nvSpPr>
        <p:spPr/>
        <p:txBody>
          <a:bodyPr rtlCol="0"/>
          <a:lstStyle/>
          <a:p>
            <a:fld id="{DC332A89-5938-4C78-BDA5-5C7343391514}" type="slidenum">
              <a:rPr lang="en-IN" smtClean="0"/>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2BC20D2-8DAF-4EA0-BA1B-15A3BF87D5E8}" type="datetimeFigureOut">
              <a:rPr lang="en-IN" smtClean="0"/>
              <a:t>12-02-2022</a:t>
            </a:fld>
            <a:endParaRPr lang="en-IN"/>
          </a:p>
        </p:txBody>
      </p:sp>
      <p:sp>
        <p:nvSpPr>
          <p:cNvPr id="18" name="Slide Number Placeholder 17"/>
          <p:cNvSpPr>
            <a:spLocks noGrp="1"/>
          </p:cNvSpPr>
          <p:nvPr>
            <p:ph type="sldNum" sz="quarter" idx="11"/>
          </p:nvPr>
        </p:nvSpPr>
        <p:spPr/>
        <p:txBody>
          <a:bodyPr rtlCol="0"/>
          <a:lstStyle/>
          <a:p>
            <a:fld id="{DC332A89-5938-4C78-BDA5-5C7343391514}" type="slidenum">
              <a:rPr lang="en-IN" smtClean="0"/>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2BC20D2-8DAF-4EA0-BA1B-15A3BF87D5E8}" type="datetimeFigureOut">
              <a:rPr lang="en-IN" smtClean="0"/>
              <a:t>12-02-2022</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C332A89-5938-4C78-BDA5-5C7343391514}"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764704"/>
            <a:ext cx="6453514" cy="2736304"/>
          </a:xfrm>
        </p:spPr>
        <p:txBody>
          <a:bodyPr>
            <a:normAutofit/>
          </a:bodyPr>
          <a:lstStyle/>
          <a:p>
            <a:pPr algn="ctr"/>
            <a:r>
              <a:rPr lang="en-US" dirty="0">
                <a:latin typeface="Times New Roman" pitchFamily="18" charset="0"/>
                <a:cs typeface="Times New Roman" pitchFamily="18" charset="0"/>
              </a:rPr>
              <a:t>Curriculum planning – Integrated teaching, Problem based learning, Evidence based medicine</a:t>
            </a:r>
            <a:endParaRPr lang="en-IN"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ctr"/>
            <a:r>
              <a:rPr lang="en-IN" dirty="0" smtClean="0">
                <a:latin typeface="Times New Roman" pitchFamily="18" charset="0"/>
                <a:cs typeface="Times New Roman" pitchFamily="18" charset="0"/>
              </a:rPr>
              <a:t>AAKANKSHA BAJPAI</a:t>
            </a:r>
          </a:p>
          <a:p>
            <a:pPr algn="ctr"/>
            <a:r>
              <a:rPr lang="en-IN" dirty="0" smtClean="0">
                <a:latin typeface="Times New Roman" pitchFamily="18" charset="0"/>
                <a:cs typeface="Times New Roman" pitchFamily="18" charset="0"/>
              </a:rPr>
              <a:t>ASSISTANT PROFESSOR</a:t>
            </a:r>
            <a:endParaRPr lang="en-IN"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966679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787208" cy="5997280"/>
          </a:xfrm>
        </p:spPr>
        <p:txBody>
          <a:bodyPr/>
          <a:lstStyle/>
          <a:p>
            <a:pPr algn="just"/>
            <a:r>
              <a:rPr lang="en-US" dirty="0">
                <a:latin typeface="Times New Roman" pitchFamily="18" charset="0"/>
                <a:cs typeface="Times New Roman" pitchFamily="18" charset="0"/>
              </a:rPr>
              <a:t>Research also suggests that an integrated approach to learning is brain compatible.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The brain learns best in real-life, immersion-style multi-path learning…fragmented, piecemeal presenting can forever kill the joy and love of learning” (Jensen, 1996).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more connections made by the brain, the greater the opportunity for making high level inferences.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089109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7787208" cy="5853264"/>
          </a:xfrm>
        </p:spPr>
        <p:txBody>
          <a:bodyPr/>
          <a:lstStyle/>
          <a:p>
            <a:pPr algn="just"/>
            <a:r>
              <a:rPr lang="en-US" dirty="0">
                <a:latin typeface="Times New Roman" pitchFamily="18" charset="0"/>
                <a:cs typeface="Times New Roman" pitchFamily="18" charset="0"/>
              </a:rPr>
              <a:t>Integrating the curriculum is also reflective of developmentally appropriate practice.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curriculum is integrated so that children’s learning occurs primarily through projects, themes, or topics that reflect children’s interests and suggestions.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Projects </a:t>
            </a:r>
            <a:r>
              <a:rPr lang="en-US" dirty="0">
                <a:latin typeface="Times New Roman" pitchFamily="18" charset="0"/>
                <a:cs typeface="Times New Roman" pitchFamily="18" charset="0"/>
              </a:rPr>
              <a:t>and themes are valuable instructional tools for accommodating all learners in the classroom.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Skills </a:t>
            </a:r>
            <a:r>
              <a:rPr lang="en-US" dirty="0">
                <a:latin typeface="Times New Roman" pitchFamily="18" charset="0"/>
                <a:cs typeface="Times New Roman" pitchFamily="18" charset="0"/>
              </a:rPr>
              <a:t>are taught as needed to accomplish projects </a:t>
            </a:r>
            <a:endParaRPr lang="en-US" dirty="0" smtClean="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Bredekamp</a:t>
            </a:r>
            <a:r>
              <a:rPr lang="en-US" dirty="0">
                <a:latin typeface="Times New Roman" pitchFamily="18" charset="0"/>
                <a:cs typeface="Times New Roman" pitchFamily="18" charset="0"/>
              </a:rPr>
              <a:t>, 1992).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938887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normAutofit fontScale="90000"/>
          </a:bodyPr>
          <a:lstStyle/>
          <a:p>
            <a:pPr algn="just"/>
            <a:r>
              <a:rPr lang="en-US" dirty="0">
                <a:latin typeface="Times New Roman" pitchFamily="18" charset="0"/>
                <a:cs typeface="Times New Roman" pitchFamily="18" charset="0"/>
              </a:rPr>
              <a:t>Characteristics of an Integrated Curriculum</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80728"/>
            <a:ext cx="7467600" cy="5493224"/>
          </a:xfrm>
        </p:spPr>
        <p:txBody>
          <a:bodyPr/>
          <a:lstStyle/>
          <a:p>
            <a:pPr algn="just">
              <a:lnSpc>
                <a:spcPct val="150000"/>
              </a:lnSpc>
            </a:pPr>
            <a:r>
              <a:rPr lang="en-US" dirty="0">
                <a:latin typeface="Times New Roman" pitchFamily="18" charset="0"/>
                <a:cs typeface="Times New Roman" pitchFamily="18" charset="0"/>
              </a:rPr>
              <a:t>An integrated program </a:t>
            </a:r>
            <a:r>
              <a:rPr lang="en-US" dirty="0" smtClean="0">
                <a:latin typeface="Times New Roman" pitchFamily="18" charset="0"/>
                <a:cs typeface="Times New Roman" pitchFamily="18" charset="0"/>
              </a:rPr>
              <a:t>includes.</a:t>
            </a:r>
            <a:endParaRPr lang="en-US" dirty="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Experiences </a:t>
            </a:r>
            <a:r>
              <a:rPr lang="en-US" dirty="0">
                <a:latin typeface="Times New Roman" pitchFamily="18" charset="0"/>
                <a:cs typeface="Times New Roman" pitchFamily="18" charset="0"/>
              </a:rPr>
              <a:t>to develop children’s attitudes, skills, and knowledge and to help them make connections across the </a:t>
            </a:r>
            <a:r>
              <a:rPr lang="en-US" dirty="0" smtClean="0">
                <a:latin typeface="Times New Roman" pitchFamily="18" charset="0"/>
                <a:cs typeface="Times New Roman" pitchFamily="18" charset="0"/>
              </a:rPr>
              <a:t>curriculum.</a:t>
            </a:r>
            <a:endParaRPr lang="en-US" dirty="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Activities </a:t>
            </a:r>
            <a:r>
              <a:rPr lang="en-US" dirty="0">
                <a:latin typeface="Times New Roman" pitchFamily="18" charset="0"/>
                <a:cs typeface="Times New Roman" pitchFamily="18" charset="0"/>
              </a:rPr>
              <a:t>that provide for a range of </a:t>
            </a:r>
            <a:r>
              <a:rPr lang="en-US" dirty="0" smtClean="0">
                <a:latin typeface="Times New Roman" pitchFamily="18" charset="0"/>
                <a:cs typeface="Times New Roman" pitchFamily="18" charset="0"/>
              </a:rPr>
              <a:t>abilities.</a:t>
            </a:r>
            <a:endParaRPr lang="en-US" dirty="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Activities </a:t>
            </a:r>
            <a:r>
              <a:rPr lang="en-US" dirty="0">
                <a:latin typeface="Times New Roman" pitchFamily="18" charset="0"/>
                <a:cs typeface="Times New Roman" pitchFamily="18" charset="0"/>
              </a:rPr>
              <a:t>that are both teacher-initiated and directed and child-initiated and </a:t>
            </a:r>
            <a:r>
              <a:rPr lang="en-US" dirty="0" smtClean="0">
                <a:latin typeface="Times New Roman" pitchFamily="18" charset="0"/>
                <a:cs typeface="Times New Roman" pitchFamily="18" charset="0"/>
              </a:rPr>
              <a:t>directed. </a:t>
            </a:r>
          </a:p>
        </p:txBody>
      </p:sp>
    </p:spTree>
    <p:extLst>
      <p:ext uri="{BB962C8B-B14F-4D97-AF65-F5344CB8AC3E}">
        <p14:creationId xmlns:p14="http://schemas.microsoft.com/office/powerpoint/2010/main" val="570491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7467600" cy="5853264"/>
          </a:xfrm>
        </p:spPr>
        <p:txBody>
          <a:bodyPr/>
          <a:lstStyle/>
          <a:p>
            <a:pPr algn="just">
              <a:buFont typeface="Wingdings" pitchFamily="2" charset="2"/>
              <a:buChar char="ü"/>
            </a:pPr>
            <a:endParaRPr lang="en-US" dirty="0" smtClean="0">
              <a:latin typeface="Times New Roman" pitchFamily="18" charset="0"/>
              <a:cs typeface="Times New Roman" pitchFamily="18" charset="0"/>
            </a:endParaRPr>
          </a:p>
          <a:p>
            <a:pPr algn="just">
              <a:buFont typeface="Wingdings" pitchFamily="2" charset="2"/>
              <a:buChar char="ü"/>
            </a:pPr>
            <a:r>
              <a:rPr lang="en-US" dirty="0" smtClean="0">
                <a:latin typeface="Times New Roman" pitchFamily="18" charset="0"/>
                <a:cs typeface="Times New Roman" pitchFamily="18" charset="0"/>
              </a:rPr>
              <a:t>Whole </a:t>
            </a:r>
            <a:r>
              <a:rPr lang="en-US" dirty="0">
                <a:latin typeface="Times New Roman" pitchFamily="18" charset="0"/>
                <a:cs typeface="Times New Roman" pitchFamily="18" charset="0"/>
              </a:rPr>
              <a:t>class, small group, and individual </a:t>
            </a:r>
            <a:r>
              <a:rPr lang="en-US" dirty="0" smtClean="0">
                <a:latin typeface="Times New Roman" pitchFamily="18" charset="0"/>
                <a:cs typeface="Times New Roman" pitchFamily="18" charset="0"/>
              </a:rPr>
              <a:t>experiences. </a:t>
            </a:r>
            <a:r>
              <a:rPr lang="en-US" dirty="0">
                <a:latin typeface="Times New Roman" pitchFamily="18" charset="0"/>
                <a:cs typeface="Times New Roman" pitchFamily="18" charset="0"/>
              </a:rPr>
              <a:t> </a:t>
            </a:r>
          </a:p>
          <a:p>
            <a:pPr algn="just">
              <a:buFont typeface="Wingdings" pitchFamily="2" charset="2"/>
              <a:buChar char="ü"/>
            </a:pPr>
            <a:endParaRPr lang="en-US" dirty="0" smtClean="0">
              <a:latin typeface="Times New Roman" pitchFamily="18" charset="0"/>
              <a:cs typeface="Times New Roman" pitchFamily="18" charset="0"/>
            </a:endParaRPr>
          </a:p>
          <a:p>
            <a:pPr algn="just">
              <a:buFont typeface="Wingdings" pitchFamily="2" charset="2"/>
              <a:buChar char="ü"/>
            </a:pPr>
            <a:r>
              <a:rPr lang="en-US" dirty="0" smtClean="0">
                <a:latin typeface="Times New Roman" pitchFamily="18" charset="0"/>
                <a:cs typeface="Times New Roman" pitchFamily="18" charset="0"/>
              </a:rPr>
              <a:t>Opportunities </a:t>
            </a:r>
            <a:r>
              <a:rPr lang="en-US" dirty="0">
                <a:latin typeface="Times New Roman" pitchFamily="18" charset="0"/>
                <a:cs typeface="Times New Roman" pitchFamily="18" charset="0"/>
              </a:rPr>
              <a:t>for critical and creative </a:t>
            </a:r>
            <a:r>
              <a:rPr lang="en-US" dirty="0" smtClean="0">
                <a:latin typeface="Times New Roman" pitchFamily="18" charset="0"/>
                <a:cs typeface="Times New Roman" pitchFamily="18" charset="0"/>
              </a:rPr>
              <a:t>thinking. </a:t>
            </a:r>
            <a:r>
              <a:rPr lang="en-US" dirty="0">
                <a:latin typeface="Times New Roman" pitchFamily="18" charset="0"/>
                <a:cs typeface="Times New Roman" pitchFamily="18" charset="0"/>
              </a:rPr>
              <a:t> </a:t>
            </a:r>
          </a:p>
          <a:p>
            <a:pPr algn="just">
              <a:buFont typeface="Wingdings" pitchFamily="2" charset="2"/>
              <a:buChar char="ü"/>
            </a:pPr>
            <a:endParaRPr lang="en-US" dirty="0" smtClean="0">
              <a:latin typeface="Times New Roman" pitchFamily="18" charset="0"/>
              <a:cs typeface="Times New Roman" pitchFamily="18" charset="0"/>
            </a:endParaRPr>
          </a:p>
          <a:p>
            <a:pPr algn="just">
              <a:buFont typeface="Wingdings" pitchFamily="2" charset="2"/>
              <a:buChar char="ü"/>
            </a:pPr>
            <a:r>
              <a:rPr lang="en-US" dirty="0" smtClean="0">
                <a:latin typeface="Times New Roman" pitchFamily="18" charset="0"/>
                <a:cs typeface="Times New Roman" pitchFamily="18" charset="0"/>
              </a:rPr>
              <a:t>Teacher</a:t>
            </a:r>
            <a:r>
              <a:rPr lang="en-US" dirty="0">
                <a:latin typeface="Times New Roman" pitchFamily="18" charset="0"/>
                <a:cs typeface="Times New Roman" pitchFamily="18" charset="0"/>
              </a:rPr>
              <a:t>, peer, and </a:t>
            </a:r>
            <a:r>
              <a:rPr lang="en-US" dirty="0" smtClean="0">
                <a:latin typeface="Times New Roman" pitchFamily="18" charset="0"/>
                <a:cs typeface="Times New Roman" pitchFamily="18" charset="0"/>
              </a:rPr>
              <a:t>self-assessment.</a:t>
            </a:r>
            <a:endParaRPr lang="en-US" dirty="0">
              <a:latin typeface="Times New Roman" pitchFamily="18" charset="0"/>
              <a:cs typeface="Times New Roman" pitchFamily="18" charset="0"/>
            </a:endParaRPr>
          </a:p>
          <a:p>
            <a:pPr algn="just">
              <a:buFont typeface="Wingdings" pitchFamily="2" charset="2"/>
              <a:buChar char="ü"/>
            </a:pPr>
            <a:endParaRPr lang="en-US" dirty="0" smtClean="0">
              <a:latin typeface="Times New Roman" pitchFamily="18" charset="0"/>
              <a:cs typeface="Times New Roman" pitchFamily="18" charset="0"/>
            </a:endParaRPr>
          </a:p>
          <a:p>
            <a:pPr algn="just">
              <a:buFont typeface="Wingdings" pitchFamily="2" charset="2"/>
              <a:buChar char="ü"/>
            </a:pPr>
            <a:r>
              <a:rPr lang="en-US" dirty="0" smtClean="0">
                <a:latin typeface="Times New Roman" pitchFamily="18" charset="0"/>
                <a:cs typeface="Times New Roman" pitchFamily="18" charset="0"/>
              </a:rPr>
              <a:t>Opportunities </a:t>
            </a:r>
            <a:r>
              <a:rPr lang="en-US" dirty="0">
                <a:latin typeface="Times New Roman" pitchFamily="18" charset="0"/>
                <a:cs typeface="Times New Roman" pitchFamily="18" charset="0"/>
              </a:rPr>
              <a:t>to experience learning as a meaningful whole</a:t>
            </a:r>
            <a:endParaRPr lang="en-IN" dirty="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249321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8058"/>
          </a:xfrm>
        </p:spPr>
        <p:txBody>
          <a:bodyPr>
            <a:normAutofit fontScale="90000"/>
          </a:bodyPr>
          <a:lstStyle/>
          <a:p>
            <a:pPr algn="just"/>
            <a:r>
              <a:rPr lang="en-US" dirty="0">
                <a:latin typeface="Times New Roman" pitchFamily="18" charset="0"/>
                <a:cs typeface="Times New Roman" pitchFamily="18" charset="0"/>
              </a:rPr>
              <a:t>Ways to Integrate the Curriculum </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80728"/>
            <a:ext cx="7859216" cy="5493224"/>
          </a:xfrm>
        </p:spPr>
        <p:txBody>
          <a:bodyPr/>
          <a:lstStyle/>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Three </a:t>
            </a:r>
            <a:r>
              <a:rPr lang="en-US" dirty="0">
                <a:latin typeface="Times New Roman" pitchFamily="18" charset="0"/>
                <a:cs typeface="Times New Roman" pitchFamily="18" charset="0"/>
              </a:rPr>
              <a:t>ways to integrate the curriculum are:  </a:t>
            </a:r>
            <a:endParaRPr lang="en-US" dirty="0" smtClean="0">
              <a:latin typeface="Times New Roman" pitchFamily="18" charset="0"/>
              <a:cs typeface="Times New Roman" pitchFamily="18" charset="0"/>
            </a:endParaRPr>
          </a:p>
          <a:p>
            <a:pPr algn="just">
              <a:buFont typeface="Wingdings" pitchFamily="2" charset="2"/>
              <a:buChar char="ü"/>
            </a:pPr>
            <a:endParaRPr lang="en-US" dirty="0" smtClean="0">
              <a:latin typeface="Times New Roman" pitchFamily="18" charset="0"/>
              <a:cs typeface="Times New Roman" pitchFamily="18" charset="0"/>
            </a:endParaRPr>
          </a:p>
          <a:p>
            <a:pPr algn="just">
              <a:buFont typeface="Wingdings" pitchFamily="2" charset="2"/>
              <a:buChar char="ü"/>
            </a:pPr>
            <a:r>
              <a:rPr lang="en-US" dirty="0" smtClean="0">
                <a:latin typeface="Times New Roman" pitchFamily="18" charset="0"/>
                <a:cs typeface="Times New Roman" pitchFamily="18" charset="0"/>
              </a:rPr>
              <a:t>By </a:t>
            </a:r>
            <a:r>
              <a:rPr lang="en-US" dirty="0">
                <a:latin typeface="Times New Roman" pitchFamily="18" charset="0"/>
                <a:cs typeface="Times New Roman" pitchFamily="18" charset="0"/>
              </a:rPr>
              <a:t>using themes  </a:t>
            </a:r>
            <a:endParaRPr lang="en-US" dirty="0" smtClean="0">
              <a:latin typeface="Times New Roman" pitchFamily="18" charset="0"/>
              <a:cs typeface="Times New Roman" pitchFamily="18" charset="0"/>
            </a:endParaRPr>
          </a:p>
          <a:p>
            <a:pPr algn="just">
              <a:buFont typeface="Wingdings" pitchFamily="2" charset="2"/>
              <a:buChar char="ü"/>
            </a:pPr>
            <a:endParaRPr lang="en-US" dirty="0" smtClean="0">
              <a:latin typeface="Times New Roman" pitchFamily="18" charset="0"/>
              <a:cs typeface="Times New Roman" pitchFamily="18" charset="0"/>
            </a:endParaRPr>
          </a:p>
          <a:p>
            <a:pPr algn="just">
              <a:buFont typeface="Wingdings" pitchFamily="2" charset="2"/>
              <a:buChar char="ü"/>
            </a:pPr>
            <a:r>
              <a:rPr lang="en-US" dirty="0" smtClean="0">
                <a:latin typeface="Times New Roman" pitchFamily="18" charset="0"/>
                <a:cs typeface="Times New Roman" pitchFamily="18" charset="0"/>
              </a:rPr>
              <a:t>By </a:t>
            </a:r>
            <a:r>
              <a:rPr lang="en-US" dirty="0">
                <a:latin typeface="Times New Roman" pitchFamily="18" charset="0"/>
                <a:cs typeface="Times New Roman" pitchFamily="18" charset="0"/>
              </a:rPr>
              <a:t>using projects  </a:t>
            </a:r>
            <a:endParaRPr lang="en-US" dirty="0" smtClean="0">
              <a:latin typeface="Times New Roman" pitchFamily="18" charset="0"/>
              <a:cs typeface="Times New Roman" pitchFamily="18" charset="0"/>
            </a:endParaRPr>
          </a:p>
          <a:p>
            <a:pPr algn="just">
              <a:buFont typeface="Wingdings" pitchFamily="2" charset="2"/>
              <a:buChar char="ü"/>
            </a:pPr>
            <a:endParaRPr lang="en-US" dirty="0" smtClean="0">
              <a:latin typeface="Times New Roman" pitchFamily="18" charset="0"/>
              <a:cs typeface="Times New Roman" pitchFamily="18" charset="0"/>
            </a:endParaRPr>
          </a:p>
          <a:p>
            <a:pPr algn="just">
              <a:buFont typeface="Wingdings" pitchFamily="2" charset="2"/>
              <a:buChar char="ü"/>
            </a:pPr>
            <a:r>
              <a:rPr lang="en-US" dirty="0" smtClean="0">
                <a:latin typeface="Times New Roman" pitchFamily="18" charset="0"/>
                <a:cs typeface="Times New Roman" pitchFamily="18" charset="0"/>
              </a:rPr>
              <a:t>By </a:t>
            </a:r>
            <a:r>
              <a:rPr lang="en-US" dirty="0">
                <a:latin typeface="Times New Roman" pitchFamily="18" charset="0"/>
                <a:cs typeface="Times New Roman" pitchFamily="18" charset="0"/>
              </a:rPr>
              <a:t>using individual and small group studies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467924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lstStyle/>
          <a:p>
            <a:pPr algn="just"/>
            <a:r>
              <a:rPr lang="en-IN" dirty="0">
                <a:latin typeface="Times New Roman" pitchFamily="18" charset="0"/>
                <a:cs typeface="Times New Roman" pitchFamily="18" charset="0"/>
              </a:rPr>
              <a:t>Types of Themes </a:t>
            </a:r>
          </a:p>
        </p:txBody>
      </p:sp>
      <p:sp>
        <p:nvSpPr>
          <p:cNvPr id="3" name="Content Placeholder 2"/>
          <p:cNvSpPr>
            <a:spLocks noGrp="1"/>
          </p:cNvSpPr>
          <p:nvPr>
            <p:ph sz="quarter" idx="1"/>
          </p:nvPr>
        </p:nvSpPr>
        <p:spPr>
          <a:xfrm>
            <a:off x="457200" y="1124744"/>
            <a:ext cx="7715200" cy="5349208"/>
          </a:xfrm>
        </p:spPr>
        <p:txBody>
          <a:bodyPr/>
          <a:lstStyle/>
          <a:p>
            <a:pPr algn="just"/>
            <a:r>
              <a:rPr lang="en-US" b="1" dirty="0">
                <a:latin typeface="Times New Roman" pitchFamily="18" charset="0"/>
                <a:cs typeface="Times New Roman" pitchFamily="18" charset="0"/>
              </a:rPr>
              <a:t>Teacher Team and Class Initiated, Team Planned and Supported </a:t>
            </a:r>
            <a:endParaRPr lang="en-US" b="1" dirty="0" smtClean="0">
              <a:latin typeface="Times New Roman" pitchFamily="18" charset="0"/>
              <a:cs typeface="Times New Roman" pitchFamily="18" charset="0"/>
            </a:endParaRPr>
          </a:p>
          <a:p>
            <a:pPr marL="0" indent="0" algn="just">
              <a:buNone/>
            </a:pPr>
            <a:endParaRPr lang="en-US" b="1"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This type of theme is developed by teachers who seek direction from the children and then collaborate to plan for the children’s learning.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84681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787208" cy="5997280"/>
          </a:xfrm>
        </p:spPr>
        <p:txBody>
          <a:bodyPr/>
          <a:lstStyle/>
          <a:p>
            <a:pPr algn="just"/>
            <a:r>
              <a:rPr lang="en-US" b="1" dirty="0">
                <a:latin typeface="Times New Roman" pitchFamily="18" charset="0"/>
                <a:cs typeface="Times New Roman" pitchFamily="18" charset="0"/>
              </a:rPr>
              <a:t>Child Initiated, Child and Teacher Planned and </a:t>
            </a:r>
            <a:r>
              <a:rPr lang="en-US" b="1" dirty="0" smtClean="0">
                <a:latin typeface="Times New Roman" pitchFamily="18" charset="0"/>
                <a:cs typeface="Times New Roman" pitchFamily="18" charset="0"/>
              </a:rPr>
              <a:t>Supported </a:t>
            </a:r>
          </a:p>
          <a:p>
            <a:pPr algn="just"/>
            <a:endParaRPr lang="en-US" b="1"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Topics for integrated class themes may develop from the interests of one or two children. Their enthusiasm may spread to all the children in the class. Based on the response, the teacher(s) plan(s) further. If the theme is broadly developed, there are usually enough choices to sustain the interests of all the children for an extended period.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376949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859216" cy="5997280"/>
          </a:xfrm>
        </p:spPr>
        <p:txBody>
          <a:bodyPr/>
          <a:lstStyle/>
          <a:p>
            <a:pPr algn="just"/>
            <a:r>
              <a:rPr lang="en-US" b="1" dirty="0">
                <a:latin typeface="Times New Roman" pitchFamily="18" charset="0"/>
                <a:cs typeface="Times New Roman" pitchFamily="18" charset="0"/>
              </a:rPr>
              <a:t>Teacher Initiated, Planned, and Supported </a:t>
            </a:r>
            <a:endParaRPr lang="en-US" b="1" dirty="0" smtClean="0">
              <a:latin typeface="Times New Roman" pitchFamily="18" charset="0"/>
              <a:cs typeface="Times New Roman" pitchFamily="18" charset="0"/>
            </a:endParaRPr>
          </a:p>
          <a:p>
            <a:pPr marL="0" indent="0" algn="just">
              <a:buNone/>
            </a:pPr>
            <a:endParaRPr lang="en-US" b="1"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This type of theme study is usually short in duration and specific in purpose. The theme suggestions may be used to teach other skills and strategies such as brainstorming, clustering, making lists, working cooperatively, recording, and ways of representing ideas which children need in order to embark on independent studies. </a:t>
            </a:r>
          </a:p>
          <a:p>
            <a:pPr marL="0" indent="0" algn="just">
              <a:buNone/>
            </a:pPr>
            <a:r>
              <a:rPr lang="en-US" dirty="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0128626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8003232" cy="5925272"/>
          </a:xfrm>
        </p:spPr>
        <p:txBody>
          <a:bodyPr/>
          <a:lstStyle/>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Teacher Team Initiated and Planned, Whole Staff Supported </a:t>
            </a:r>
            <a:endParaRPr lang="en-US" b="1" dirty="0" smtClean="0">
              <a:latin typeface="Times New Roman" pitchFamily="18" charset="0"/>
              <a:cs typeface="Times New Roman" pitchFamily="18" charset="0"/>
            </a:endParaRPr>
          </a:p>
          <a:p>
            <a:pPr marL="0" indent="0" algn="just">
              <a:buNone/>
            </a:pPr>
            <a:endParaRPr lang="en-US" b="1"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With this type of theme, the structure and the duration will vary according to the resources available. The topic and the activities are set.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901658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46050"/>
          </a:xfrm>
        </p:spPr>
        <p:txBody>
          <a:bodyPr>
            <a:normAutofit fontScale="90000"/>
          </a:bodyPr>
          <a:lstStyle/>
          <a:p>
            <a:pPr algn="just"/>
            <a:r>
              <a:rPr lang="en-IN" dirty="0">
                <a:latin typeface="Times New Roman" pitchFamily="18" charset="0"/>
                <a:cs typeface="Times New Roman" pitchFamily="18" charset="0"/>
              </a:rPr>
              <a:t>Project Work </a:t>
            </a:r>
          </a:p>
        </p:txBody>
      </p:sp>
      <p:sp>
        <p:nvSpPr>
          <p:cNvPr id="3" name="Content Placeholder 2"/>
          <p:cNvSpPr>
            <a:spLocks noGrp="1"/>
          </p:cNvSpPr>
          <p:nvPr>
            <p:ph sz="quarter" idx="1"/>
          </p:nvPr>
        </p:nvSpPr>
        <p:spPr>
          <a:xfrm>
            <a:off x="457200" y="692696"/>
            <a:ext cx="7931224" cy="5781256"/>
          </a:xfrm>
        </p:spPr>
        <p:txBody>
          <a:bodyPr>
            <a:normAutofit/>
          </a:bodyPr>
          <a:lstStyle/>
          <a:p>
            <a:pPr algn="just"/>
            <a:r>
              <a:rPr lang="en-US" dirty="0">
                <a:latin typeface="Times New Roman" pitchFamily="18" charset="0"/>
                <a:cs typeface="Times New Roman" pitchFamily="18" charset="0"/>
              </a:rPr>
              <a:t>Projects as part of the Primary Program are highly recommended as a way to make sense of information in children's lives.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Projects </a:t>
            </a:r>
            <a:r>
              <a:rPr lang="en-US" dirty="0">
                <a:latin typeface="Times New Roman" pitchFamily="18" charset="0"/>
                <a:cs typeface="Times New Roman" pitchFamily="18" charset="0"/>
              </a:rPr>
              <a:t>involve the investigation of a topic but differ from traditional thematic units because they are fully integrated.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project planning the disciplines are naturally combined; there is no need to provide distinctions or to weigh the number of activities in each discipline.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goal is to learn about something, using all the available resources and incorporating the skills, knowledge, and dispositions needed to accomplish that goal.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940213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pPr algn="just"/>
            <a:r>
              <a:rPr lang="en-IN" dirty="0" smtClean="0">
                <a:latin typeface="Times New Roman" pitchFamily="18" charset="0"/>
                <a:cs typeface="Times New Roman" pitchFamily="18" charset="0"/>
              </a:rPr>
              <a:t>curriculum</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196752"/>
            <a:ext cx="7467600" cy="5277200"/>
          </a:xfrm>
        </p:spPr>
        <p:txBody>
          <a:bodyPr/>
          <a:lstStyle/>
          <a:p>
            <a:pPr algn="just"/>
            <a:r>
              <a:rPr lang="en-US" dirty="0">
                <a:latin typeface="Times New Roman" pitchFamily="18" charset="0"/>
                <a:cs typeface="Times New Roman" pitchFamily="18" charset="0"/>
              </a:rPr>
              <a:t>The curriculum is the key reference point for teachers, particularly in developing countries, where it is encoded in the official textbook and teacher guides, often the sole resource used by teachers</a:t>
            </a:r>
            <a:r>
              <a:rPr lang="en-US"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 curriculum links the macro (officially selected educational goals and content) with the micro (the act of teaching and assessment in the classroom/school), and is best seen as ‘a series of translations, transpositions and transformations’ (Alexander</a:t>
            </a:r>
            <a:r>
              <a:rPr lang="en-US">
                <a:latin typeface="Times New Roman" pitchFamily="18" charset="0"/>
                <a:cs typeface="Times New Roman" pitchFamily="18" charset="0"/>
              </a:rPr>
              <a:t>, </a:t>
            </a:r>
            <a:r>
              <a:rPr lang="en-US" smtClean="0">
                <a:latin typeface="Times New Roman" pitchFamily="18" charset="0"/>
                <a:cs typeface="Times New Roman" pitchFamily="18" charset="0"/>
              </a:rPr>
              <a:t>2009).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5227217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46050"/>
          </a:xfrm>
        </p:spPr>
        <p:txBody>
          <a:bodyPr>
            <a:normAutofit fontScale="90000"/>
          </a:bodyPr>
          <a:lstStyle/>
          <a:p>
            <a:pPr algn="just"/>
            <a:r>
              <a:rPr lang="en-US" dirty="0">
                <a:latin typeface="Times New Roman" pitchFamily="18" charset="0"/>
                <a:cs typeface="Times New Roman" pitchFamily="18" charset="0"/>
              </a:rPr>
              <a:t>Individual and Small Group Studies </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764704"/>
            <a:ext cx="7931224" cy="5709248"/>
          </a:xfrm>
        </p:spPr>
        <p:txBody>
          <a:bodyPr>
            <a:normAutofit/>
          </a:bodyPr>
          <a:lstStyle/>
          <a:p>
            <a:pPr algn="just"/>
            <a:r>
              <a:rPr lang="en-US" dirty="0">
                <a:latin typeface="Times New Roman" pitchFamily="18" charset="0"/>
                <a:cs typeface="Times New Roman" pitchFamily="18" charset="0"/>
              </a:rPr>
              <a:t>Another way in which teachers plan for integrated curriculum, teaching, and learning is by allowing for independent and small group study based on a child’s (or small group’s) interest and curiosity about the world.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aim is to help children become independent learners.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Topics </a:t>
            </a:r>
            <a:r>
              <a:rPr lang="en-US" dirty="0">
                <a:latin typeface="Times New Roman" pitchFamily="18" charset="0"/>
                <a:cs typeface="Times New Roman" pitchFamily="18" charset="0"/>
              </a:rPr>
              <a:t>may be initiated spontaneously by the child or a small group of children.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teacher offers resources and teaches the skills and strategies needed individually or through class instruction. </a:t>
            </a:r>
          </a:p>
          <a:p>
            <a:pPr algn="just"/>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0271146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36912"/>
            <a:ext cx="7467600" cy="1143000"/>
          </a:xfrm>
        </p:spPr>
        <p:txBody>
          <a:bodyPr/>
          <a:lstStyle/>
          <a:p>
            <a:pPr algn="ctr"/>
            <a:r>
              <a:rPr lang="en-IN" b="1" smtClean="0">
                <a:latin typeface="Times New Roman" pitchFamily="18" charset="0"/>
                <a:cs typeface="Times New Roman" pitchFamily="18" charset="0"/>
              </a:rPr>
              <a:t>THANK YOU</a:t>
            </a:r>
            <a:endParaRPr lang="en-IN" b="1" dirty="0">
              <a:latin typeface="Times New Roman" pitchFamily="18" charset="0"/>
              <a:cs typeface="Times New Roman" pitchFamily="18" charset="0"/>
            </a:endParaRPr>
          </a:p>
        </p:txBody>
      </p:sp>
    </p:spTree>
    <p:extLst>
      <p:ext uri="{BB962C8B-B14F-4D97-AF65-F5344CB8AC3E}">
        <p14:creationId xmlns:p14="http://schemas.microsoft.com/office/powerpoint/2010/main" val="1785190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pPr algn="just"/>
            <a:r>
              <a:rPr lang="en-IN" dirty="0" smtClean="0">
                <a:latin typeface="Times New Roman" pitchFamily="18" charset="0"/>
                <a:cs typeface="Times New Roman" pitchFamily="18" charset="0"/>
              </a:rPr>
              <a:t>Models of curriculum</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68760"/>
            <a:ext cx="7643192" cy="5205192"/>
          </a:xfrm>
        </p:spPr>
        <p:txBody>
          <a:bodyPr/>
          <a:lstStyle/>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There </a:t>
            </a:r>
            <a:r>
              <a:rPr lang="en-US" dirty="0">
                <a:latin typeface="Times New Roman" pitchFamily="18" charset="0"/>
                <a:cs typeface="Times New Roman" pitchFamily="18" charset="0"/>
              </a:rPr>
              <a:t>are four models of the curriculum that are found globally and in developing countries: </a:t>
            </a:r>
            <a:endParaRPr lang="en-US" dirty="0" smtClean="0">
              <a:latin typeface="Times New Roman" pitchFamily="18" charset="0"/>
              <a:cs typeface="Times New Roman" pitchFamily="18" charset="0"/>
            </a:endParaRPr>
          </a:p>
          <a:p>
            <a:pPr marL="457200" indent="-457200" algn="just">
              <a:buFont typeface="+mj-lt"/>
              <a:buAutoNum type="alphaLcParenR"/>
            </a:pPr>
            <a:endParaRPr lang="en-IN" dirty="0" smtClean="0">
              <a:latin typeface="Times New Roman" pitchFamily="18" charset="0"/>
              <a:cs typeface="Times New Roman" pitchFamily="18" charset="0"/>
            </a:endParaRPr>
          </a:p>
          <a:p>
            <a:pPr marL="457200" indent="-457200" algn="just">
              <a:buFont typeface="+mj-lt"/>
              <a:buAutoNum type="alphaLcParenR"/>
            </a:pPr>
            <a:r>
              <a:rPr lang="en-IN" dirty="0" smtClean="0">
                <a:latin typeface="Times New Roman" pitchFamily="18" charset="0"/>
                <a:cs typeface="Times New Roman" pitchFamily="18" charset="0"/>
              </a:rPr>
              <a:t>Content-driven </a:t>
            </a:r>
            <a:r>
              <a:rPr lang="en-IN" dirty="0">
                <a:latin typeface="Times New Roman" pitchFamily="18" charset="0"/>
                <a:cs typeface="Times New Roman" pitchFamily="18" charset="0"/>
              </a:rPr>
              <a:t>curricula </a:t>
            </a:r>
            <a:endParaRPr lang="en-IN" dirty="0" smtClean="0">
              <a:latin typeface="Times New Roman" pitchFamily="18" charset="0"/>
              <a:cs typeface="Times New Roman" pitchFamily="18" charset="0"/>
            </a:endParaRPr>
          </a:p>
          <a:p>
            <a:pPr marL="457200" indent="-457200" algn="just">
              <a:buFont typeface="+mj-lt"/>
              <a:buAutoNum type="alphaLcParenR"/>
            </a:pPr>
            <a:r>
              <a:rPr lang="en-IN" dirty="0">
                <a:latin typeface="Times New Roman" pitchFamily="18" charset="0"/>
                <a:cs typeface="Times New Roman" pitchFamily="18" charset="0"/>
              </a:rPr>
              <a:t>Process-driven curricula </a:t>
            </a:r>
            <a:endParaRPr lang="en-IN" dirty="0" smtClean="0">
              <a:latin typeface="Times New Roman" pitchFamily="18" charset="0"/>
              <a:cs typeface="Times New Roman" pitchFamily="18" charset="0"/>
            </a:endParaRPr>
          </a:p>
          <a:p>
            <a:pPr marL="457200" indent="-457200" algn="just">
              <a:buFont typeface="+mj-lt"/>
              <a:buAutoNum type="alphaLcParenR"/>
            </a:pPr>
            <a:r>
              <a:rPr lang="en-IN" dirty="0">
                <a:latin typeface="Times New Roman" pitchFamily="18" charset="0"/>
                <a:cs typeface="Times New Roman" pitchFamily="18" charset="0"/>
              </a:rPr>
              <a:t>Objectives-driven </a:t>
            </a:r>
            <a:r>
              <a:rPr lang="en-IN" dirty="0" smtClean="0">
                <a:latin typeface="Times New Roman" pitchFamily="18" charset="0"/>
                <a:cs typeface="Times New Roman" pitchFamily="18" charset="0"/>
              </a:rPr>
              <a:t>curricula</a:t>
            </a:r>
          </a:p>
          <a:p>
            <a:pPr marL="457200" indent="-457200" algn="just">
              <a:buFont typeface="+mj-lt"/>
              <a:buAutoNum type="alphaLcParenR"/>
            </a:pPr>
            <a:r>
              <a:rPr lang="en-IN" dirty="0">
                <a:latin typeface="Times New Roman" pitchFamily="18" charset="0"/>
                <a:cs typeface="Times New Roman" pitchFamily="18" charset="0"/>
              </a:rPr>
              <a:t>Competence- or outcomes-based curricula</a:t>
            </a:r>
          </a:p>
        </p:txBody>
      </p:sp>
    </p:spTree>
    <p:extLst>
      <p:ext uri="{BB962C8B-B14F-4D97-AF65-F5344CB8AC3E}">
        <p14:creationId xmlns:p14="http://schemas.microsoft.com/office/powerpoint/2010/main" val="4164342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normAutofit/>
          </a:bodyPr>
          <a:lstStyle/>
          <a:p>
            <a:pPr algn="just"/>
            <a:r>
              <a:rPr lang="en-IN" dirty="0">
                <a:latin typeface="Times New Roman" pitchFamily="18" charset="0"/>
                <a:cs typeface="Times New Roman" pitchFamily="18" charset="0"/>
              </a:rPr>
              <a:t>Content-driven curricula </a:t>
            </a:r>
          </a:p>
        </p:txBody>
      </p:sp>
      <p:sp>
        <p:nvSpPr>
          <p:cNvPr id="3" name="Content Placeholder 2"/>
          <p:cNvSpPr>
            <a:spLocks noGrp="1"/>
          </p:cNvSpPr>
          <p:nvPr>
            <p:ph sz="quarter" idx="1"/>
          </p:nvPr>
        </p:nvSpPr>
        <p:spPr>
          <a:xfrm>
            <a:off x="457200" y="1052736"/>
            <a:ext cx="7787208" cy="5421216"/>
          </a:xfrm>
        </p:spPr>
        <p:txBody>
          <a:bodyPr>
            <a:normAutofit/>
          </a:bodyPr>
          <a:lstStyle/>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Subjects </a:t>
            </a:r>
            <a:r>
              <a:rPr lang="en-US" dirty="0">
                <a:latin typeface="Times New Roman" pitchFamily="18" charset="0"/>
                <a:cs typeface="Times New Roman" pitchFamily="18" charset="0"/>
              </a:rPr>
              <a:t>such as mathematics or science are used to describe the curriculum, with increasing </a:t>
            </a:r>
            <a:r>
              <a:rPr lang="en-US" dirty="0" smtClean="0">
                <a:latin typeface="Times New Roman" pitchFamily="18" charset="0"/>
                <a:cs typeface="Times New Roman" pitchFamily="18" charset="0"/>
              </a:rPr>
              <a:t>specialization </a:t>
            </a:r>
            <a:r>
              <a:rPr lang="en-US" dirty="0">
                <a:latin typeface="Times New Roman" pitchFamily="18" charset="0"/>
                <a:cs typeface="Times New Roman" pitchFamily="18" charset="0"/>
              </a:rPr>
              <a:t>for older students.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key concept is discipline, which ‘means accepting a given selection, organization, pacing and timing of knowledge’ in the pedagogical relationship between the teacher and the taught in order to cover the curriculum (Bernstein, 1975).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Knowledge </a:t>
            </a:r>
            <a:r>
              <a:rPr lang="en-US" dirty="0">
                <a:latin typeface="Times New Roman" pitchFamily="18" charset="0"/>
                <a:cs typeface="Times New Roman" pitchFamily="18" charset="0"/>
              </a:rPr>
              <a:t>is transmitted in a situation where the teacher has maximal control.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4191540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lstStyle/>
          <a:p>
            <a:pPr algn="just"/>
            <a:r>
              <a:rPr lang="en-IN" dirty="0"/>
              <a:t>Process-driven curricula</a:t>
            </a:r>
          </a:p>
        </p:txBody>
      </p:sp>
      <p:sp>
        <p:nvSpPr>
          <p:cNvPr id="3" name="Content Placeholder 2"/>
          <p:cNvSpPr>
            <a:spLocks noGrp="1"/>
          </p:cNvSpPr>
          <p:nvPr>
            <p:ph sz="quarter" idx="1"/>
          </p:nvPr>
        </p:nvSpPr>
        <p:spPr>
          <a:xfrm>
            <a:off x="457200" y="1124744"/>
            <a:ext cx="7715200" cy="5349208"/>
          </a:xfrm>
        </p:spPr>
        <p:txBody>
          <a:bodyPr/>
          <a:lstStyle/>
          <a:p>
            <a:pPr algn="just"/>
            <a:r>
              <a:rPr lang="en-US" dirty="0" smtClean="0">
                <a:latin typeface="Times New Roman" pitchFamily="18" charset="0"/>
                <a:cs typeface="Times New Roman" pitchFamily="18" charset="0"/>
              </a:rPr>
              <a:t>Content </a:t>
            </a:r>
            <a:r>
              <a:rPr lang="en-US" dirty="0">
                <a:latin typeface="Times New Roman" pitchFamily="18" charset="0"/>
                <a:cs typeface="Times New Roman" pitchFamily="18" charset="0"/>
              </a:rPr>
              <a:t>areas stand in an open relation to each other.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Students </a:t>
            </a:r>
            <a:r>
              <a:rPr lang="en-US" dirty="0">
                <a:latin typeface="Times New Roman" pitchFamily="18" charset="0"/>
                <a:cs typeface="Times New Roman" pitchFamily="18" charset="0"/>
              </a:rPr>
              <a:t>have more discretion over what is learnt compared to individual teachers, who have to collaborate with colleagues from other disciplines.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Process-driven </a:t>
            </a:r>
            <a:r>
              <a:rPr lang="en-US" dirty="0">
                <a:latin typeface="Times New Roman" pitchFamily="18" charset="0"/>
                <a:cs typeface="Times New Roman" pitchFamily="18" charset="0"/>
              </a:rPr>
              <a:t>curricula include a range of models - cross-curricular, integrated, interdisciplinary, thematic. Multiple forms of assessment are used, with a focus on formative, personal, coursework-based and open-ended assessment (Ross, 2000).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807162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pPr algn="just"/>
            <a:r>
              <a:rPr lang="en-IN" dirty="0">
                <a:latin typeface="Times New Roman" pitchFamily="18" charset="0"/>
                <a:cs typeface="Times New Roman" pitchFamily="18" charset="0"/>
              </a:rPr>
              <a:t>Objectives-driven curricula</a:t>
            </a:r>
          </a:p>
        </p:txBody>
      </p:sp>
      <p:sp>
        <p:nvSpPr>
          <p:cNvPr id="3" name="Content Placeholder 2"/>
          <p:cNvSpPr>
            <a:spLocks noGrp="1"/>
          </p:cNvSpPr>
          <p:nvPr>
            <p:ph sz="quarter" idx="1"/>
          </p:nvPr>
        </p:nvSpPr>
        <p:spPr>
          <a:xfrm>
            <a:off x="457200" y="1052736"/>
            <a:ext cx="7715200" cy="5421216"/>
          </a:xfrm>
        </p:spPr>
        <p:txBody>
          <a:bodyPr/>
          <a:lstStyle/>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Structured </a:t>
            </a:r>
            <a:r>
              <a:rPr lang="en-US" dirty="0">
                <a:latin typeface="Times New Roman" pitchFamily="18" charset="0"/>
                <a:cs typeface="Times New Roman" pitchFamily="18" charset="0"/>
              </a:rPr>
              <a:t>around sets of expected learning outcomes, which are written by specifying the kind of </a:t>
            </a:r>
            <a:r>
              <a:rPr lang="en-US" dirty="0" smtClean="0">
                <a:latin typeface="Times New Roman" pitchFamily="18" charset="0"/>
                <a:cs typeface="Times New Roman" pitchFamily="18" charset="0"/>
              </a:rPr>
              <a:t>behavior </a:t>
            </a:r>
            <a:r>
              <a:rPr lang="en-US" dirty="0">
                <a:latin typeface="Times New Roman" pitchFamily="18" charset="0"/>
                <a:cs typeface="Times New Roman" pitchFamily="18" charset="0"/>
              </a:rPr>
              <a:t>as well as the context in which that </a:t>
            </a:r>
            <a:r>
              <a:rPr lang="en-US" dirty="0" smtClean="0">
                <a:latin typeface="Times New Roman" pitchFamily="18" charset="0"/>
                <a:cs typeface="Times New Roman" pitchFamily="18" charset="0"/>
              </a:rPr>
              <a:t>behavior </a:t>
            </a:r>
            <a:r>
              <a:rPr lang="en-US" dirty="0">
                <a:latin typeface="Times New Roman" pitchFamily="18" charset="0"/>
                <a:cs typeface="Times New Roman" pitchFamily="18" charset="0"/>
              </a:rPr>
              <a:t>is expected to operate, e.g. comprehending, applying, </a:t>
            </a:r>
            <a:r>
              <a:rPr lang="en-US" dirty="0" smtClean="0">
                <a:latin typeface="Times New Roman" pitchFamily="18" charset="0"/>
                <a:cs typeface="Times New Roman" pitchFamily="18" charset="0"/>
              </a:rPr>
              <a:t>analyzing, </a:t>
            </a:r>
            <a:r>
              <a:rPr lang="en-US" dirty="0">
                <a:latin typeface="Times New Roman" pitchFamily="18" charset="0"/>
                <a:cs typeface="Times New Roman" pitchFamily="18" charset="0"/>
              </a:rPr>
              <a:t>starting with lower-order objectives and moving to increasing levels of complexity (Tyler, 1949).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Driven </a:t>
            </a:r>
            <a:r>
              <a:rPr lang="en-US" dirty="0">
                <a:latin typeface="Times New Roman" pitchFamily="18" charset="0"/>
                <a:cs typeface="Times New Roman" pitchFamily="18" charset="0"/>
              </a:rPr>
              <a:t>by utilitarian ideals, content is usually selected on the basis of its relevance to the workplace.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513939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normAutofit fontScale="90000"/>
          </a:bodyPr>
          <a:lstStyle/>
          <a:p>
            <a:pPr algn="just"/>
            <a:r>
              <a:rPr lang="en-IN" dirty="0">
                <a:latin typeface="Times New Roman" pitchFamily="18" charset="0"/>
                <a:cs typeface="Times New Roman" pitchFamily="18" charset="0"/>
              </a:rPr>
              <a:t>Competence- or outcomes-based curricula</a:t>
            </a:r>
          </a:p>
        </p:txBody>
      </p:sp>
      <p:sp>
        <p:nvSpPr>
          <p:cNvPr id="3" name="Content Placeholder 2"/>
          <p:cNvSpPr>
            <a:spLocks noGrp="1"/>
          </p:cNvSpPr>
          <p:nvPr>
            <p:ph sz="quarter" idx="1"/>
          </p:nvPr>
        </p:nvSpPr>
        <p:spPr>
          <a:xfrm>
            <a:off x="457200" y="1268760"/>
            <a:ext cx="7467600" cy="5205192"/>
          </a:xfrm>
        </p:spPr>
        <p:txBody>
          <a:bodyPr/>
          <a:lstStyle/>
          <a:p>
            <a:pPr algn="just"/>
            <a:r>
              <a:rPr lang="en-US" dirty="0" smtClean="0">
                <a:latin typeface="Times New Roman" pitchFamily="18" charset="0"/>
                <a:cs typeface="Times New Roman" pitchFamily="18" charset="0"/>
              </a:rPr>
              <a:t>Structured </a:t>
            </a:r>
            <a:r>
              <a:rPr lang="en-US" dirty="0">
                <a:latin typeface="Times New Roman" pitchFamily="18" charset="0"/>
                <a:cs typeface="Times New Roman" pitchFamily="18" charset="0"/>
              </a:rPr>
              <a:t>around sets of learning outcomes that all learners are expected to be able to achieve successfully at the end of their learning experiences (Botha, 2002).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Curriculum</a:t>
            </a:r>
            <a:r>
              <a:rPr lang="en-US" dirty="0">
                <a:latin typeface="Times New Roman" pitchFamily="18" charset="0"/>
                <a:cs typeface="Times New Roman" pitchFamily="18" charset="0"/>
              </a:rPr>
              <a:t>, instruction, and assessment are </a:t>
            </a:r>
            <a:r>
              <a:rPr lang="en-US" dirty="0" smtClean="0">
                <a:latin typeface="Times New Roman" pitchFamily="18" charset="0"/>
                <a:cs typeface="Times New Roman" pitchFamily="18" charset="0"/>
              </a:rPr>
              <a:t>organized </a:t>
            </a:r>
            <a:r>
              <a:rPr lang="en-US" dirty="0">
                <a:latin typeface="Times New Roman" pitchFamily="18" charset="0"/>
                <a:cs typeface="Times New Roman" pitchFamily="18" charset="0"/>
              </a:rPr>
              <a:t>in a way that makes sure that this learning ultimately happens.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considered to produce life-long learners who can better adapt to the world of work, and is considered inherently more democratic.</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316752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lstStyle/>
          <a:p>
            <a:pPr algn="just"/>
            <a:r>
              <a:rPr lang="en-IN" dirty="0" smtClean="0">
                <a:latin typeface="Times New Roman" pitchFamily="18" charset="0"/>
                <a:cs typeface="Times New Roman" pitchFamily="18" charset="0"/>
              </a:rPr>
              <a:t>Integrated curriculum</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052736"/>
            <a:ext cx="7787208" cy="5421216"/>
          </a:xfrm>
        </p:spPr>
        <p:txBody>
          <a:bodyPr/>
          <a:lstStyle/>
          <a:p>
            <a:pPr algn="just"/>
            <a:r>
              <a:rPr lang="en-US" dirty="0">
                <a:latin typeface="Times New Roman" pitchFamily="18" charset="0"/>
                <a:cs typeface="Times New Roman" pitchFamily="18" charset="0"/>
              </a:rPr>
              <a:t>An integrated curriculum allows </a:t>
            </a:r>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pursue learning in a holistic </a:t>
            </a:r>
            <a:r>
              <a:rPr lang="en-US" dirty="0" smtClean="0">
                <a:latin typeface="Times New Roman" pitchFamily="18" charset="0"/>
                <a:cs typeface="Times New Roman" pitchFamily="18" charset="0"/>
              </a:rPr>
              <a:t>way.</a:t>
            </a:r>
          </a:p>
          <a:p>
            <a:pPr algn="just"/>
            <a:endParaRPr lang="en-US" dirty="0">
              <a:latin typeface="Times New Roman" pitchFamily="18" charset="0"/>
              <a:cs typeface="Times New Roman" pitchFamily="18" charset="0"/>
            </a:endParaRPr>
          </a:p>
          <a:p>
            <a:pPr marL="0" indent="0" algn="just">
              <a:buNone/>
            </a:pPr>
            <a:endParaRPr lang="en-IN"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204864"/>
            <a:ext cx="5400600"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2111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normAutofit fontScale="90000"/>
          </a:bodyPr>
          <a:lstStyle/>
          <a:p>
            <a:pPr algn="just"/>
            <a:r>
              <a:rPr lang="en-US" dirty="0">
                <a:latin typeface="Times New Roman" pitchFamily="18" charset="0"/>
                <a:cs typeface="Times New Roman" pitchFamily="18" charset="0"/>
              </a:rPr>
              <a:t>Rationale for Integrating the Curriculum </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80728"/>
            <a:ext cx="7715200" cy="5493224"/>
          </a:xfrm>
        </p:spPr>
        <p:txBody>
          <a:bodyPr/>
          <a:lstStyle/>
          <a:p>
            <a:pPr algn="just"/>
            <a:r>
              <a:rPr lang="en-US" dirty="0">
                <a:latin typeface="Times New Roman" pitchFamily="18" charset="0"/>
                <a:cs typeface="Times New Roman" pitchFamily="18" charset="0"/>
              </a:rPr>
              <a:t>Integration acknowledges and builds on the relationships which exist among all things.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An </a:t>
            </a:r>
            <a:r>
              <a:rPr lang="en-US" dirty="0">
                <a:latin typeface="Times New Roman" pitchFamily="18" charset="0"/>
                <a:cs typeface="Times New Roman" pitchFamily="18" charset="0"/>
              </a:rPr>
              <a:t>integrated curriculum implies learning that is synthesized across traditional subject areas and learning experiences that are designed to be mutually reinforcing.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approach develops the child’s ability to transfer their learning to other settings.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6711354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100</TotalTime>
  <Words>1180</Words>
  <Application>Microsoft Office PowerPoint</Application>
  <PresentationFormat>On-screen Show (4:3)</PresentationFormat>
  <Paragraphs>119</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Curriculum planning – Integrated teaching, Problem based learning, Evidence based medicine</vt:lpstr>
      <vt:lpstr>curriculum</vt:lpstr>
      <vt:lpstr>Models of curriculum</vt:lpstr>
      <vt:lpstr>Content-driven curricula </vt:lpstr>
      <vt:lpstr>Process-driven curricula</vt:lpstr>
      <vt:lpstr>Objectives-driven curricula</vt:lpstr>
      <vt:lpstr>Competence- or outcomes-based curricula</vt:lpstr>
      <vt:lpstr>Integrated curriculum</vt:lpstr>
      <vt:lpstr>Rationale for Integrating the Curriculum </vt:lpstr>
      <vt:lpstr>PowerPoint Presentation</vt:lpstr>
      <vt:lpstr>PowerPoint Presentation</vt:lpstr>
      <vt:lpstr>Characteristics of an Integrated Curriculum</vt:lpstr>
      <vt:lpstr>PowerPoint Presentation</vt:lpstr>
      <vt:lpstr>Ways to Integrate the Curriculum </vt:lpstr>
      <vt:lpstr>Types of Themes </vt:lpstr>
      <vt:lpstr>PowerPoint Presentation</vt:lpstr>
      <vt:lpstr>PowerPoint Presentation</vt:lpstr>
      <vt:lpstr>PowerPoint Presentation</vt:lpstr>
      <vt:lpstr>Project Work </vt:lpstr>
      <vt:lpstr>Individual and Small Group Studies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planning – Integrated teaching, Problem based learning, Evidence based medicine</dc:title>
  <dc:creator>Aakanksha Bajpai</dc:creator>
  <cp:lastModifiedBy>Aakanksha Bajpai</cp:lastModifiedBy>
  <cp:revision>28</cp:revision>
  <dcterms:created xsi:type="dcterms:W3CDTF">2019-10-20T16:51:08Z</dcterms:created>
  <dcterms:modified xsi:type="dcterms:W3CDTF">2022-02-12T15:42:19Z</dcterms:modified>
</cp:coreProperties>
</file>