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DDDB80-EA34-43A1-8A09-02183987DDCC}" type="datetimeFigureOut">
              <a:rPr lang="en-IN" smtClean="0"/>
              <a:t>24-07-2020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3A1688-2A03-4F08-A926-75E084EB1933}"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DDB80-EA34-43A1-8A09-02183987DDCC}" type="datetimeFigureOut">
              <a:rPr lang="en-IN" smtClean="0"/>
              <a:t>24-07-2020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3A1688-2A03-4F08-A926-75E084EB193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BDDDB80-EA34-43A1-8A09-02183987DDCC}" type="datetimeFigureOut">
              <a:rPr lang="en-IN" smtClean="0"/>
              <a:t>24-07-2020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3A1688-2A03-4F08-A926-75E084EB1933}" type="slidenum">
              <a:rPr lang="en-IN" smtClean="0"/>
              <a:t>‹#›</a:t>
            </a:fld>
            <a:endParaRPr lang="en-IN"/>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DDB80-EA34-43A1-8A09-02183987DDCC}" type="datetimeFigureOut">
              <a:rPr lang="en-IN" smtClean="0"/>
              <a:t>24-07-2020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3A1688-2A03-4F08-A926-75E084EB1933}" type="slidenum">
              <a:rPr lang="en-IN" smtClean="0"/>
              <a:t>‹#›</a:t>
            </a:fld>
            <a:endParaRPr lang="en-I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DDB80-EA34-43A1-8A09-02183987DDCC}" type="datetimeFigureOut">
              <a:rPr lang="en-IN" smtClean="0"/>
              <a:t>24-07-2020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3A1688-2A03-4F08-A926-75E084EB1933}"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BDDDB80-EA34-43A1-8A09-02183987DDCC}" type="datetimeFigureOut">
              <a:rPr lang="en-IN" smtClean="0"/>
              <a:t>24-07-2020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3A1688-2A03-4F08-A926-75E084EB1933}" type="slidenum">
              <a:rPr lang="en-IN" smtClean="0"/>
              <a:t>‹#›</a:t>
            </a:fld>
            <a:endParaRPr lang="en-IN"/>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DDDB80-EA34-43A1-8A09-02183987DDCC}" type="datetimeFigureOut">
              <a:rPr lang="en-IN" smtClean="0"/>
              <a:t>24-07-2020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3A1688-2A03-4F08-A926-75E084EB193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DDB80-EA34-43A1-8A09-02183987DDCC}" type="datetimeFigureOut">
              <a:rPr lang="en-IN" smtClean="0"/>
              <a:t>24-07-2020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93A1688-2A03-4F08-A926-75E084EB193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BDDDB80-EA34-43A1-8A09-02183987DDCC}" type="datetimeFigureOut">
              <a:rPr lang="en-IN" smtClean="0"/>
              <a:t>24-07-2020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3A1688-2A03-4F08-A926-75E084EB193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BDDDB80-EA34-43A1-8A09-02183987DDCC}" type="datetimeFigureOut">
              <a:rPr lang="en-IN" smtClean="0"/>
              <a:t>24-07-2020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3A1688-2A03-4F08-A926-75E084EB1933}" type="slidenum">
              <a:rPr lang="en-IN" smtClean="0"/>
              <a:t>‹#›</a:t>
            </a:fld>
            <a:endParaRPr lang="en-IN"/>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DDB80-EA34-43A1-8A09-02183987DDCC}" type="datetimeFigureOut">
              <a:rPr lang="en-IN" smtClean="0"/>
              <a:t>24-07-2020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3A1688-2A03-4F08-A926-75E084EB1933}" type="slidenum">
              <a:rPr lang="en-IN" smtClean="0"/>
              <a:t>‹#›</a:t>
            </a:fld>
            <a:endParaRPr lang="en-IN"/>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BDDDB80-EA34-43A1-8A09-02183987DDCC}" type="datetimeFigureOut">
              <a:rPr lang="en-IN" smtClean="0"/>
              <a:t>24-07-2020</a:t>
            </a:fld>
            <a:endParaRPr lang="en-IN"/>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IN"/>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93A1688-2A03-4F08-A926-75E084EB1933}" type="slidenum">
              <a:rPr lang="en-IN" smtClean="0"/>
              <a:t>‹#›</a:t>
            </a:fld>
            <a:endParaRPr lang="en-IN"/>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smtClean="0"/>
              <a:t> </a:t>
            </a:r>
            <a:endParaRPr lang="en-IN" dirty="0"/>
          </a:p>
        </p:txBody>
      </p:sp>
      <p:sp>
        <p:nvSpPr>
          <p:cNvPr id="3" name="Subtitle 2"/>
          <p:cNvSpPr>
            <a:spLocks noGrp="1"/>
          </p:cNvSpPr>
          <p:nvPr>
            <p:ph type="subTitle" idx="1"/>
          </p:nvPr>
        </p:nvSpPr>
        <p:spPr>
          <a:xfrm>
            <a:off x="1371600" y="764704"/>
            <a:ext cx="7088832" cy="5544616"/>
          </a:xfrm>
        </p:spPr>
        <p:txBody>
          <a:bodyPr>
            <a:normAutofit fontScale="92500" lnSpcReduction="20000"/>
          </a:bodyPr>
          <a:lstStyle/>
          <a:p>
            <a:r>
              <a:rPr lang="hi-IN" sz="7200" dirty="0" smtClean="0"/>
              <a:t>मूल एवम् छिपी पाठ्यचर्या</a:t>
            </a:r>
          </a:p>
          <a:p>
            <a:r>
              <a:rPr lang="hi-IN" sz="7200" dirty="0" smtClean="0"/>
              <a:t>(</a:t>
            </a:r>
            <a:r>
              <a:rPr lang="en-IN" sz="7200" dirty="0" smtClean="0"/>
              <a:t>Core &amp; Hidden curriculum)</a:t>
            </a:r>
          </a:p>
          <a:p>
            <a:r>
              <a:rPr lang="en-IN" sz="2800" dirty="0" smtClean="0">
                <a:solidFill>
                  <a:srgbClr val="FF0000"/>
                </a:solidFill>
              </a:rPr>
              <a:t>By- </a:t>
            </a:r>
            <a:r>
              <a:rPr lang="en-IN" sz="2800" dirty="0" err="1" smtClean="0">
                <a:solidFill>
                  <a:srgbClr val="FF0000"/>
                </a:solidFill>
              </a:rPr>
              <a:t>Mr.</a:t>
            </a:r>
            <a:r>
              <a:rPr lang="en-IN" sz="2800" dirty="0" smtClean="0">
                <a:solidFill>
                  <a:srgbClr val="FF0000"/>
                </a:solidFill>
              </a:rPr>
              <a:t> Shiv </a:t>
            </a:r>
            <a:r>
              <a:rPr lang="en-IN" sz="2800" dirty="0" err="1" smtClean="0">
                <a:solidFill>
                  <a:srgbClr val="FF0000"/>
                </a:solidFill>
              </a:rPr>
              <a:t>charan</a:t>
            </a:r>
            <a:r>
              <a:rPr lang="en-IN" sz="2800" dirty="0" smtClean="0">
                <a:solidFill>
                  <a:srgbClr val="FF0000"/>
                </a:solidFill>
              </a:rPr>
              <a:t> </a:t>
            </a:r>
            <a:r>
              <a:rPr lang="en-IN" sz="2800" dirty="0" err="1" smtClean="0">
                <a:solidFill>
                  <a:srgbClr val="FF0000"/>
                </a:solidFill>
              </a:rPr>
              <a:t>patel</a:t>
            </a:r>
            <a:endParaRPr lang="en-IN" sz="2800" dirty="0" smtClean="0">
              <a:solidFill>
                <a:srgbClr val="FF0000"/>
              </a:solidFill>
            </a:endParaRPr>
          </a:p>
          <a:p>
            <a:r>
              <a:rPr lang="en-IN" sz="2800" dirty="0" smtClean="0">
                <a:solidFill>
                  <a:srgbClr val="FF0000"/>
                </a:solidFill>
              </a:rPr>
              <a:t>( Assistant prof.)</a:t>
            </a:r>
          </a:p>
          <a:p>
            <a:r>
              <a:rPr lang="en-IN" sz="2800" dirty="0" smtClean="0">
                <a:solidFill>
                  <a:srgbClr val="FF0000"/>
                </a:solidFill>
              </a:rPr>
              <a:t>Department of education</a:t>
            </a:r>
          </a:p>
          <a:p>
            <a:r>
              <a:rPr lang="en-IN" sz="2800" dirty="0" smtClean="0">
                <a:solidFill>
                  <a:srgbClr val="FF0000"/>
                </a:solidFill>
              </a:rPr>
              <a:t>B.Ed.</a:t>
            </a:r>
            <a:r>
              <a:rPr lang="hi-IN" sz="2800" dirty="0" smtClean="0">
                <a:solidFill>
                  <a:srgbClr val="FF0000"/>
                </a:solidFill>
              </a:rPr>
              <a:t> </a:t>
            </a:r>
            <a:endParaRPr lang="en-IN" sz="2800" dirty="0">
              <a:solidFill>
                <a:srgbClr val="FF0000"/>
              </a:solidFill>
            </a:endParaRPr>
          </a:p>
        </p:txBody>
      </p:sp>
    </p:spTree>
    <p:extLst>
      <p:ext uri="{BB962C8B-B14F-4D97-AF65-F5344CB8AC3E}">
        <p14:creationId xmlns:p14="http://schemas.microsoft.com/office/powerpoint/2010/main" val="1313332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993893"/>
          </a:xfrm>
        </p:spPr>
        <p:txBody>
          <a:bodyPr>
            <a:normAutofit lnSpcReduction="10000"/>
          </a:bodyPr>
          <a:lstStyle/>
          <a:p>
            <a:r>
              <a:rPr lang="hi-IN" dirty="0" smtClean="0"/>
              <a:t>इसे मूर्त रूप मे सरलता से वर्णित किया जा सकता है |</a:t>
            </a:r>
          </a:p>
          <a:p>
            <a:r>
              <a:rPr lang="hi-IN" dirty="0" smtClean="0"/>
              <a:t>विद्यालय के भिन्न भिन्न परिपेक्ष्य या स्थितियों मे अधिगम कराया जा सकता है |</a:t>
            </a:r>
          </a:p>
          <a:p>
            <a:r>
              <a:rPr lang="hi-IN" dirty="0" smtClean="0"/>
              <a:t>परंपरागत दृष्टिकोण की अपेक्षा आसानी से समझी जा सकती है |</a:t>
            </a:r>
          </a:p>
          <a:p>
            <a:r>
              <a:rPr lang="hi-IN" dirty="0" smtClean="0"/>
              <a:t>इसे प्रबंधित करना आसान है |</a:t>
            </a:r>
          </a:p>
          <a:p>
            <a:r>
              <a:rPr lang="hi-IN" dirty="0" smtClean="0"/>
              <a:t>इसमे शिक्षण से अधिक अधिगम एवम् अधिगमकर्ता पर ध्यान केंद्रित किया जाता है |</a:t>
            </a:r>
          </a:p>
          <a:p>
            <a:r>
              <a:rPr lang="hi-IN" dirty="0" smtClean="0"/>
              <a:t>इसमे नियोजित एवम् अनियोजित सभी अनुभवों को सम्मिलित किया जाता है |</a:t>
            </a:r>
          </a:p>
          <a:p>
            <a:endParaRPr lang="hi-IN" dirty="0" smtClean="0"/>
          </a:p>
        </p:txBody>
      </p:sp>
      <p:sp>
        <p:nvSpPr>
          <p:cNvPr id="3" name="Title 2"/>
          <p:cNvSpPr>
            <a:spLocks noGrp="1"/>
          </p:cNvSpPr>
          <p:nvPr>
            <p:ph type="title"/>
          </p:nvPr>
        </p:nvSpPr>
        <p:spPr>
          <a:xfrm>
            <a:off x="457200" y="338328"/>
            <a:ext cx="8229600" cy="1938544"/>
          </a:xfrm>
        </p:spPr>
        <p:txBody>
          <a:bodyPr>
            <a:normAutofit/>
          </a:bodyPr>
          <a:lstStyle/>
          <a:p>
            <a:r>
              <a:rPr lang="hi-IN" dirty="0" smtClean="0"/>
              <a:t>छिपी पाठ्यचर्या के गुण  </a:t>
            </a:r>
            <a:br>
              <a:rPr lang="hi-IN" dirty="0" smtClean="0"/>
            </a:br>
            <a:r>
              <a:rPr lang="hi-IN" dirty="0" smtClean="0"/>
              <a:t>(</a:t>
            </a:r>
            <a:r>
              <a:rPr lang="en-IN" dirty="0" smtClean="0"/>
              <a:t>Merits of hidden curriculum)</a:t>
            </a:r>
            <a:endParaRPr lang="en-IN" dirty="0"/>
          </a:p>
        </p:txBody>
      </p:sp>
    </p:spTree>
    <p:extLst>
      <p:ext uri="{BB962C8B-B14F-4D97-AF65-F5344CB8AC3E}">
        <p14:creationId xmlns:p14="http://schemas.microsoft.com/office/powerpoint/2010/main" val="3289598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64904"/>
            <a:ext cx="7408333" cy="3561259"/>
          </a:xfrm>
        </p:spPr>
        <p:txBody>
          <a:bodyPr/>
          <a:lstStyle/>
          <a:p>
            <a:r>
              <a:rPr lang="hi-IN" dirty="0" smtClean="0"/>
              <a:t>इस पाठ्यचर्या की अधिगम प्रक्रिया सामान्य प्रक्रियाओ से भिन्न होती है|</a:t>
            </a:r>
          </a:p>
          <a:p>
            <a:r>
              <a:rPr lang="hi-IN" dirty="0" smtClean="0"/>
              <a:t>इसमे यह मान लिया जाता है कि सभी छात्र इसमे सम्मिलित है किन्तु वास्तविकता इससे भिन्न होती है |</a:t>
            </a:r>
          </a:p>
          <a:p>
            <a:r>
              <a:rPr lang="hi-IN" dirty="0" smtClean="0"/>
              <a:t>यह अत्यंत जटिल एवम् अमूर्त है|</a:t>
            </a:r>
          </a:p>
          <a:p>
            <a:r>
              <a:rPr lang="hi-IN" dirty="0" smtClean="0"/>
              <a:t>यह पाठ्यचर्या इतनी व्यापक है कि इसे सरल या छोटे वाक्यांशों मे व्यक्त नहीं किया जा सकता |</a:t>
            </a:r>
          </a:p>
        </p:txBody>
      </p:sp>
      <p:sp>
        <p:nvSpPr>
          <p:cNvPr id="3" name="Title 2"/>
          <p:cNvSpPr>
            <a:spLocks noGrp="1"/>
          </p:cNvSpPr>
          <p:nvPr>
            <p:ph type="title"/>
          </p:nvPr>
        </p:nvSpPr>
        <p:spPr/>
        <p:txBody>
          <a:bodyPr>
            <a:normAutofit fontScale="90000"/>
          </a:bodyPr>
          <a:lstStyle/>
          <a:p>
            <a:r>
              <a:rPr lang="hi-IN" dirty="0" smtClean="0"/>
              <a:t>छिपी पाठ्यचर्या के दोष </a:t>
            </a:r>
            <a:br>
              <a:rPr lang="hi-IN" dirty="0" smtClean="0"/>
            </a:br>
            <a:r>
              <a:rPr lang="hi-IN" dirty="0" smtClean="0"/>
              <a:t>(</a:t>
            </a:r>
            <a:r>
              <a:rPr lang="en-IN" dirty="0" smtClean="0"/>
              <a:t>Demerits of hidden curriculum)</a:t>
            </a:r>
            <a:endParaRPr lang="en-IN" dirty="0"/>
          </a:p>
        </p:txBody>
      </p:sp>
    </p:spTree>
    <p:extLst>
      <p:ext uri="{BB962C8B-B14F-4D97-AF65-F5344CB8AC3E}">
        <p14:creationId xmlns:p14="http://schemas.microsoft.com/office/powerpoint/2010/main" val="60002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137323"/>
          </a:xfrm>
        </p:spPr>
        <p:txBody>
          <a:bodyPr/>
          <a:lstStyle/>
          <a:p>
            <a:pPr marL="0" indent="0">
              <a:buNone/>
            </a:pPr>
            <a:r>
              <a:rPr lang="hi-IN" dirty="0" smtClean="0"/>
              <a:t>विषय केंद्रित तथा छात्र केंद्रित पाठ्यक्रम की प्रतिक्रिया स्वरूप इस पाठ्यक्रम का विकास हुआ | यह पाठ्यक्रम अमेरिका के विद्यालयों मे बहुत लोकप्रिय हुआ| यह कुछ तथ्य है कि हर शिक्षार्थी की व्यक्तिगत रुचिया तथा योग्यताएं एक दूसरे से भिन्न होती है| इसलिए सभी विद्यार्थियों के लिए एक ही प्रकार की पाठ्यचर्या निर्धारित करना अमनोवैज्ञानिक है| इस पाठ्यक्रम मे कुछ विषय तो अनिवार्य होते है परंतु कुछ विषय विद्यार्थी अपनी रुचि के अनुसार चुनता है| केंद्रिक पाठ्यक्रम द्वारा ये प्रयास किया जाता है कि जो विषय शिक्षार्थी के जीवन के लिए बहुत आवश्यक हो उन विषयों को प्रत्येक शिक्षार्थी पढे|</a:t>
            </a:r>
            <a:endParaRPr lang="en-IN" dirty="0"/>
          </a:p>
        </p:txBody>
      </p:sp>
      <p:sp>
        <p:nvSpPr>
          <p:cNvPr id="3" name="Title 2"/>
          <p:cNvSpPr>
            <a:spLocks noGrp="1"/>
          </p:cNvSpPr>
          <p:nvPr>
            <p:ph type="title"/>
          </p:nvPr>
        </p:nvSpPr>
        <p:spPr>
          <a:xfrm>
            <a:off x="457200" y="338328"/>
            <a:ext cx="8229600" cy="1290472"/>
          </a:xfrm>
        </p:spPr>
        <p:txBody>
          <a:bodyPr/>
          <a:lstStyle/>
          <a:p>
            <a:r>
              <a:rPr lang="hi-IN" dirty="0" smtClean="0"/>
              <a:t>मूल पाठ्यचर्या (</a:t>
            </a:r>
            <a:r>
              <a:rPr lang="en-IN" smtClean="0"/>
              <a:t>Core curriculum)</a:t>
            </a:r>
            <a:r>
              <a:rPr lang="hi-IN" smtClean="0"/>
              <a:t> </a:t>
            </a:r>
            <a:endParaRPr lang="en-IN" dirty="0"/>
          </a:p>
        </p:txBody>
      </p:sp>
    </p:spTree>
    <p:extLst>
      <p:ext uri="{BB962C8B-B14F-4D97-AF65-F5344CB8AC3E}">
        <p14:creationId xmlns:p14="http://schemas.microsoft.com/office/powerpoint/2010/main" val="370628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836712"/>
            <a:ext cx="7408333" cy="5289451"/>
          </a:xfrm>
        </p:spPr>
        <p:txBody>
          <a:bodyPr/>
          <a:lstStyle/>
          <a:p>
            <a:r>
              <a:rPr lang="hi-IN" dirty="0" smtClean="0"/>
              <a:t>वाशिंगटन से प्रकाशित एक बुलेटिन “ </a:t>
            </a:r>
            <a:r>
              <a:rPr lang="en-IN" dirty="0" smtClean="0"/>
              <a:t>core curriculum development problems &amp; practices”  </a:t>
            </a:r>
            <a:r>
              <a:rPr lang="hi-IN" dirty="0" smtClean="0"/>
              <a:t>मे कहा गया है – “केंद्रिक पाठ्यक्रम का उद्देश्य सभी युवकों को व्यक्तिगत एवम् सामाजिक समस्याओ से संबंधित अनुभव प्रदान करना है| बालकों को वास्तविक समस्याओ को सुलझाने का अनुभव देना है तथा उन्हे भावी समस्याओ का सामना करने के योग्य बनाना है| इसके द्वारा बालकों को वे अनुभव प्रदान करना है जो उन्हे समाज का अच्छा  नागरिक बनाने मे मदद करे|”</a:t>
            </a:r>
          </a:p>
          <a:p>
            <a:pPr marL="0" indent="0">
              <a:buNone/>
            </a:pPr>
            <a:r>
              <a:rPr lang="hi-IN" dirty="0" smtClean="0"/>
              <a:t>यह पाठ्यक्रम इस बात की ओर संकेत करता है कि विद्यालय को समाज की विभिन्न जिम्मेदारियों को स्वीकार करना चाहिए तथा उसे ऐसे नागरिक तैयार करने चाहिए जो सामाजिक दृष्टि से समाज के लिए कल्याणकारी हो | </a:t>
            </a:r>
            <a:endParaRPr lang="en-IN" dirty="0"/>
          </a:p>
        </p:txBody>
      </p:sp>
    </p:spTree>
    <p:extLst>
      <p:ext uri="{BB962C8B-B14F-4D97-AF65-F5344CB8AC3E}">
        <p14:creationId xmlns:p14="http://schemas.microsoft.com/office/powerpoint/2010/main" val="3148107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32656"/>
            <a:ext cx="7408333" cy="6336704"/>
          </a:xfrm>
        </p:spPr>
        <p:txBody>
          <a:bodyPr>
            <a:normAutofit lnSpcReduction="10000"/>
          </a:bodyPr>
          <a:lstStyle/>
          <a:p>
            <a:r>
              <a:rPr lang="hi-IN" dirty="0" smtClean="0"/>
              <a:t>मूल पाठ्यचर्या का उद्देश्य मानव एवम् समाज दोनों का विकास करना है साथ ही साथ बालक को व्यक्तिगत एवम् सामाजिक समस्याओ से संबंधित ऐसे अनुभव प्रदान करना है जिसकी सहायता से वे वर्तमान एवं भावी समस्याओ का समाधान कर सके| मूल पाठ्यचर्या का संबंध जीवन के लिए शिक्षा देना नहीं , अपितु जीवन से शिक्षा ग्रहण करना है| महात्मा गांधी भी इसी प्रकार की पाठ्यचर्या के समर्थक थे | इस पाठ्यक्रम का उद्देश्य समाज से शोषण तथा अत्याचार समाप्त करना है|</a:t>
            </a:r>
          </a:p>
          <a:p>
            <a:pPr marL="0" indent="0">
              <a:buNone/>
            </a:pPr>
            <a:r>
              <a:rPr lang="hi-IN" dirty="0" smtClean="0"/>
              <a:t>उपर्युक्त उद्देश्य की पूर्ति हेतु मूल पाठ्यक्रम मे आने वाले अनिवार्य विषय निम्नांकित है –</a:t>
            </a:r>
          </a:p>
          <a:p>
            <a:pPr marL="457200" indent="-457200">
              <a:buFont typeface="+mj-lt"/>
              <a:buAutoNum type="arabicPeriod"/>
            </a:pPr>
            <a:r>
              <a:rPr lang="hi-IN" dirty="0" smtClean="0"/>
              <a:t>स्वास्थ्य शिक्षा एवम् शारीरिक शिक्षा </a:t>
            </a:r>
          </a:p>
          <a:p>
            <a:pPr marL="457200" indent="-457200">
              <a:buFont typeface="+mj-lt"/>
              <a:buAutoNum type="arabicPeriod"/>
            </a:pPr>
            <a:r>
              <a:rPr lang="hi-IN" dirty="0" smtClean="0"/>
              <a:t>कला संगीत व प्रायोगिक कार्य </a:t>
            </a:r>
          </a:p>
          <a:p>
            <a:pPr marL="457200" indent="-457200">
              <a:buFont typeface="+mj-lt"/>
              <a:buAutoNum type="arabicPeriod"/>
            </a:pPr>
            <a:r>
              <a:rPr lang="hi-IN" dirty="0" smtClean="0"/>
              <a:t>मानविकी एवम् सामाजिक विषय </a:t>
            </a:r>
          </a:p>
          <a:p>
            <a:pPr marL="457200" indent="-457200">
              <a:buFont typeface="+mj-lt"/>
              <a:buAutoNum type="arabicPeriod"/>
            </a:pPr>
            <a:r>
              <a:rPr lang="hi-IN" dirty="0" smtClean="0"/>
              <a:t>विज्ञान </a:t>
            </a:r>
          </a:p>
          <a:p>
            <a:pPr marL="457200" indent="-457200">
              <a:buFont typeface="+mj-lt"/>
              <a:buAutoNum type="arabicPeriod"/>
            </a:pPr>
            <a:r>
              <a:rPr lang="hi-IN" dirty="0" smtClean="0"/>
              <a:t>गणित एवम् </a:t>
            </a:r>
          </a:p>
          <a:p>
            <a:pPr marL="457200" indent="-457200">
              <a:buFont typeface="+mj-lt"/>
              <a:buAutoNum type="arabicPeriod"/>
            </a:pPr>
            <a:r>
              <a:rPr lang="hi-IN" dirty="0" smtClean="0"/>
              <a:t>भाषा |</a:t>
            </a:r>
          </a:p>
          <a:p>
            <a:pPr marL="457200" indent="-457200">
              <a:buFont typeface="+mj-lt"/>
              <a:buAutoNum type="arabicPeriod"/>
            </a:pPr>
            <a:endParaRPr lang="hi-IN" dirty="0" smtClean="0"/>
          </a:p>
          <a:p>
            <a:pPr marL="0" indent="0">
              <a:buNone/>
            </a:pPr>
            <a:endParaRPr lang="hi-IN" dirty="0" smtClean="0"/>
          </a:p>
          <a:p>
            <a:endParaRPr lang="en-IN" dirty="0"/>
          </a:p>
        </p:txBody>
      </p:sp>
    </p:spTree>
    <p:extLst>
      <p:ext uri="{BB962C8B-B14F-4D97-AF65-F5344CB8AC3E}">
        <p14:creationId xmlns:p14="http://schemas.microsoft.com/office/powerpoint/2010/main" val="1672892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5112568"/>
          </a:xfrm>
        </p:spPr>
        <p:txBody>
          <a:bodyPr>
            <a:normAutofit lnSpcReduction="10000"/>
          </a:bodyPr>
          <a:lstStyle/>
          <a:p>
            <a:pPr>
              <a:buFont typeface="Wingdings" pitchFamily="2" charset="2"/>
              <a:buChar char="v"/>
            </a:pPr>
            <a:r>
              <a:rPr lang="hi-IN" sz="2000" dirty="0" smtClean="0"/>
              <a:t>मूल पाठ्यचर्या चूंकि समस्या सुलझाने पर बल देता है  </a:t>
            </a:r>
          </a:p>
          <a:p>
            <a:pPr marL="0" indent="0">
              <a:buNone/>
            </a:pPr>
            <a:r>
              <a:rPr lang="hi-IN" sz="2000" dirty="0" smtClean="0"/>
              <a:t>  इसलिए इसमे विषय एक दूसरे से अलग करके नहीं पढ़ाए जाते बल्कि की विषय एक साथ ही पढ़ाए जाते है|</a:t>
            </a:r>
          </a:p>
          <a:p>
            <a:pPr>
              <a:buFont typeface="Wingdings" pitchFamily="2" charset="2"/>
              <a:buChar char="v"/>
            </a:pPr>
            <a:r>
              <a:rPr lang="hi-IN" sz="2000" dirty="0"/>
              <a:t> </a:t>
            </a:r>
            <a:r>
              <a:rPr lang="hi-IN" sz="2000" dirty="0" smtClean="0"/>
              <a:t>किसी भी विषय को पढ़ाने  के लिए निश्चित समय विभाग नहीं होता|</a:t>
            </a:r>
          </a:p>
          <a:p>
            <a:pPr>
              <a:buFont typeface="Wingdings" pitchFamily="2" charset="2"/>
              <a:buChar char="v"/>
            </a:pPr>
            <a:r>
              <a:rPr lang="hi-IN" sz="2000" dirty="0"/>
              <a:t> </a:t>
            </a:r>
            <a:r>
              <a:rPr lang="hi-IN" sz="2000" dirty="0" smtClean="0"/>
              <a:t>यह पाठ्यचर्या बाल केन्द्रीत होती है क्योंकि यह मनोवैज्ञानिक दृष्टिकोण पर आधारित होती है|</a:t>
            </a:r>
          </a:p>
          <a:p>
            <a:pPr>
              <a:buFont typeface="Wingdings" pitchFamily="2" charset="2"/>
              <a:buChar char="v"/>
            </a:pPr>
            <a:r>
              <a:rPr lang="hi-IN" sz="2000" dirty="0" smtClean="0"/>
              <a:t>यह कार्यों द्वारा समस्याओ को हल करने का अनुभव प्रदान करती है|</a:t>
            </a:r>
          </a:p>
          <a:p>
            <a:pPr>
              <a:buFont typeface="Wingdings" pitchFamily="2" charset="2"/>
              <a:buChar char="v"/>
            </a:pPr>
            <a:r>
              <a:rPr lang="hi-IN" sz="2000" dirty="0" smtClean="0"/>
              <a:t>मूल पाठ्यचर्या के द्वारा समस्त बालकों की आवश्यकताओ की पूर्ति होती है|</a:t>
            </a:r>
          </a:p>
          <a:p>
            <a:pPr>
              <a:buFont typeface="Wingdings" pitchFamily="2" charset="2"/>
              <a:buChar char="v"/>
            </a:pPr>
            <a:r>
              <a:rPr lang="hi-IN" sz="2000" dirty="0" smtClean="0"/>
              <a:t>बालकों को विविध विषयों का ज्ञान प्राप्त होता है|</a:t>
            </a:r>
          </a:p>
          <a:p>
            <a:pPr>
              <a:buFont typeface="Wingdings" pitchFamily="2" charset="2"/>
              <a:buChar char="v"/>
            </a:pPr>
            <a:r>
              <a:rPr lang="hi-IN" sz="2000" dirty="0" smtClean="0"/>
              <a:t>इसमे समय-विभाग चक्र लचीला होता है एवम् कालांश बड़े होते है|</a:t>
            </a:r>
          </a:p>
          <a:p>
            <a:pPr>
              <a:buFont typeface="Wingdings" pitchFamily="2" charset="2"/>
              <a:buChar char="v"/>
            </a:pPr>
            <a:r>
              <a:rPr lang="hi-IN" sz="2000" dirty="0" smtClean="0"/>
              <a:t>इसमे अधिकतर शैक्षिक कार्यक्रम छात्र एवम् शिक्षक मिलकर आयोजित करते है |</a:t>
            </a:r>
          </a:p>
          <a:p>
            <a:pPr>
              <a:buFont typeface="Wingdings" pitchFamily="2" charset="2"/>
              <a:buChar char="v"/>
            </a:pPr>
            <a:endParaRPr lang="hi-IN" dirty="0" smtClean="0"/>
          </a:p>
        </p:txBody>
      </p:sp>
      <p:sp>
        <p:nvSpPr>
          <p:cNvPr id="3" name="Title 2"/>
          <p:cNvSpPr>
            <a:spLocks noGrp="1"/>
          </p:cNvSpPr>
          <p:nvPr>
            <p:ph type="title"/>
          </p:nvPr>
        </p:nvSpPr>
        <p:spPr/>
        <p:txBody>
          <a:bodyPr>
            <a:normAutofit fontScale="90000"/>
          </a:bodyPr>
          <a:lstStyle/>
          <a:p>
            <a:r>
              <a:rPr lang="hi-IN" dirty="0" smtClean="0"/>
              <a:t>मूल पाठ्यचर्या की विशेषताएं (</a:t>
            </a:r>
            <a:r>
              <a:rPr lang="en-IN" dirty="0" smtClean="0"/>
              <a:t>Characteristics of core curriculum)</a:t>
            </a:r>
            <a:endParaRPr lang="en-IN" dirty="0"/>
          </a:p>
        </p:txBody>
      </p:sp>
    </p:spTree>
    <p:extLst>
      <p:ext uri="{BB962C8B-B14F-4D97-AF65-F5344CB8AC3E}">
        <p14:creationId xmlns:p14="http://schemas.microsoft.com/office/powerpoint/2010/main" val="127253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777283"/>
          </a:xfrm>
        </p:spPr>
        <p:txBody>
          <a:bodyPr/>
          <a:lstStyle/>
          <a:p>
            <a:r>
              <a:rPr lang="hi-IN" dirty="0" smtClean="0"/>
              <a:t>दो या दो से अधिक विषयों का सम्मिश्रण होने से शिक्षक पर शिक्षण का भार बढ़ता  है|</a:t>
            </a:r>
          </a:p>
          <a:p>
            <a:r>
              <a:rPr lang="hi-IN" dirty="0" smtClean="0"/>
              <a:t>उच्च माध्यमिक स्तर पर जहां पाठ्यवस्तु का स्तर एवम् परिमाण बढ़ जाता है वहाँ इस पाठ्यचर्या के कार्यान्वयन मे विशेष कठिनाई आती है|</a:t>
            </a:r>
          </a:p>
          <a:p>
            <a:r>
              <a:rPr lang="hi-IN" dirty="0" smtClean="0"/>
              <a:t>यह पाठ्यचर्या प्राथमिक एवम् माध्यमिक स्तर तक ही उपयुक्त है| शिक्षा के क्षेत्र मे अनुपयोगी है |</a:t>
            </a:r>
          </a:p>
          <a:p>
            <a:endParaRPr lang="en-IN" dirty="0"/>
          </a:p>
        </p:txBody>
      </p:sp>
      <p:sp>
        <p:nvSpPr>
          <p:cNvPr id="3" name="Title 2"/>
          <p:cNvSpPr>
            <a:spLocks noGrp="1"/>
          </p:cNvSpPr>
          <p:nvPr>
            <p:ph type="title"/>
          </p:nvPr>
        </p:nvSpPr>
        <p:spPr/>
        <p:txBody>
          <a:bodyPr>
            <a:normAutofit fontScale="90000"/>
          </a:bodyPr>
          <a:lstStyle/>
          <a:p>
            <a:r>
              <a:rPr lang="hi-IN" dirty="0" smtClean="0"/>
              <a:t>मूल पाठ्यचर्या की सीमाएं </a:t>
            </a:r>
            <a:r>
              <a:rPr lang="en-IN" dirty="0"/>
              <a:t/>
            </a:r>
            <a:br>
              <a:rPr lang="en-IN" dirty="0"/>
            </a:br>
            <a:r>
              <a:rPr lang="en-IN" dirty="0" smtClean="0"/>
              <a:t>( Limitations of core curriculum)</a:t>
            </a:r>
            <a:endParaRPr lang="en-IN" dirty="0"/>
          </a:p>
        </p:txBody>
      </p:sp>
    </p:spTree>
    <p:extLst>
      <p:ext uri="{BB962C8B-B14F-4D97-AF65-F5344CB8AC3E}">
        <p14:creationId xmlns:p14="http://schemas.microsoft.com/office/powerpoint/2010/main" val="146722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209331"/>
          </a:xfrm>
        </p:spPr>
        <p:txBody>
          <a:bodyPr>
            <a:normAutofit lnSpcReduction="10000"/>
          </a:bodyPr>
          <a:lstStyle/>
          <a:p>
            <a:pPr marL="0" indent="0">
              <a:buNone/>
            </a:pPr>
            <a:r>
              <a:rPr lang="hi-IN" dirty="0" smtClean="0"/>
              <a:t>छिपी पाठ्यचर्या से आशय उन गतिविधियों से है जो कोर पाठ्यक्रम का भाग नहीं होती अर्थात एक विद्यालय प्रणाली मे एक प्रकार की अनौपचारिक शिक्षा | छिपा हुआ पाठ्यक्रम एक प्रकार से किसी बालक के जीवन मे तभी से आकार लेना शुरू कर देता है जब बालक औपचारिक (विद्यालयी ) शिक्षा मे प्रवेश करता है , उदाहरण के लिए विद्यालय मे व्यवहार , विद्यार्थी ये भी सीखता है की उससे विद्यालय शिक्षकों की क्या अपेक्षा है|</a:t>
            </a:r>
          </a:p>
          <a:p>
            <a:pPr marL="0" indent="0">
              <a:buNone/>
            </a:pPr>
            <a:r>
              <a:rPr lang="hi-IN" dirty="0" smtClean="0"/>
              <a:t>उदाहरण के लिए प्रत्येक विद्यार्थी ये अवधारणा विकसित करता है कि वर्ष के अंत मे होने वाली परीक्षाओ का क्या महत्व है ? यह व्यवहार उन्हे कोर पाठ्यक्रम के माध्यम से नहीं सीखाए जा सकते |</a:t>
            </a:r>
          </a:p>
        </p:txBody>
      </p:sp>
      <p:sp>
        <p:nvSpPr>
          <p:cNvPr id="3" name="Title 2"/>
          <p:cNvSpPr>
            <a:spLocks noGrp="1"/>
          </p:cNvSpPr>
          <p:nvPr>
            <p:ph type="title"/>
          </p:nvPr>
        </p:nvSpPr>
        <p:spPr/>
        <p:txBody>
          <a:bodyPr>
            <a:normAutofit fontScale="90000"/>
          </a:bodyPr>
          <a:lstStyle/>
          <a:p>
            <a:r>
              <a:rPr lang="hi-IN" dirty="0" smtClean="0"/>
              <a:t>छिपी पाठ्यचर्या </a:t>
            </a:r>
            <a:br>
              <a:rPr lang="hi-IN" dirty="0" smtClean="0"/>
            </a:br>
            <a:r>
              <a:rPr lang="hi-IN" dirty="0" smtClean="0"/>
              <a:t>(</a:t>
            </a:r>
            <a:r>
              <a:rPr lang="en-IN" dirty="0" smtClean="0"/>
              <a:t>Hidden curriculum)</a:t>
            </a:r>
            <a:endParaRPr lang="en-IN" dirty="0"/>
          </a:p>
        </p:txBody>
      </p:sp>
    </p:spTree>
    <p:extLst>
      <p:ext uri="{BB962C8B-B14F-4D97-AF65-F5344CB8AC3E}">
        <p14:creationId xmlns:p14="http://schemas.microsoft.com/office/powerpoint/2010/main" val="61668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92696"/>
            <a:ext cx="7408333" cy="5433467"/>
          </a:xfrm>
        </p:spPr>
        <p:txBody>
          <a:bodyPr>
            <a:normAutofit/>
          </a:bodyPr>
          <a:lstStyle/>
          <a:p>
            <a:r>
              <a:rPr lang="hi-IN" sz="2800" dirty="0" smtClean="0"/>
              <a:t>भारतवर्ष मे मूल रूप से छिपा हुआ पाठ्यक्रम क्षेत्र , लिंग, धर्म , नैतिक , राष्ट्रीयता एवम् भाषाई आधार पर निर्भर होता है , उदाहरण के लिए आज हमारे यह कई  तरह के विद्यालय होते है जो केवल बालक शिक्षा ,बालिका शिक्षा अथवा सहशिक्षा के होते है , उसी प्रकार मदरसे ,मिशनरी विद्यालय , धार्मिक आधार पर , संस्कृत,उर्दू,मराठी,बंगाली इत्यादि भाषाई आधार पर विद्यालय देखने को मिलेंगे , हो सकता है कि  इनके कोर पाठ्यक्रम लगभग वही हो परंतु छिपा हुआ पाठ्यक्रम एवम् विद्यार्थी का अनुभव काफी अलग होता है |</a:t>
            </a:r>
            <a:endParaRPr lang="en-IN" sz="2800" dirty="0"/>
          </a:p>
        </p:txBody>
      </p:sp>
    </p:spTree>
    <p:extLst>
      <p:ext uri="{BB962C8B-B14F-4D97-AF65-F5344CB8AC3E}">
        <p14:creationId xmlns:p14="http://schemas.microsoft.com/office/powerpoint/2010/main" val="267244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896544"/>
          </a:xfrm>
        </p:spPr>
        <p:txBody>
          <a:bodyPr>
            <a:normAutofit lnSpcReduction="10000"/>
          </a:bodyPr>
          <a:lstStyle/>
          <a:p>
            <a:pPr marL="514350" indent="-514350">
              <a:buFont typeface="+mj-lt"/>
              <a:buAutoNum type="romanLcPeriod"/>
            </a:pPr>
            <a:r>
              <a:rPr lang="hi-IN" dirty="0" smtClean="0"/>
              <a:t>इस पाठचर्या मे छात्रों को कक्षा – कक्ष एवम् सामाजिक वातावरण मे आदर्शों , मूल्यों एवम् धारणाओ से अवगत कराया जाता है |</a:t>
            </a:r>
          </a:p>
          <a:p>
            <a:pPr marL="514350" indent="-514350">
              <a:buFont typeface="+mj-lt"/>
              <a:buAutoNum type="romanLcPeriod"/>
            </a:pPr>
            <a:r>
              <a:rPr lang="hi-IN" dirty="0" smtClean="0"/>
              <a:t>इसके द्वारा छात्रों मे सामाजिकता की भावना का विकास होता है ताकि वे एक सामाजिक प्राणी बन सके |</a:t>
            </a:r>
          </a:p>
          <a:p>
            <a:pPr marL="514350" indent="-514350">
              <a:buFont typeface="+mj-lt"/>
              <a:buAutoNum type="romanLcPeriod"/>
            </a:pPr>
            <a:r>
              <a:rPr lang="hi-IN" dirty="0" smtClean="0"/>
              <a:t>छात्रों को इस योग्य बनाना कि  वे समस्त मानवता के गुणों को स्वयं मे समाहित कर सके |</a:t>
            </a:r>
          </a:p>
          <a:p>
            <a:pPr marL="514350" indent="-514350">
              <a:buFont typeface="+mj-lt"/>
              <a:buAutoNum type="romanLcPeriod"/>
            </a:pPr>
            <a:r>
              <a:rPr lang="hi-IN" dirty="0" smtClean="0"/>
              <a:t>इस पाठ्यचर्या के माध्यम से छात्रों को विद्यालय , राज्य एवम् राष्ट्र की संस्कृति से अवगत कराया जा सकता है |</a:t>
            </a:r>
          </a:p>
          <a:p>
            <a:pPr marL="514350" indent="-514350">
              <a:buFont typeface="+mj-lt"/>
              <a:buAutoNum type="romanLcPeriod"/>
            </a:pPr>
            <a:r>
              <a:rPr lang="hi-IN" dirty="0" smtClean="0"/>
              <a:t>इस पाठ्यचर्या मे छात्र गतिविधियो , नियोजित ,अनियोजित माध्यम से अनुभव प्राप्त करते है |</a:t>
            </a:r>
          </a:p>
          <a:p>
            <a:pPr marL="514350" indent="-514350">
              <a:buFont typeface="+mj-lt"/>
              <a:buAutoNum type="romanLcPeriod"/>
            </a:pPr>
            <a:endParaRPr lang="en-IN" dirty="0"/>
          </a:p>
        </p:txBody>
      </p:sp>
      <p:sp>
        <p:nvSpPr>
          <p:cNvPr id="3" name="Title 2"/>
          <p:cNvSpPr>
            <a:spLocks noGrp="1"/>
          </p:cNvSpPr>
          <p:nvPr>
            <p:ph type="title"/>
          </p:nvPr>
        </p:nvSpPr>
        <p:spPr/>
        <p:txBody>
          <a:bodyPr>
            <a:normAutofit fontScale="90000"/>
          </a:bodyPr>
          <a:lstStyle/>
          <a:p>
            <a:r>
              <a:rPr lang="hi-IN" dirty="0" smtClean="0"/>
              <a:t>छिपी पाठ्यचर्या की विशेषताएं </a:t>
            </a:r>
            <a:br>
              <a:rPr lang="hi-IN" dirty="0" smtClean="0"/>
            </a:br>
            <a:r>
              <a:rPr lang="hi-IN" dirty="0" smtClean="0"/>
              <a:t>(</a:t>
            </a:r>
            <a:r>
              <a:rPr lang="en-IN" dirty="0" smtClean="0"/>
              <a:t>Characteristics of hidden curriculum)</a:t>
            </a:r>
            <a:endParaRPr lang="en-IN" dirty="0"/>
          </a:p>
        </p:txBody>
      </p:sp>
    </p:spTree>
    <p:extLst>
      <p:ext uri="{BB962C8B-B14F-4D97-AF65-F5344CB8AC3E}">
        <p14:creationId xmlns:p14="http://schemas.microsoft.com/office/powerpoint/2010/main" val="1054970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125</TotalTime>
  <Words>1010</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 </vt:lpstr>
      <vt:lpstr>मूल पाठ्यचर्या (Core curriculum) </vt:lpstr>
      <vt:lpstr>PowerPoint Presentation</vt:lpstr>
      <vt:lpstr>PowerPoint Presentation</vt:lpstr>
      <vt:lpstr>मूल पाठ्यचर्या की विशेषताएं (Characteristics of core curriculum)</vt:lpstr>
      <vt:lpstr>मूल पाठ्यचर्या की सीमाएं  ( Limitations of core curriculum)</vt:lpstr>
      <vt:lpstr>छिपी पाठ्यचर्या  (Hidden curriculum)</vt:lpstr>
      <vt:lpstr>PowerPoint Presentation</vt:lpstr>
      <vt:lpstr>छिपी पाठ्यचर्या की विशेषताएं  (Characteristics of hidden curriculum)</vt:lpstr>
      <vt:lpstr>छिपी पाठ्यचर्या के गुण   (Merits of hidden curriculum)</vt:lpstr>
      <vt:lpstr>छिपी पाठ्यचर्या के दोष  (Demerits of hidden curriculum)</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hp</dc:creator>
  <cp:lastModifiedBy>hp</cp:lastModifiedBy>
  <cp:revision>14</cp:revision>
  <dcterms:created xsi:type="dcterms:W3CDTF">2020-07-22T10:29:23Z</dcterms:created>
  <dcterms:modified xsi:type="dcterms:W3CDTF">2020-07-24T09:23:00Z</dcterms:modified>
</cp:coreProperties>
</file>