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1"/>
  </p:notesMasterIdLst>
  <p:sldIdLst>
    <p:sldId id="256" r:id="rId2"/>
    <p:sldId id="426" r:id="rId3"/>
    <p:sldId id="428" r:id="rId4"/>
    <p:sldId id="431" r:id="rId5"/>
    <p:sldId id="432" r:id="rId6"/>
    <p:sldId id="433" r:id="rId7"/>
    <p:sldId id="434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29" r:id="rId80"/>
    <p:sldId id="330" r:id="rId81"/>
    <p:sldId id="331" r:id="rId82"/>
    <p:sldId id="332" r:id="rId83"/>
    <p:sldId id="333" r:id="rId84"/>
    <p:sldId id="334" r:id="rId85"/>
    <p:sldId id="335" r:id="rId86"/>
    <p:sldId id="336" r:id="rId87"/>
    <p:sldId id="337" r:id="rId88"/>
    <p:sldId id="338" r:id="rId89"/>
    <p:sldId id="339" r:id="rId90"/>
    <p:sldId id="340" r:id="rId91"/>
    <p:sldId id="341" r:id="rId92"/>
    <p:sldId id="342" r:id="rId93"/>
    <p:sldId id="343" r:id="rId94"/>
    <p:sldId id="344" r:id="rId95"/>
    <p:sldId id="345" r:id="rId96"/>
    <p:sldId id="346" r:id="rId97"/>
    <p:sldId id="347" r:id="rId98"/>
    <p:sldId id="348" r:id="rId99"/>
    <p:sldId id="349" r:id="rId100"/>
    <p:sldId id="350" r:id="rId101"/>
    <p:sldId id="351" r:id="rId102"/>
    <p:sldId id="352" r:id="rId103"/>
    <p:sldId id="353" r:id="rId104"/>
    <p:sldId id="354" r:id="rId105"/>
    <p:sldId id="355" r:id="rId106"/>
    <p:sldId id="356" r:id="rId107"/>
    <p:sldId id="357" r:id="rId108"/>
    <p:sldId id="358" r:id="rId109"/>
    <p:sldId id="359" r:id="rId110"/>
    <p:sldId id="360" r:id="rId111"/>
    <p:sldId id="361" r:id="rId112"/>
    <p:sldId id="362" r:id="rId113"/>
    <p:sldId id="363" r:id="rId114"/>
    <p:sldId id="364" r:id="rId115"/>
    <p:sldId id="365" r:id="rId116"/>
    <p:sldId id="366" r:id="rId117"/>
    <p:sldId id="367" r:id="rId118"/>
    <p:sldId id="368" r:id="rId119"/>
    <p:sldId id="369" r:id="rId120"/>
    <p:sldId id="370" r:id="rId121"/>
    <p:sldId id="371" r:id="rId122"/>
    <p:sldId id="372" r:id="rId123"/>
    <p:sldId id="373" r:id="rId124"/>
    <p:sldId id="374" r:id="rId125"/>
    <p:sldId id="375" r:id="rId126"/>
    <p:sldId id="376" r:id="rId127"/>
    <p:sldId id="377" r:id="rId128"/>
    <p:sldId id="378" r:id="rId129"/>
    <p:sldId id="379" r:id="rId130"/>
    <p:sldId id="380" r:id="rId131"/>
    <p:sldId id="381" r:id="rId132"/>
    <p:sldId id="382" r:id="rId133"/>
    <p:sldId id="383" r:id="rId134"/>
    <p:sldId id="384" r:id="rId135"/>
    <p:sldId id="385" r:id="rId136"/>
    <p:sldId id="386" r:id="rId137"/>
    <p:sldId id="387" r:id="rId138"/>
    <p:sldId id="388" r:id="rId139"/>
    <p:sldId id="389" r:id="rId140"/>
    <p:sldId id="390" r:id="rId141"/>
    <p:sldId id="391" r:id="rId142"/>
    <p:sldId id="392" r:id="rId143"/>
    <p:sldId id="393" r:id="rId144"/>
    <p:sldId id="394" r:id="rId145"/>
    <p:sldId id="395" r:id="rId146"/>
    <p:sldId id="396" r:id="rId147"/>
    <p:sldId id="397" r:id="rId148"/>
    <p:sldId id="398" r:id="rId149"/>
    <p:sldId id="399" r:id="rId150"/>
    <p:sldId id="400" r:id="rId151"/>
    <p:sldId id="401" r:id="rId152"/>
    <p:sldId id="402" r:id="rId153"/>
    <p:sldId id="403" r:id="rId154"/>
    <p:sldId id="404" r:id="rId155"/>
    <p:sldId id="406" r:id="rId156"/>
    <p:sldId id="407" r:id="rId157"/>
    <p:sldId id="408" r:id="rId158"/>
    <p:sldId id="409" r:id="rId159"/>
    <p:sldId id="435" r:id="rId16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viewProps" Target="view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tableStyles" Target="tableStyles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03E7AE-CF17-473C-83B6-37F6EC1A714F}" type="datetimeFigureOut">
              <a:rPr lang="en-US" smtClean="0"/>
              <a:t>13-Nov-21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A1928-F22A-4242-9D38-65C3AE79C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490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B479BA-C0AB-49A5-B767-A86FADE1C618}" type="slidenum">
              <a:rPr lang="en-US"/>
              <a:pPr/>
              <a:t>2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4713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DA16063-09A0-4029-AFFC-0A28C98A4DFC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4868152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5FCEF2-AFDA-43A0-B3DF-9CF998088DCA}" type="slidenum">
              <a:rPr lang="en-US" altLang="en-US" smtClean="0"/>
              <a:pPr/>
              <a:t>113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0641402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81685C-4843-4CD7-997C-FBE6EBC3EA37}" type="slidenum">
              <a:rPr lang="en-US" altLang="en-US" smtClean="0"/>
              <a:pPr/>
              <a:t>114</a:t>
            </a:fld>
            <a:endParaRPr lang="en-US" alt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4646226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06A273-BBCD-4069-A650-F2839175A495}" type="slidenum">
              <a:rPr lang="en-US" altLang="en-US" smtClean="0"/>
              <a:pPr/>
              <a:t>115</a:t>
            </a:fld>
            <a:endParaRPr lang="en-US" alt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5012572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B8E8FA-015E-4255-81F2-6F250A877FA0}" type="slidenum">
              <a:rPr lang="en-US" altLang="en-US" smtClean="0"/>
              <a:pPr/>
              <a:t>116</a:t>
            </a:fld>
            <a:endParaRPr lang="en-US" alt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0229450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EB3718-C011-4983-BCAD-3CD40B3B3D63}" type="slidenum">
              <a:rPr lang="en-US" altLang="en-US" smtClean="0"/>
              <a:pPr/>
              <a:t>117</a:t>
            </a:fld>
            <a:endParaRPr lang="en-US" alt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0909975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ACE610-F526-4931-9DE9-B02C2123CEA9}" type="slidenum">
              <a:rPr lang="en-US" altLang="en-US" smtClean="0"/>
              <a:pPr/>
              <a:t>118</a:t>
            </a:fld>
            <a:endParaRPr lang="en-US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2819865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E47D41-F6C4-459F-9D55-D83BC510D083}" type="slidenum">
              <a:rPr lang="en-US" altLang="en-US" smtClean="0"/>
              <a:pPr/>
              <a:t>119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5646688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3778F4-2EE9-4417-AB02-9E788C722928}" type="slidenum">
              <a:rPr lang="en-US" altLang="en-US" smtClean="0"/>
              <a:pPr/>
              <a:t>120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1419252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8DA84F-A31F-4710-B9B9-33A280BD4C6F}" type="slidenum">
              <a:rPr lang="en-US" altLang="en-US" smtClean="0"/>
              <a:pPr/>
              <a:t>121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1812678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AFE455-AC1D-4DF2-8149-E9183AF9972B}" type="slidenum">
              <a:rPr lang="en-US" altLang="en-US" smtClean="0"/>
              <a:pPr/>
              <a:t>122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6371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50CD0B7-0C02-4C23-B0B6-1C09636CC0E5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7077071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7D6298-0479-4158-9645-F14A0661B64A}" type="slidenum">
              <a:rPr lang="en-US" altLang="en-US" smtClean="0"/>
              <a:pPr/>
              <a:t>123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6305020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F4414D-DC7C-4AC0-90ED-CDB569B82B5C}" type="slidenum">
              <a:rPr lang="en-US" altLang="en-US" smtClean="0"/>
              <a:pPr/>
              <a:t>124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2026535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D4EA16-CF70-4092-8D4E-FECDCA1C2843}" type="slidenum">
              <a:rPr lang="en-US" altLang="en-US" smtClean="0"/>
              <a:pPr/>
              <a:t>125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4492682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5AB2DC-DBFB-4CAA-A532-2B3D86D1C3D9}" type="slidenum">
              <a:rPr lang="en-US" altLang="en-US" smtClean="0"/>
              <a:pPr/>
              <a:t>126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6602099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F1921B-08B6-4F69-9FDD-9140B505A1FA}" type="slidenum">
              <a:rPr lang="en-US" altLang="en-US" smtClean="0"/>
              <a:pPr/>
              <a:t>127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3312812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26A632-42BC-4DCC-A185-0661A1C3AC34}" type="slidenum">
              <a:rPr lang="en-US" altLang="en-US" smtClean="0"/>
              <a:pPr/>
              <a:t>128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8960224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DF334F-A817-4E48-A720-1F8851B72FFF}" type="slidenum">
              <a:rPr lang="en-US" altLang="en-US" smtClean="0"/>
              <a:pPr/>
              <a:t>129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4534597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9CB8E8-EEBD-4924-AC03-F093BF47832A}" type="slidenum">
              <a:rPr lang="en-US" altLang="en-US" smtClean="0"/>
              <a:pPr/>
              <a:t>130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2139893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13E14E-6FF8-48F3-8981-49F129E8151C}" type="slidenum">
              <a:rPr lang="en-US" altLang="en-US" smtClean="0"/>
              <a:pPr/>
              <a:t>131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4625783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D49317-295F-4959-AF95-95D59BC74CEE}" type="slidenum">
              <a:rPr lang="en-US" altLang="en-US" smtClean="0"/>
              <a:pPr/>
              <a:t>132</a:t>
            </a:fld>
            <a:endParaRPr lang="en-US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93841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A1814B1-E48B-44BE-8696-8D94AA3AAA97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1198020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16C39C-E2CA-45A2-B903-9298C271106E}" type="slidenum">
              <a:rPr lang="en-US" altLang="en-US" smtClean="0"/>
              <a:pPr/>
              <a:t>133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5318151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CFA5A7-7653-450A-8CC9-67A43F285566}" type="slidenum">
              <a:rPr lang="en-US" altLang="en-US" smtClean="0"/>
              <a:pPr/>
              <a:t>134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1409888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DB6BBB-E7ED-4383-9A25-89D8B4E99F41}" type="slidenum">
              <a:rPr lang="en-US" altLang="en-US" smtClean="0"/>
              <a:pPr/>
              <a:t>135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3751854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017CE1-317C-4B9B-9DC4-1DDC6AD82B81}" type="slidenum">
              <a:rPr lang="en-US" altLang="en-US" smtClean="0"/>
              <a:pPr/>
              <a:t>136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1153633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E0416F-CD4A-48FE-BC18-8E38FB4A9748}" type="slidenum">
              <a:rPr lang="en-US" altLang="en-US" smtClean="0"/>
              <a:pPr/>
              <a:t>137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357197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02518D-3762-45EA-8A4C-9A405A668F09}" type="slidenum">
              <a:rPr lang="en-US" altLang="en-US" smtClean="0"/>
              <a:pPr/>
              <a:t>138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8189604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67A422-28D2-48B2-9629-0950EA510169}" type="slidenum">
              <a:rPr lang="en-US" altLang="en-US" smtClean="0"/>
              <a:pPr/>
              <a:t>139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7492258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9D2F2C-87E9-4415-A200-B29858FD1FEE}" type="slidenum">
              <a:rPr lang="en-US" altLang="en-US" smtClean="0"/>
              <a:pPr/>
              <a:t>140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1623053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D8B626-AF30-477B-A2B5-6B1BB133D35B}" type="slidenum">
              <a:rPr lang="en-US" altLang="en-US" smtClean="0"/>
              <a:pPr/>
              <a:t>141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6997784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6D78F9-EBDC-47AE-AEDC-1A1AEF3B8623}" type="slidenum">
              <a:rPr lang="en-US" altLang="en-US" smtClean="0"/>
              <a:pPr/>
              <a:t>142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9810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304C059-BD40-4AFF-8E87-1754E7E24659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9149254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22A270-88C6-40D9-940A-B2E814D6BA53}" type="slidenum">
              <a:rPr lang="en-US" altLang="en-US" smtClean="0"/>
              <a:pPr/>
              <a:t>143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3392830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C6B2AF-6D90-47B1-9A6D-2EF5CCA8AAB2}" type="slidenum">
              <a:rPr lang="en-US" altLang="en-US" smtClean="0"/>
              <a:pPr/>
              <a:t>144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6583069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B86DC7-3F71-4DD5-B3D4-C684BAA0EB50}" type="slidenum">
              <a:rPr lang="en-US" altLang="en-US" smtClean="0"/>
              <a:pPr/>
              <a:t>145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4128342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E5D20D-72B9-4FF5-9062-1150CEDD29BC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146</a:t>
            </a:fld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9208233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DEA416-79D7-4B97-B548-63187FDB3E85}" type="slidenum">
              <a:rPr lang="en-US" smtClean="0"/>
              <a:pPr>
                <a:defRPr/>
              </a:pPr>
              <a:t>152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5656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68A4CDD-6A4E-4ED6-966C-D25993BF5975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95733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D006C2E-FF20-419E-9DB7-234CF60063CE}" type="slidenum">
              <a:rPr lang="en-US" altLang="en-US" smtClean="0"/>
              <a:pPr/>
              <a:t>16</a:t>
            </a:fld>
            <a:endParaRPr lang="en-US" alt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53449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9FCEDA5-8260-4167-8008-A6F579EB3D5E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8202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EC07352-2631-41D7-94B5-28E197E71988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7004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6538F62-C44D-4B92-93C1-70AEEE38EDDB}" type="slidenum">
              <a:rPr lang="en-US" altLang="en-US" smtClean="0"/>
              <a:pPr/>
              <a:t>19</a:t>
            </a:fld>
            <a:endParaRPr lang="en-US" alt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97179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2862BE2-B594-4546-AC5C-94FCD02FAC20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0904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DA1434-1755-4FC9-AF8A-EA13169BB09D}" type="slidenum">
              <a:rPr lang="en-US"/>
              <a:pPr/>
              <a:t>3</a:t>
            </a:fld>
            <a:endParaRPr lang="en-US"/>
          </a:p>
        </p:txBody>
      </p:sp>
      <p:sp>
        <p:nvSpPr>
          <p:cNvPr id="2560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5228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DC4B768-D120-4A5F-AB5A-A1143FFD4B4E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81665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D8310B2-3F41-476E-A082-40798E2A0CF2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59394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8AF9B62-7F8B-4F34-A473-9BE4A1C23E8A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14944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834DECD-1246-47B0-BA25-EAF7D5403358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65571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153411-AFE9-4B7E-9843-828426FD0897}" type="slidenum">
              <a:rPr lang="en-US" altLang="en-US" smtClean="0"/>
              <a:pPr/>
              <a:t>25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1673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2A554A-5F49-477D-A821-6B05E2A01593}" type="slidenum">
              <a:rPr lang="en-US" altLang="en-US" smtClean="0"/>
              <a:pPr/>
              <a:t>30</a:t>
            </a:fld>
            <a:endParaRPr lang="en-US" alt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5983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DFDBB6-B39D-43DC-A7E0-E53A5777FC70}" type="slidenum">
              <a:rPr lang="en-US" altLang="en-US" smtClean="0"/>
              <a:pPr/>
              <a:t>31</a:t>
            </a:fld>
            <a:endParaRPr lang="en-US" alt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7743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06EEE2-56D4-416E-AF2B-D975AF5EE627}" type="slidenum">
              <a:rPr lang="en-US" altLang="en-US" smtClean="0"/>
              <a:pPr/>
              <a:t>32</a:t>
            </a:fld>
            <a:endParaRPr lang="en-US" alt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8186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3F73F4-6F5E-4E3E-B986-80F5C14DEF67}" type="slidenum">
              <a:rPr lang="en-US" altLang="en-US" smtClean="0"/>
              <a:pPr/>
              <a:t>33</a:t>
            </a:fld>
            <a:endParaRPr lang="en-US" alt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2744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D89816-1DAC-4875-AC23-EFC5B37A0963}" type="slidenum">
              <a:rPr lang="en-US" altLang="en-US" smtClean="0"/>
              <a:pPr/>
              <a:t>34</a:t>
            </a:fld>
            <a:endParaRPr lang="en-US" alt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080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8BBE00-F313-4633-90C7-DEF993C976BF}" type="slidenum">
              <a:rPr lang="en-US"/>
              <a:pPr/>
              <a:t>4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456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B6CB87-C10A-4E0B-8D45-590C88909D2B}" type="slidenum">
              <a:rPr lang="en-US" altLang="en-US" smtClean="0"/>
              <a:pPr/>
              <a:t>35</a:t>
            </a:fld>
            <a:endParaRPr lang="en-US" alt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1543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9B26FE-0020-4D39-ADA6-98B1975B114C}" type="slidenum">
              <a:rPr lang="en-US" altLang="en-US" smtClean="0"/>
              <a:pPr/>
              <a:t>36</a:t>
            </a:fld>
            <a:endParaRPr lang="en-US" alt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5233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94AD4F-BE7E-458F-9BFC-288B74B56CE0}" type="slidenum">
              <a:rPr lang="en-US" altLang="en-US" smtClean="0"/>
              <a:pPr/>
              <a:t>37</a:t>
            </a:fld>
            <a:endParaRPr lang="en-US" alt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38134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8E04D4-DB99-45DE-A5A0-C4EA0A705EA3}" type="slidenum">
              <a:rPr lang="en-US" altLang="en-US" smtClean="0"/>
              <a:pPr/>
              <a:t>38</a:t>
            </a:fld>
            <a:endParaRPr lang="en-US" alt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8335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EAF3CB-A407-40C9-9836-9B24452AA702}" type="slidenum">
              <a:rPr lang="en-US" altLang="en-US" smtClean="0"/>
              <a:pPr/>
              <a:t>39</a:t>
            </a:fld>
            <a:endParaRPr lang="en-US" alt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123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163434-6104-44AA-A991-2FC1A8A527B7}" type="slidenum">
              <a:rPr lang="en-US" altLang="en-US" smtClean="0"/>
              <a:pPr/>
              <a:t>40</a:t>
            </a:fld>
            <a:endParaRPr lang="en-US" alt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29992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4A7E81-E087-48E7-BEEB-85486E96BA37}" type="slidenum">
              <a:rPr lang="en-US" altLang="en-US" smtClean="0"/>
              <a:pPr/>
              <a:t>41</a:t>
            </a:fld>
            <a:endParaRPr lang="en-US" alt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754101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2A3CEF-AF91-4279-AD85-AA2AB0E1D378}" type="slidenum">
              <a:rPr lang="en-US" altLang="en-US" smtClean="0"/>
              <a:pPr/>
              <a:t>42</a:t>
            </a:fld>
            <a:endParaRPr lang="en-US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093261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F584E1-C398-4350-9157-39EE1A2E6B45}" type="slidenum">
              <a:rPr lang="en-US" altLang="en-US" smtClean="0"/>
              <a:pPr/>
              <a:t>43</a:t>
            </a:fld>
            <a:endParaRPr lang="en-US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559767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54BD49-7859-4511-9311-8D1A02DCACA0}" type="slidenum">
              <a:rPr lang="en-US" altLang="en-US" smtClean="0"/>
              <a:pPr/>
              <a:t>44</a:t>
            </a:fld>
            <a:endParaRPr lang="en-US" alt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6521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042476-B102-400E-9167-1AD9A5EA9C66}" type="slidenum">
              <a:rPr lang="en-US"/>
              <a:pPr/>
              <a:t>5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04611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0DC92C-63B0-46EE-9137-57C42036B403}" type="slidenum">
              <a:rPr lang="en-US" altLang="en-US" smtClean="0"/>
              <a:pPr/>
              <a:t>45</a:t>
            </a:fld>
            <a:endParaRPr lang="en-US" alt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262813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7865CD-BF16-46C6-949B-6D0BF299BC32}" type="slidenum">
              <a:rPr lang="en-US" altLang="en-US" smtClean="0"/>
              <a:pPr/>
              <a:t>46</a:t>
            </a:fld>
            <a:endParaRPr lang="en-US" alt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918496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E64B44-32D4-4552-8A68-BE5DD5487BCF}" type="slidenum">
              <a:rPr lang="en-US" altLang="en-US" smtClean="0"/>
              <a:pPr/>
              <a:t>47</a:t>
            </a:fld>
            <a:endParaRPr lang="en-US" alt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858274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724048-EF0A-42F8-BCAA-E5C8F075A118}" type="slidenum">
              <a:rPr lang="en-US" altLang="en-US" smtClean="0"/>
              <a:pPr/>
              <a:t>48</a:t>
            </a:fld>
            <a:endParaRPr lang="en-US" alt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760513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DD225F-0125-40DA-93D9-F8DB8140C7EB}" type="slidenum">
              <a:rPr lang="en-US" altLang="en-US" smtClean="0"/>
              <a:pPr/>
              <a:t>49</a:t>
            </a:fld>
            <a:endParaRPr lang="en-US" alt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093684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C62B4D-36E9-469F-872F-F77AA5D528EA}" type="slidenum">
              <a:rPr lang="en-US" altLang="en-US" smtClean="0"/>
              <a:pPr/>
              <a:t>50</a:t>
            </a:fld>
            <a:endParaRPr lang="en-US" alt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599054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0CEAB6-C7DA-4DD6-886D-99BC23C31A16}" type="slidenum">
              <a:rPr lang="en-US" altLang="en-US" smtClean="0"/>
              <a:pPr/>
              <a:t>51</a:t>
            </a:fld>
            <a:endParaRPr lang="en-US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314812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0DC01E-C957-4A28-BD53-DADDC5EAEA5D}" type="slidenum">
              <a:rPr lang="en-US" altLang="en-US" smtClean="0"/>
              <a:pPr/>
              <a:t>52</a:t>
            </a:fld>
            <a:endParaRPr lang="en-US" alt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863197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BBC784-6082-4B34-9654-A46D5B8D9926}" type="slidenum">
              <a:rPr lang="en-US" altLang="en-US" smtClean="0"/>
              <a:pPr/>
              <a:t>53</a:t>
            </a:fld>
            <a:endParaRPr lang="en-US" alt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821003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2AC0C7-A74B-4AF6-B3C0-17194EF5EB4C}" type="slidenum">
              <a:rPr lang="en-US" altLang="en-US" smtClean="0"/>
              <a:pPr/>
              <a:t>54</a:t>
            </a:fld>
            <a:endParaRPr lang="en-US" alt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3343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1B5B70-DC6A-4858-854A-4FC35872656C}" type="slidenum">
              <a:rPr lang="en-US"/>
              <a:pPr/>
              <a:t>6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56740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41B985-33A5-4638-8118-319C3E00FDEF}" type="slidenum">
              <a:rPr lang="en-US" altLang="en-US" smtClean="0"/>
              <a:pPr/>
              <a:t>55</a:t>
            </a:fld>
            <a:endParaRPr lang="en-US" alt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516850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0FE0B7-7D1B-4BEE-BA63-6B37E4388914}" type="slidenum">
              <a:rPr lang="en-US" altLang="en-US" smtClean="0"/>
              <a:pPr/>
              <a:t>56</a:t>
            </a:fld>
            <a:endParaRPr lang="en-US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622583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C58941-0773-46B8-8718-3F30712C9765}" type="slidenum">
              <a:rPr lang="en-US" altLang="en-US" smtClean="0"/>
              <a:pPr/>
              <a:t>57</a:t>
            </a:fld>
            <a:endParaRPr lang="en-US" alt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82376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74EE02-DE66-400E-820F-2238F0AA3A64}" type="slidenum">
              <a:rPr lang="en-US" altLang="en-US" smtClean="0"/>
              <a:pPr/>
              <a:t>58</a:t>
            </a:fld>
            <a:endParaRPr lang="en-US" alt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347019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B534CF-08C1-4AEA-9479-312AD24CE56C}" type="slidenum">
              <a:rPr lang="en-US" altLang="en-US" smtClean="0"/>
              <a:pPr/>
              <a:t>59</a:t>
            </a:fld>
            <a:endParaRPr lang="en-US" alt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740413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DF3A81-A044-4319-9666-6B5926A82F72}" type="slidenum">
              <a:rPr lang="en-US" altLang="en-US" smtClean="0"/>
              <a:pPr/>
              <a:t>60</a:t>
            </a:fld>
            <a:endParaRPr lang="en-US" alt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921757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7AE17D-1435-4E9B-9D33-68225C6EBD2D}" type="slidenum">
              <a:rPr lang="en-US" altLang="en-US" smtClean="0"/>
              <a:pPr/>
              <a:t>61</a:t>
            </a:fld>
            <a:endParaRPr lang="en-US" alt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985521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884775-2A41-4AA7-9252-808927598F5A}" type="slidenum">
              <a:rPr lang="en-US" altLang="en-US" smtClean="0"/>
              <a:pPr/>
              <a:t>62</a:t>
            </a:fld>
            <a:endParaRPr lang="en-US" alt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97356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8F54A6-8ED8-43BC-BADE-98F7058F4220}" type="slidenum">
              <a:rPr lang="en-US" altLang="en-US" smtClean="0"/>
              <a:pPr/>
              <a:t>63</a:t>
            </a:fld>
            <a:endParaRPr lang="en-US" alt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927606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4FAE57-178A-4581-877C-F8CD2487E5E3}" type="slidenum">
              <a:rPr lang="en-US" altLang="en-US" smtClean="0"/>
              <a:pPr/>
              <a:t>64</a:t>
            </a:fld>
            <a:endParaRPr lang="en-US" alt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3605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4E15A1-A5D1-400E-AB81-BEE293E99965}" type="slidenum">
              <a:rPr lang="en-US"/>
              <a:pPr/>
              <a:t>7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8843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E83CA0-1ADF-461C-A344-E43F0C039622}" type="slidenum">
              <a:rPr lang="en-US" altLang="en-US" smtClean="0"/>
              <a:pPr/>
              <a:t>65</a:t>
            </a:fld>
            <a:endParaRPr lang="en-US" alt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712413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F90448-82FB-4A9D-ABB5-039C0726C900}" type="slidenum">
              <a:rPr lang="en-US" altLang="en-US" smtClean="0"/>
              <a:pPr/>
              <a:t>66</a:t>
            </a:fld>
            <a:endParaRPr lang="en-US" alt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252102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9AF029-E45E-4829-ACE5-DB9EDCB0BAC7}" type="slidenum">
              <a:rPr lang="en-US" altLang="en-US" smtClean="0"/>
              <a:pPr/>
              <a:t>67</a:t>
            </a:fld>
            <a:endParaRPr lang="en-US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596204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F8FA95-EE82-4BC1-8134-42F7B4DC8A87}" type="slidenum">
              <a:rPr lang="en-US" altLang="en-US" smtClean="0"/>
              <a:pPr/>
              <a:t>68</a:t>
            </a:fld>
            <a:endParaRPr lang="en-US" alt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11883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C5E70C-34C8-4D6E-B348-688F1374A729}" type="slidenum">
              <a:rPr lang="en-US" altLang="en-US" smtClean="0"/>
              <a:pPr/>
              <a:t>69</a:t>
            </a:fld>
            <a:endParaRPr lang="en-US" alt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816559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955F52-D54D-4157-855D-509100CE19C2}" type="slidenum">
              <a:rPr lang="en-US" altLang="en-US" smtClean="0"/>
              <a:pPr/>
              <a:t>70</a:t>
            </a:fld>
            <a:endParaRPr lang="en-US" alt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930231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A92A98-7930-4C7B-98EF-0254034399BC}" type="slidenum">
              <a:rPr lang="en-US" altLang="en-US" smtClean="0"/>
              <a:pPr/>
              <a:t>71</a:t>
            </a:fld>
            <a:endParaRPr lang="en-US" alt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388275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1B660F-AD75-4679-92C1-07E474B5C2C5}" type="slidenum">
              <a:rPr lang="en-US" altLang="en-US" smtClean="0"/>
              <a:pPr/>
              <a:t>72</a:t>
            </a:fld>
            <a:endParaRPr lang="en-US" alt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411987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563C94-66A8-4CEB-879B-D47B902BDDB7}" type="slidenum">
              <a:rPr lang="en-US" altLang="en-US" smtClean="0"/>
              <a:pPr/>
              <a:t>73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645347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55C810-0925-45D7-81BA-33628394A920}" type="slidenum">
              <a:rPr lang="en-US" altLang="en-US" smtClean="0"/>
              <a:pPr/>
              <a:t>74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0239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3D4B0C8-1507-4360-A69E-652233B63707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428871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519AA4-DDCB-43AA-B212-8310E7F7E8A0}" type="slidenum">
              <a:rPr lang="en-US" altLang="en-US" smtClean="0"/>
              <a:pPr/>
              <a:t>75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615340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A65371-E75D-412C-A204-7CA1170F86EC}" type="slidenum">
              <a:rPr lang="en-US" altLang="en-US" smtClean="0"/>
              <a:pPr/>
              <a:t>76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71687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CD856C-184F-4702-B24A-EB3FF8285688}" type="slidenum">
              <a:rPr lang="en-US" altLang="en-US" smtClean="0"/>
              <a:pPr/>
              <a:t>77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50560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912C98-6C89-444F-81BA-A2DF52B96699}" type="slidenum">
              <a:rPr lang="en-US" altLang="en-US" smtClean="0"/>
              <a:pPr/>
              <a:t>78</a:t>
            </a:fld>
            <a:endParaRPr lang="en-US" alt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6836434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1D287B-036E-4DEE-88BB-83C5AC24754F}" type="slidenum">
              <a:rPr lang="en-US" altLang="en-US" smtClean="0"/>
              <a:pPr/>
              <a:t>82</a:t>
            </a:fld>
            <a:endParaRPr lang="en-US" alt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8536105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7B236D-9891-4160-B681-6FC04EADCD15}" type="slidenum">
              <a:rPr lang="en-US" altLang="en-US" smtClean="0"/>
              <a:pPr/>
              <a:t>83</a:t>
            </a:fld>
            <a:endParaRPr lang="en-US" alt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9598105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D612FC-D46C-43DF-8554-0E867A64DC4E}" type="slidenum">
              <a:rPr lang="en-US" altLang="en-US" smtClean="0"/>
              <a:pPr/>
              <a:t>84</a:t>
            </a:fld>
            <a:endParaRPr lang="en-US" alt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2409291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C59324-CE5E-4D54-B69E-0B3BB5A99E4A}" type="slidenum">
              <a:rPr lang="en-US" altLang="en-US" smtClean="0"/>
              <a:pPr/>
              <a:t>85</a:t>
            </a:fld>
            <a:endParaRPr lang="en-US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6384106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BA2FA3-0FBC-45B1-AC86-8C188F09B716}" type="slidenum">
              <a:rPr lang="en-US" altLang="en-US" smtClean="0"/>
              <a:pPr/>
              <a:t>86</a:t>
            </a:fld>
            <a:endParaRPr lang="en-US" alt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6823825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11E70F-7777-475D-9601-0B5155DA19A7}" type="slidenum">
              <a:rPr lang="en-US" altLang="en-US" smtClean="0"/>
              <a:pPr/>
              <a:t>87</a:t>
            </a:fld>
            <a:endParaRPr lang="en-US" alt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4805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E85C8F9-25B2-47A7-8250-5781084221C5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0336420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F5BBAA-0313-4308-8AFD-BAEE9FD2773B}" type="slidenum">
              <a:rPr lang="en-US" altLang="en-US" smtClean="0"/>
              <a:pPr/>
              <a:t>88</a:t>
            </a:fld>
            <a:endParaRPr lang="en-US" alt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5112086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F2D4B7-98F3-4CA1-A3DC-849A524BE01E}" type="slidenum">
              <a:rPr lang="en-US" altLang="en-US" smtClean="0"/>
              <a:pPr/>
              <a:t>89</a:t>
            </a:fld>
            <a:endParaRPr lang="en-US" alt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5661096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B08CBD-7687-4FBF-B170-E263679AA67E}" type="slidenum">
              <a:rPr lang="en-US" altLang="en-US" smtClean="0"/>
              <a:pPr/>
              <a:t>90</a:t>
            </a:fld>
            <a:endParaRPr lang="en-US" alt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7472889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BAB661-DC19-4721-A9D0-248D861D0CBC}" type="slidenum">
              <a:rPr lang="en-US" altLang="en-US" smtClean="0"/>
              <a:pPr/>
              <a:t>91</a:t>
            </a:fld>
            <a:endParaRPr lang="en-US" alt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368152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029058-93B1-4B3C-9AE3-95B63765D88F}" type="slidenum">
              <a:rPr lang="en-US" altLang="en-US" smtClean="0"/>
              <a:pPr/>
              <a:t>92</a:t>
            </a:fld>
            <a:endParaRPr lang="en-US" alt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3420064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2DFAE7-466F-4274-B621-FE972379DCF4}" type="slidenum">
              <a:rPr lang="en-US" altLang="en-US" smtClean="0"/>
              <a:pPr/>
              <a:t>93</a:t>
            </a:fld>
            <a:endParaRPr lang="en-US" alt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3928063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617C56-A31F-4CB1-A379-0A5B4747F564}" type="slidenum">
              <a:rPr lang="en-US" altLang="en-US" smtClean="0"/>
              <a:pPr/>
              <a:t>99</a:t>
            </a:fld>
            <a:endParaRPr lang="en-US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8962203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6E5900-E65B-45A3-83C6-2FAB0F93EE86}" type="slidenum">
              <a:rPr lang="en-US" altLang="en-US" smtClean="0"/>
              <a:pPr/>
              <a:t>100</a:t>
            </a:fld>
            <a:endParaRPr lang="en-US" alt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0939107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9B180E-A1BE-4BA4-8423-BBE551D998F3}" type="slidenum">
              <a:rPr lang="en-US" altLang="en-US" smtClean="0"/>
              <a:pPr/>
              <a:t>101</a:t>
            </a:fld>
            <a:endParaRPr lang="en-US" alt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8974569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775E25-9DC0-460C-AB56-63F675D2E792}" type="slidenum">
              <a:rPr lang="en-US" altLang="en-US" smtClean="0"/>
              <a:pPr/>
              <a:t>102</a:t>
            </a:fld>
            <a:endParaRPr lang="en-US" alt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49660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629C376-FBE5-4960-9CE8-A92271AB5462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2625986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497623-92D9-44D2-99A0-E28D12EE4FA9}" type="slidenum">
              <a:rPr lang="en-US" altLang="en-US" smtClean="0"/>
              <a:pPr/>
              <a:t>103</a:t>
            </a:fld>
            <a:endParaRPr lang="en-US" alt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6427807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1B6EC2-D13F-496F-B5F5-78ACE3E33269}" type="slidenum">
              <a:rPr lang="en-US" altLang="en-US" smtClean="0"/>
              <a:pPr/>
              <a:t>104</a:t>
            </a:fld>
            <a:endParaRPr lang="en-US" alt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8886688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BFB0C7-C2BE-4067-970E-116F607B37F8}" type="slidenum">
              <a:rPr lang="en-US" altLang="en-US" smtClean="0"/>
              <a:pPr/>
              <a:t>105</a:t>
            </a:fld>
            <a:endParaRPr lang="en-US" alt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9546066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098D7D-3FA8-4678-964B-B5E45349565B}" type="slidenum">
              <a:rPr lang="en-US" altLang="en-US" smtClean="0"/>
              <a:pPr/>
              <a:t>106</a:t>
            </a:fld>
            <a:endParaRPr lang="en-US" alt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3186524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DE9A61-9950-44AD-8C76-5DBDA5EDC8B6}" type="slidenum">
              <a:rPr lang="en-US" altLang="en-US" smtClean="0"/>
              <a:pPr/>
              <a:t>107</a:t>
            </a:fld>
            <a:endParaRPr lang="en-US" alt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0572340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324E84-7B0E-4A6A-9987-CF473F71FDBD}" type="slidenum">
              <a:rPr lang="en-US" altLang="en-US" smtClean="0"/>
              <a:pPr/>
              <a:t>108</a:t>
            </a:fld>
            <a:endParaRPr lang="en-US" alt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9997041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C51E45-786C-4BB7-95F2-B5B077BB6167}" type="slidenum">
              <a:rPr lang="en-US" altLang="en-US" smtClean="0"/>
              <a:pPr/>
              <a:t>109</a:t>
            </a:fld>
            <a:endParaRPr lang="en-US" alt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7620579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96AE65-E6C8-4C4B-801B-7C0A2647E880}" type="slidenum">
              <a:rPr lang="en-US" altLang="en-US" smtClean="0"/>
              <a:pPr/>
              <a:t>110</a:t>
            </a:fld>
            <a:endParaRPr lang="en-US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4190451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AA138D-9AC8-4AFE-BB9F-7E776E40B20F}" type="slidenum">
              <a:rPr lang="en-US" altLang="en-US" smtClean="0"/>
              <a:pPr/>
              <a:t>111</a:t>
            </a:fld>
            <a:endParaRPr lang="en-US" alt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8634905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A0A841-BFB5-4C6E-90BA-6B962A80B903}" type="slidenum">
              <a:rPr lang="en-US" altLang="en-US" smtClean="0"/>
              <a:pPr/>
              <a:t>112</a:t>
            </a:fld>
            <a:endParaRPr lang="en-US" alt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9382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1B947-D537-4B37-BC6B-D9C6E72D45C9}" type="datetime1">
              <a:rPr lang="en-US" smtClean="0"/>
              <a:t>13-Nov-21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148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9D03-E537-4BC4-A0E0-C7885483F0CF}" type="datetime1">
              <a:rPr lang="en-US" smtClean="0"/>
              <a:t>13-Nov-21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874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DD43C-6B34-4036-8E0F-6BADD9B88743}" type="datetime1">
              <a:rPr lang="en-US" smtClean="0"/>
              <a:t>13-Nov-21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409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617538"/>
            <a:ext cx="10390716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0117" y="2017713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9C0EA-7D54-4434-B0F6-EAA20B14CC1B}" type="datetime1">
              <a:rPr lang="en-US" smtClean="0"/>
              <a:t>13-Nov-21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61FBF-191B-4AC5-AD95-859989D5D3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487196"/>
      </p:ext>
    </p:extLst>
  </p:cSld>
  <p:clrMapOvr>
    <a:masterClrMapping/>
  </p:clrMapOvr>
  <p:transition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617538"/>
            <a:ext cx="10390716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60117" y="2017713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60117" y="4151313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9874F-12D1-460B-B5DE-8680A35CC510}" type="datetime1">
              <a:rPr lang="en-US" smtClean="0"/>
              <a:t>13-Nov-21</a:t>
            </a:fld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0D3EA-50A1-4872-BA46-14985A0CDB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04235"/>
      </p:ext>
    </p:extLst>
  </p:cSld>
  <p:clrMapOvr>
    <a:masterClrMapping/>
  </p:clrMapOvr>
  <p:transition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617538"/>
            <a:ext cx="10390716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60117" y="2017713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60117" y="4151313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10F16-A60B-4A03-AFCA-C626A51742AB}" type="datetime1">
              <a:rPr lang="en-US" smtClean="0"/>
              <a:t>13-Nov-21</a:t>
            </a:fld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0CFF9-185E-45A7-93E6-E0CB6B1583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094246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E965-1C38-47C6-B17D-FB2AC1EFB55E}" type="datetime1">
              <a:rPr lang="en-US" smtClean="0"/>
              <a:t>13-Nov-21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291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32C7-C776-4BC4-96A5-5F897784E188}" type="datetime1">
              <a:rPr lang="en-US" smtClean="0"/>
              <a:t>13-Nov-21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814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C962D-00E6-4272-AB8C-2C1F70A450AD}" type="datetime1">
              <a:rPr lang="en-US" smtClean="0"/>
              <a:t>13-Nov-21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877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80555-C488-4648-9060-8E1EC2F593F1}" type="datetime1">
              <a:rPr lang="en-US" smtClean="0"/>
              <a:t>13-Nov-21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964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478CC-4487-4498-AE05-F7D9793670F4}" type="datetime1">
              <a:rPr lang="en-US" smtClean="0"/>
              <a:t>13-Nov-21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94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911E-9D96-4A89-8548-71EF2D301F91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430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D1C59-12F9-4C17-8BFD-A278AC8D0A2F}" type="datetime1">
              <a:rPr lang="en-US" smtClean="0"/>
              <a:t>13-Nov-21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696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8CE8-2E49-47F0-9A25-71E660F94672}" type="datetime1">
              <a:rPr lang="en-US" smtClean="0"/>
              <a:t>13-Nov-21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454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4054F-E9C0-4C64-920A-796F6D3BFC19}" type="datetime1">
              <a:rPr lang="en-US" smtClean="0"/>
              <a:t>13-Nov-21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C1F89-0623-4D79-AB62-594026748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313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4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6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0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6.png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0.png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1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hyperlink" Target="https://web.iiit.ac.in/~pratik.kamble/storage/Algorithms/Cormen_Algorithms_3rd.pd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3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5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CSE S302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DESIGN and ANALYSIS OF ALGORITHMS</a:t>
            </a:r>
          </a:p>
          <a:p>
            <a:r>
              <a:rPr lang="en-US" dirty="0" smtClean="0"/>
              <a:t>UIET CSJMUNIVERSITY KANPUR</a:t>
            </a:r>
          </a:p>
          <a:p>
            <a:r>
              <a:rPr lang="en-US" dirty="0" smtClean="0"/>
              <a:t>Dr. RAVINDRA NATH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08B6-6B55-4453-AA0A-1C9757C4097D}" type="datetime1">
              <a:rPr lang="en-US" smtClean="0"/>
              <a:t>13-Nov-21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3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7171" name="Picture 12" descr="insertion_sort_a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667000" y="163514"/>
            <a:ext cx="6629400" cy="2884487"/>
          </a:xfrm>
          <a:noFill/>
        </p:spPr>
      </p:pic>
      <p:sp>
        <p:nvSpPr>
          <p:cNvPr id="7172" name="Oval 14"/>
          <p:cNvSpPr>
            <a:spLocks noChangeArrowheads="1"/>
          </p:cNvSpPr>
          <p:nvPr/>
        </p:nvSpPr>
        <p:spPr bwMode="auto">
          <a:xfrm>
            <a:off x="7848600" y="609600"/>
            <a:ext cx="381000" cy="228600"/>
          </a:xfrm>
          <a:prstGeom prst="ellipse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173" name="Text Box 15"/>
          <p:cNvSpPr txBox="1">
            <a:spLocks noChangeArrowheads="1"/>
          </p:cNvSpPr>
          <p:nvPr/>
        </p:nvSpPr>
        <p:spPr bwMode="auto">
          <a:xfrm>
            <a:off x="8153401" y="533400"/>
            <a:ext cx="5556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1200">
                <a:solidFill>
                  <a:schemeClr val="hlink"/>
                </a:solidFill>
              </a:rPr>
              <a:t>Why?</a:t>
            </a:r>
          </a:p>
        </p:txBody>
      </p:sp>
      <p:sp>
        <p:nvSpPr>
          <p:cNvPr id="7174" name="Text Box 17"/>
          <p:cNvSpPr txBox="1">
            <a:spLocks noChangeArrowheads="1"/>
          </p:cNvSpPr>
          <p:nvPr/>
        </p:nvSpPr>
        <p:spPr bwMode="auto">
          <a:xfrm>
            <a:off x="2590801" y="3155951"/>
            <a:ext cx="623010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/>
              <a:t>t</a:t>
            </a:r>
            <a:r>
              <a:rPr lang="en-US" altLang="en-US" baseline="-25000"/>
              <a:t>j</a:t>
            </a:r>
            <a:r>
              <a:rPr lang="en-US" altLang="en-US"/>
              <a:t> is the number of times the while loop test in line 5 is executed </a:t>
            </a:r>
          </a:p>
          <a:p>
            <a:r>
              <a:rPr lang="en-US" altLang="en-US"/>
              <a:t>for that value of j.</a:t>
            </a:r>
          </a:p>
        </p:txBody>
      </p:sp>
      <p:sp>
        <p:nvSpPr>
          <p:cNvPr id="7175" name="Text Box 18"/>
          <p:cNvSpPr txBox="1">
            <a:spLocks noChangeArrowheads="1"/>
          </p:cNvSpPr>
          <p:nvPr/>
        </p:nvSpPr>
        <p:spPr bwMode="auto">
          <a:xfrm>
            <a:off x="2590801" y="3960814"/>
            <a:ext cx="5593839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/>
              <a:t>T(n) = c</a:t>
            </a:r>
            <a:r>
              <a:rPr lang="en-US" altLang="en-US" baseline="-25000"/>
              <a:t>1</a:t>
            </a:r>
            <a:r>
              <a:rPr lang="en-US" altLang="en-US"/>
              <a:t>n + c</a:t>
            </a:r>
            <a:r>
              <a:rPr lang="en-US" altLang="en-US" baseline="-25000"/>
              <a:t>2</a:t>
            </a:r>
            <a:r>
              <a:rPr lang="en-US" altLang="en-US"/>
              <a:t>(n-1) + c</a:t>
            </a:r>
            <a:r>
              <a:rPr lang="en-US" altLang="en-US" baseline="-25000"/>
              <a:t>4</a:t>
            </a:r>
            <a:r>
              <a:rPr lang="en-US" altLang="en-US"/>
              <a:t>(n-1) + c</a:t>
            </a:r>
            <a:r>
              <a:rPr lang="en-US" altLang="en-US" baseline="-25000"/>
              <a:t>5 </a:t>
            </a:r>
            <a:r>
              <a:rPr lang="en-US" altLang="en-US"/>
              <a:t>∑</a:t>
            </a:r>
            <a:r>
              <a:rPr lang="en-US" altLang="en-US" baseline="-25000"/>
              <a:t>j=2..n</a:t>
            </a:r>
            <a:r>
              <a:rPr lang="en-US" altLang="en-US"/>
              <a:t> t</a:t>
            </a:r>
            <a:r>
              <a:rPr lang="en-US" altLang="en-US" baseline="-25000"/>
              <a:t>j </a:t>
            </a:r>
            <a:r>
              <a:rPr lang="en-US" altLang="en-US"/>
              <a:t>+ c</a:t>
            </a:r>
            <a:r>
              <a:rPr lang="en-US" altLang="en-US" baseline="-25000"/>
              <a:t>6</a:t>
            </a:r>
            <a:r>
              <a:rPr lang="en-US" altLang="en-US"/>
              <a:t> ∑</a:t>
            </a:r>
            <a:r>
              <a:rPr lang="en-US" altLang="en-US" baseline="-25000"/>
              <a:t>j=2..n</a:t>
            </a:r>
            <a:r>
              <a:rPr lang="en-US" altLang="en-US"/>
              <a:t> (t</a:t>
            </a:r>
            <a:r>
              <a:rPr lang="en-US" altLang="en-US" baseline="-25000"/>
              <a:t>j</a:t>
            </a:r>
            <a:r>
              <a:rPr lang="en-US" altLang="en-US"/>
              <a:t>-1) </a:t>
            </a:r>
            <a:endParaRPr lang="en-US" altLang="en-US" baseline="-25000"/>
          </a:p>
          <a:p>
            <a:r>
              <a:rPr lang="en-US" altLang="en-US"/>
              <a:t>          + c</a:t>
            </a:r>
            <a:r>
              <a:rPr lang="en-US" altLang="en-US" baseline="-25000"/>
              <a:t>7</a:t>
            </a:r>
            <a:r>
              <a:rPr lang="en-US" altLang="en-US"/>
              <a:t> ∑</a:t>
            </a:r>
            <a:r>
              <a:rPr lang="en-US" altLang="en-US" baseline="-25000"/>
              <a:t>j=2..n</a:t>
            </a:r>
            <a:r>
              <a:rPr lang="en-US" altLang="en-US"/>
              <a:t> (t</a:t>
            </a:r>
            <a:r>
              <a:rPr lang="en-US" altLang="en-US" baseline="-25000"/>
              <a:t>j</a:t>
            </a:r>
            <a:r>
              <a:rPr lang="en-US" altLang="en-US"/>
              <a:t>-1) + c</a:t>
            </a:r>
            <a:r>
              <a:rPr lang="en-US" altLang="en-US" baseline="-25000"/>
              <a:t>8</a:t>
            </a:r>
            <a:r>
              <a:rPr lang="en-US" altLang="en-US"/>
              <a:t>(n-1) </a:t>
            </a:r>
          </a:p>
          <a:p>
            <a:endParaRPr lang="en-US" altLang="en-US"/>
          </a:p>
          <a:p>
            <a:r>
              <a:rPr lang="en-US" altLang="en-US" b="1"/>
              <a:t>Ques:</a:t>
            </a:r>
            <a:r>
              <a:rPr lang="en-US" altLang="en-US"/>
              <a:t> What are the </a:t>
            </a:r>
            <a:r>
              <a:rPr lang="en-US" altLang="en-US" i="1"/>
              <a:t>best</a:t>
            </a:r>
            <a:r>
              <a:rPr lang="en-US" altLang="en-US"/>
              <a:t> and </a:t>
            </a:r>
            <a:r>
              <a:rPr lang="en-US" altLang="en-US" i="1"/>
              <a:t>worst</a:t>
            </a:r>
            <a:r>
              <a:rPr lang="en-US" altLang="en-US"/>
              <a:t>-case running times of </a:t>
            </a:r>
          </a:p>
          <a:p>
            <a:r>
              <a:rPr lang="en-US" altLang="en-US"/>
              <a:t>          </a:t>
            </a:r>
            <a:r>
              <a:rPr lang="en-US" altLang="en-US">
                <a:latin typeface="Courier New" pitchFamily="49" charset="0"/>
              </a:rPr>
              <a:t>INSERTION-SORT</a:t>
            </a:r>
            <a:r>
              <a:rPr lang="en-US" altLang="en-US"/>
              <a:t>?</a:t>
            </a:r>
          </a:p>
          <a:p>
            <a:r>
              <a:rPr lang="en-US" altLang="en-US"/>
              <a:t>          How about </a:t>
            </a:r>
            <a:r>
              <a:rPr lang="en-US" altLang="en-US" i="1"/>
              <a:t>average</a:t>
            </a:r>
            <a:r>
              <a:rPr lang="en-US" altLang="en-US"/>
              <a:t>-case?</a:t>
            </a:r>
          </a:p>
          <a:p>
            <a:r>
              <a:rPr lang="en-US" altLang="en-US"/>
              <a:t>         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B2BDC-A670-4162-84B2-E713490BF86F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15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457200"/>
            <a:ext cx="10515599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 smtClean="0"/>
              <a:t>Single-Source </a:t>
            </a:r>
            <a:r>
              <a:rPr lang="en-US" altLang="en-US" sz="4000" dirty="0"/>
              <a:t>Shortest Paths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06D62-149A-488C-9EA4-7590199B8A2E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02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5123" name="Picture 4" descr="fig24-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990850" y="2017713"/>
            <a:ext cx="7202488" cy="4114800"/>
          </a:xfrm>
          <a:noFill/>
        </p:spPr>
      </p:pic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2971801" y="6030913"/>
            <a:ext cx="52062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0000"/>
                </a:solidFill>
                <a:sym typeface="Symbol" pitchFamily="18" charset="2"/>
              </a:rPr>
              <a:t>The shortest-path weight from s to v is denoted </a:t>
            </a:r>
            <a:r>
              <a:rPr lang="el-GR" altLang="en-US">
                <a:solidFill>
                  <a:srgbClr val="FF0000"/>
                </a:solidFill>
                <a:sym typeface="Symbol" pitchFamily="18" charset="2"/>
              </a:rPr>
              <a:t>δ</a:t>
            </a:r>
            <a:r>
              <a:rPr lang="en-US" altLang="en-US">
                <a:solidFill>
                  <a:srgbClr val="FF0000"/>
                </a:solidFill>
                <a:sym typeface="Symbol" pitchFamily="18" charset="2"/>
              </a:rPr>
              <a:t>(s,v)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8B3B-46FD-4CF8-B232-CC5F07BD8174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4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6148" name="Picture 4" descr="fig24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938338"/>
            <a:ext cx="8382000" cy="309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E2E28-695D-4DF9-A5F4-C24807CA4F79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33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4600" y="1752600"/>
            <a:ext cx="7772400" cy="41148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7172" name="Picture 4" descr="print_pat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828801"/>
            <a:ext cx="7848600" cy="302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498726" y="5105401"/>
            <a:ext cx="664085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altLang="en-US" sz="2400">
                <a:solidFill>
                  <a:srgbClr val="FF0000"/>
                </a:solidFill>
              </a:rPr>
              <a:t>Π</a:t>
            </a:r>
            <a:r>
              <a:rPr lang="en-US" altLang="en-US" sz="2400">
                <a:solidFill>
                  <a:srgbClr val="FF0000"/>
                </a:solidFill>
              </a:rPr>
              <a:t>(v) is the predecessor of v in the shortest path to v</a:t>
            </a:r>
          </a:p>
          <a:p>
            <a:r>
              <a:rPr lang="en-US" altLang="en-US" sz="2400">
                <a:solidFill>
                  <a:srgbClr val="FF0000"/>
                </a:solidFill>
              </a:rPr>
              <a:t>= parent in the shortest-paths tree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B2AAC-F570-4D41-BBA2-DACD20AD4908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06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8195" name="Picture 4" descr="initialize_single_source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743200" y="1905000"/>
            <a:ext cx="5867400" cy="2408238"/>
          </a:xfrm>
          <a:noFill/>
        </p:spPr>
      </p:pic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2498725" y="5105401"/>
            <a:ext cx="70142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 i="1">
                <a:solidFill>
                  <a:srgbClr val="FF0000"/>
                </a:solidFill>
              </a:rPr>
              <a:t>d </a:t>
            </a:r>
            <a:r>
              <a:rPr lang="en-US" altLang="en-US" sz="2400">
                <a:solidFill>
                  <a:srgbClr val="FF0000"/>
                </a:solidFill>
              </a:rPr>
              <a:t>[v] is the shortest path estimate to v. In fact, </a:t>
            </a:r>
            <a:r>
              <a:rPr lang="en-US" altLang="en-US" sz="2400" i="1">
                <a:solidFill>
                  <a:srgbClr val="FF0000"/>
                </a:solidFill>
              </a:rPr>
              <a:t>d</a:t>
            </a:r>
            <a:r>
              <a:rPr lang="en-US" altLang="en-US" sz="2400">
                <a:solidFill>
                  <a:srgbClr val="FF0000"/>
                </a:solidFill>
              </a:rPr>
              <a:t> [v] will</a:t>
            </a:r>
          </a:p>
          <a:p>
            <a:r>
              <a:rPr lang="en-US" altLang="en-US" sz="2400">
                <a:solidFill>
                  <a:srgbClr val="FF0000"/>
                </a:solidFill>
              </a:rPr>
              <a:t>always be at least as long as the actual shortest path.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F782B-CC64-4EF5-AEFA-7ABF44D9FDA2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37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9219" name="Picture 4" descr="fig24-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0" y="609601"/>
            <a:ext cx="7772400" cy="3438525"/>
          </a:xfrm>
          <a:noFill/>
        </p:spPr>
      </p:pic>
      <p:pic>
        <p:nvPicPr>
          <p:cNvPr id="9220" name="Picture 5" descr="rela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4281488"/>
            <a:ext cx="42672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EAA4B-4125-489C-82B4-C71598B8C939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80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1267" name="Picture 4" descr="bellman_ford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0" y="1"/>
            <a:ext cx="3581400" cy="2354263"/>
          </a:xfrm>
          <a:noFill/>
        </p:spPr>
      </p:pic>
      <p:pic>
        <p:nvPicPr>
          <p:cNvPr id="11268" name="Picture 5" descr="fig24-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114800" y="2047876"/>
            <a:ext cx="6248400" cy="4733925"/>
          </a:xfrm>
          <a:noFill/>
        </p:spPr>
      </p:pic>
      <p:sp>
        <p:nvSpPr>
          <p:cNvPr id="11269" name="Text Box 8"/>
          <p:cNvSpPr txBox="1">
            <a:spLocks noChangeArrowheads="1"/>
          </p:cNvSpPr>
          <p:nvPr/>
        </p:nvSpPr>
        <p:spPr bwMode="auto">
          <a:xfrm>
            <a:off x="1644650" y="2362201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11270" name="Text Box 9"/>
          <p:cNvSpPr txBox="1">
            <a:spLocks noChangeArrowheads="1"/>
          </p:cNvSpPr>
          <p:nvPr/>
        </p:nvSpPr>
        <p:spPr bwMode="auto">
          <a:xfrm>
            <a:off x="1571626" y="2679700"/>
            <a:ext cx="2881815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altLang="en-US" sz="1600"/>
          </a:p>
          <a:p>
            <a:r>
              <a:rPr lang="en-US" altLang="en-US" sz="1600"/>
              <a:t>If there is no negative edge</a:t>
            </a:r>
          </a:p>
          <a:p>
            <a:r>
              <a:rPr lang="en-US" altLang="en-US" sz="1600"/>
              <a:t>weight cycle reachable from s</a:t>
            </a:r>
          </a:p>
          <a:p>
            <a:r>
              <a:rPr lang="en-US" altLang="en-US" sz="1600"/>
              <a:t>then Bellman-Ford returns TRUE</a:t>
            </a:r>
          </a:p>
          <a:p>
            <a:r>
              <a:rPr lang="en-US" altLang="en-US" sz="1600"/>
              <a:t>and d[v] = </a:t>
            </a:r>
            <a:r>
              <a:rPr lang="el-GR" altLang="en-US" sz="1600"/>
              <a:t>δ</a:t>
            </a:r>
            <a:r>
              <a:rPr lang="en-US" altLang="en-US" sz="1600"/>
              <a:t>(s,v) for every vertex</a:t>
            </a:r>
          </a:p>
          <a:p>
            <a:r>
              <a:rPr lang="en-US" altLang="en-US" sz="1600"/>
              <a:t>v.</a:t>
            </a:r>
            <a:endParaRPr lang="el-GR" altLang="en-US" sz="1600"/>
          </a:p>
          <a:p>
            <a:endParaRPr lang="en-US" altLang="en-US" sz="1600"/>
          </a:p>
          <a:p>
            <a:endParaRPr lang="en-US" altLang="en-US" sz="1600"/>
          </a:p>
          <a:p>
            <a:r>
              <a:rPr lang="en-US" altLang="en-US" sz="1600"/>
              <a:t>If there is a negative edge</a:t>
            </a:r>
          </a:p>
          <a:p>
            <a:r>
              <a:rPr lang="en-US" altLang="en-US" sz="1600"/>
              <a:t>weight cycle reachable from s</a:t>
            </a:r>
          </a:p>
          <a:p>
            <a:r>
              <a:rPr lang="en-US" altLang="en-US" sz="1600"/>
              <a:t>then Bellman-Ford returns</a:t>
            </a:r>
          </a:p>
          <a:p>
            <a:r>
              <a:rPr lang="en-US" altLang="en-US" sz="1600"/>
              <a:t>FALSE.</a:t>
            </a:r>
          </a:p>
          <a:p>
            <a:endParaRPr lang="en-US" altLang="en-US" sz="1600"/>
          </a:p>
          <a:p>
            <a:r>
              <a:rPr lang="en-US" altLang="en-US" sz="1600"/>
              <a:t>Running time: </a:t>
            </a:r>
            <a:r>
              <a:rPr lang="en-US" altLang="en-US" sz="1600">
                <a:sym typeface="Symbol" pitchFamily="18" charset="2"/>
              </a:rPr>
              <a:t>(|V||E|)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B63B8-D8B1-413E-B95F-BAE9C24DD1EA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52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DF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706688" y="-44450"/>
            <a:ext cx="3313112" cy="2292350"/>
          </a:xfrm>
          <a:noFill/>
        </p:spPr>
      </p:pic>
      <p:pic>
        <p:nvPicPr>
          <p:cNvPr id="12291" name="Picture 7" descr="DFS_visi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743200" y="2116138"/>
            <a:ext cx="6934200" cy="2913062"/>
          </a:xfrm>
          <a:noFill/>
        </p:spPr>
      </p:pic>
      <p:pic>
        <p:nvPicPr>
          <p:cNvPr id="12292" name="Picture 10" descr="topological_sort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2743200" y="5111750"/>
            <a:ext cx="6553200" cy="1289050"/>
          </a:xfrm>
          <a:noFill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D9AB54-881A-4A87-B796-8F0F40973AEB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30D3EA-50A1-4872-BA46-14985A0CDB54}" type="slidenum">
              <a:rPr lang="en-US" smtClean="0"/>
              <a:pPr>
                <a:defRPr/>
              </a:pPr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15629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1" y="762000"/>
            <a:ext cx="10515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000" dirty="0" smtClean="0"/>
              <a:t>Maximum </a:t>
            </a:r>
            <a:r>
              <a:rPr lang="en-US" altLang="en-US" sz="4000" dirty="0"/>
              <a:t>Flow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7AAEF-2206-4453-8F1D-195A03FD30B6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67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5123" name="Picture 4" descr="fig26-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667000" y="1"/>
            <a:ext cx="7086600" cy="3516313"/>
          </a:xfrm>
          <a:noFill/>
        </p:spPr>
      </p:pic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2574925" y="3429000"/>
            <a:ext cx="723268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A </a:t>
            </a:r>
            <a:r>
              <a:rPr lang="en-US" altLang="en-US" i="1"/>
              <a:t>flow network</a:t>
            </a:r>
            <a:r>
              <a:rPr lang="en-US" altLang="en-US"/>
              <a:t> G = (V, E) is a directed graph in which each edge (u,v) </a:t>
            </a:r>
            <a:r>
              <a:rPr lang="en-US" altLang="en-US">
                <a:sym typeface="Symbol" pitchFamily="18" charset="2"/>
              </a:rPr>
              <a:t> E</a:t>
            </a:r>
          </a:p>
          <a:p>
            <a:r>
              <a:rPr lang="en-US" altLang="en-US"/>
              <a:t>has a capacity c(u,v) </a:t>
            </a:r>
            <a:r>
              <a:rPr lang="en-US" altLang="en-US">
                <a:sym typeface="Symbol" pitchFamily="18" charset="2"/>
              </a:rPr>
              <a:t> 0. If (u,v)  E, set c(u,v) = 0. Moreover, there are </a:t>
            </a:r>
          </a:p>
          <a:p>
            <a:r>
              <a:rPr lang="en-US" altLang="en-US">
                <a:sym typeface="Symbol" pitchFamily="18" charset="2"/>
              </a:rPr>
              <a:t>two distinguished vertices, a </a:t>
            </a:r>
            <a:r>
              <a:rPr lang="en-US" altLang="en-US" i="1">
                <a:sym typeface="Symbol" pitchFamily="18" charset="2"/>
              </a:rPr>
              <a:t>source</a:t>
            </a:r>
            <a:r>
              <a:rPr lang="en-US" altLang="en-US">
                <a:sym typeface="Symbol" pitchFamily="18" charset="2"/>
              </a:rPr>
              <a:t> s and</a:t>
            </a:r>
            <a:r>
              <a:rPr lang="en-US" altLang="en-US" i="1">
                <a:sym typeface="Symbol" pitchFamily="18" charset="2"/>
              </a:rPr>
              <a:t> sink </a:t>
            </a:r>
            <a:r>
              <a:rPr lang="en-US" altLang="en-US">
                <a:sym typeface="Symbol" pitchFamily="18" charset="2"/>
              </a:rPr>
              <a:t>t, and we assume that every </a:t>
            </a:r>
          </a:p>
          <a:p>
            <a:r>
              <a:rPr lang="en-US" altLang="en-US">
                <a:sym typeface="Symbol" pitchFamily="18" charset="2"/>
              </a:rPr>
              <a:t>vertex v lies on some path from s to t.</a:t>
            </a:r>
          </a:p>
          <a:p>
            <a:endParaRPr lang="en-US" altLang="en-US">
              <a:sym typeface="Symbol" pitchFamily="18" charset="2"/>
            </a:endParaRPr>
          </a:p>
          <a:p>
            <a:r>
              <a:rPr lang="en-US" altLang="en-US">
                <a:sym typeface="Symbol" pitchFamily="18" charset="2"/>
              </a:rPr>
              <a:t>A </a:t>
            </a:r>
            <a:r>
              <a:rPr lang="en-US" altLang="en-US" i="1">
                <a:sym typeface="Symbol" pitchFamily="18" charset="2"/>
              </a:rPr>
              <a:t>flow</a:t>
            </a:r>
            <a:r>
              <a:rPr lang="en-US" altLang="en-US">
                <a:sym typeface="Symbol" pitchFamily="18" charset="2"/>
              </a:rPr>
              <a:t> in G is a real-valued function f : V x V  R satisfying:</a:t>
            </a:r>
          </a:p>
          <a:p>
            <a:r>
              <a:rPr lang="en-US" altLang="en-US" i="1">
                <a:sym typeface="Symbol" pitchFamily="18" charset="2"/>
              </a:rPr>
              <a:t>Capacity constraint </a:t>
            </a:r>
            <a:r>
              <a:rPr lang="en-US" altLang="en-US">
                <a:sym typeface="Symbol" pitchFamily="18" charset="2"/>
              </a:rPr>
              <a:t>: For all u, v V, f(u,v) ≤ c(u,v).</a:t>
            </a:r>
          </a:p>
          <a:p>
            <a:r>
              <a:rPr lang="en-US" altLang="en-US" i="1">
                <a:sym typeface="Symbol" pitchFamily="18" charset="2"/>
              </a:rPr>
              <a:t>Skew symmetry </a:t>
            </a:r>
            <a:r>
              <a:rPr lang="en-US" altLang="en-US">
                <a:sym typeface="Symbol" pitchFamily="18" charset="2"/>
              </a:rPr>
              <a:t>: For all u, v V, f(u,v) =  – f(v,u).</a:t>
            </a:r>
          </a:p>
          <a:p>
            <a:r>
              <a:rPr lang="en-US" altLang="en-US" i="1">
                <a:sym typeface="Symbol" pitchFamily="18" charset="2"/>
              </a:rPr>
              <a:t>Flow conservation</a:t>
            </a:r>
            <a:r>
              <a:rPr lang="en-US" altLang="en-US" b="1">
                <a:sym typeface="Symbol" pitchFamily="18" charset="2"/>
              </a:rPr>
              <a:t> </a:t>
            </a:r>
            <a:r>
              <a:rPr lang="en-US" altLang="en-US">
                <a:sym typeface="Symbol" pitchFamily="18" charset="2"/>
              </a:rPr>
              <a:t>: For all u  V – {s, t}, ∑</a:t>
            </a:r>
            <a:r>
              <a:rPr lang="en-US" altLang="en-US" baseline="-25000">
                <a:sym typeface="Symbol" pitchFamily="18" charset="2"/>
              </a:rPr>
              <a:t>vV</a:t>
            </a:r>
            <a:r>
              <a:rPr lang="en-US" altLang="en-US">
                <a:sym typeface="Symbol" pitchFamily="18" charset="2"/>
              </a:rPr>
              <a:t> f(u,v) = 0.</a:t>
            </a:r>
          </a:p>
          <a:p>
            <a:endParaRPr lang="en-US" altLang="en-US">
              <a:sym typeface="Symbol" pitchFamily="18" charset="2"/>
            </a:endParaRPr>
          </a:p>
          <a:p>
            <a:r>
              <a:rPr lang="en-US" altLang="en-US">
                <a:sym typeface="Symbol" pitchFamily="18" charset="2"/>
              </a:rPr>
              <a:t>The </a:t>
            </a:r>
            <a:r>
              <a:rPr lang="en-US" altLang="en-US" i="1">
                <a:sym typeface="Symbol" pitchFamily="18" charset="2"/>
              </a:rPr>
              <a:t>value </a:t>
            </a:r>
            <a:r>
              <a:rPr lang="en-US" altLang="en-US">
                <a:sym typeface="Symbol" pitchFamily="18" charset="2"/>
              </a:rPr>
              <a:t>of the flow f is defined to be |f| = ∑</a:t>
            </a:r>
            <a:r>
              <a:rPr lang="en-US" altLang="en-US" baseline="-25000">
                <a:sym typeface="Symbol" pitchFamily="18" charset="2"/>
              </a:rPr>
              <a:t>vV</a:t>
            </a:r>
            <a:r>
              <a:rPr lang="en-US" altLang="en-US">
                <a:sym typeface="Symbol" pitchFamily="18" charset="2"/>
              </a:rPr>
              <a:t> f(s,v). </a:t>
            </a:r>
          </a:p>
          <a:p>
            <a:r>
              <a:rPr lang="en-US" altLang="en-US">
                <a:sym typeface="Symbol" pitchFamily="18" charset="2"/>
              </a:rPr>
              <a:t>The </a:t>
            </a:r>
            <a:r>
              <a:rPr lang="en-US" altLang="en-US" i="1">
                <a:sym typeface="Symbol" pitchFamily="18" charset="2"/>
              </a:rPr>
              <a:t>maximum flow problem</a:t>
            </a:r>
            <a:r>
              <a:rPr lang="en-US" altLang="en-US">
                <a:sym typeface="Symbol" pitchFamily="18" charset="2"/>
              </a:rPr>
              <a:t> is to find the flow of maximum value.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2CED8-B01E-4CCC-8D10-356731AA4DD6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7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ourier New" pitchFamily="49" charset="0"/>
              </a:rPr>
              <a:t>MERGE</a:t>
            </a:r>
          </a:p>
        </p:txBody>
      </p:sp>
      <p:pic>
        <p:nvPicPr>
          <p:cNvPr id="8195" name="Picture 4" descr="fig2-3a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362201" y="2378075"/>
            <a:ext cx="3998913" cy="3240088"/>
          </a:xfrm>
          <a:noFill/>
        </p:spPr>
      </p:pic>
      <p:pic>
        <p:nvPicPr>
          <p:cNvPr id="8196" name="Picture 7" descr="fig2-3b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324600" y="2362200"/>
            <a:ext cx="3962400" cy="2813050"/>
          </a:xfrm>
          <a:noFill/>
        </p:spPr>
      </p:pic>
      <p:sp>
        <p:nvSpPr>
          <p:cNvPr id="8197" name="Text Box 10"/>
          <p:cNvSpPr txBox="1">
            <a:spLocks noChangeArrowheads="1"/>
          </p:cNvSpPr>
          <p:nvPr/>
        </p:nvSpPr>
        <p:spPr bwMode="auto">
          <a:xfrm>
            <a:off x="2286000" y="5735639"/>
            <a:ext cx="73643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>
                <a:latin typeface="Courier New" pitchFamily="49" charset="0"/>
              </a:rPr>
              <a:t>MERGE</a:t>
            </a:r>
            <a:r>
              <a:rPr lang="en-US" altLang="en-US" sz="2400"/>
              <a:t>(A, p, q, r) merges subarrays A[p..q] and A[q+1..r], </a:t>
            </a:r>
          </a:p>
          <a:p>
            <a:r>
              <a:rPr lang="en-US" altLang="en-US" sz="2400"/>
              <a:t>assuming that they are each already sorted.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9F426-CB3B-493D-AA97-2A15878F8AD7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24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38400" y="3962400"/>
            <a:ext cx="8001000" cy="5410200"/>
          </a:xfrm>
        </p:spPr>
        <p:txBody>
          <a:bodyPr/>
          <a:lstStyle/>
          <a:p>
            <a:pPr eaLnBrk="1" hangingPunct="1"/>
            <a:r>
              <a:rPr lang="en-US" altLang="en-US" sz="1800"/>
              <a:t>Let f be a flow in a flow network G = (V, E) with source s and sink t. The amount of </a:t>
            </a:r>
            <a:r>
              <a:rPr lang="en-US" altLang="en-US" sz="1800" i="1"/>
              <a:t>additional</a:t>
            </a:r>
            <a:r>
              <a:rPr lang="en-US" altLang="en-US" sz="1800"/>
              <a:t> flow we can push from a vertex u to a vertex v before exceeding the capacity c(u,v) is the </a:t>
            </a:r>
            <a:r>
              <a:rPr lang="en-US" altLang="en-US" sz="1800" i="1"/>
              <a:t>residual capacity</a:t>
            </a:r>
            <a:r>
              <a:rPr lang="en-US" altLang="en-US" sz="1800"/>
              <a:t> of (u, v) given by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1800"/>
              <a:t>                     c</a:t>
            </a:r>
            <a:r>
              <a:rPr lang="en-US" altLang="en-US" sz="1800" baseline="-25000"/>
              <a:t>f</a:t>
            </a:r>
            <a:r>
              <a:rPr lang="en-US" altLang="en-US" sz="1800"/>
              <a:t>(u, v) = c(u, v) – f(u, v)</a:t>
            </a:r>
          </a:p>
          <a:p>
            <a:pPr eaLnBrk="1" hangingPunct="1"/>
            <a:r>
              <a:rPr lang="en-US" altLang="en-US" sz="1800"/>
              <a:t>Given a flow f in flow network G = (V, E), the </a:t>
            </a:r>
            <a:r>
              <a:rPr lang="en-US" altLang="en-US" sz="1800" i="1"/>
              <a:t>residual network</a:t>
            </a:r>
            <a:r>
              <a:rPr lang="en-US" altLang="en-US" sz="1800"/>
              <a:t> of G induced by f is G</a:t>
            </a:r>
            <a:r>
              <a:rPr lang="en-US" altLang="en-US" sz="1800" baseline="-25000"/>
              <a:t>f</a:t>
            </a:r>
            <a:r>
              <a:rPr lang="en-US" altLang="en-US" sz="1800"/>
              <a:t> = (V, E</a:t>
            </a:r>
            <a:r>
              <a:rPr lang="en-US" altLang="en-US" sz="1800" baseline="-25000"/>
              <a:t>f</a:t>
            </a:r>
            <a:r>
              <a:rPr lang="en-US" altLang="en-US" sz="1800"/>
              <a:t>), where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1800"/>
              <a:t>                     E</a:t>
            </a:r>
            <a:r>
              <a:rPr lang="en-US" altLang="en-US" sz="1800" baseline="-25000"/>
              <a:t>f </a:t>
            </a:r>
            <a:r>
              <a:rPr lang="en-US" altLang="en-US" sz="1800"/>
              <a:t>= {(u, v) </a:t>
            </a:r>
            <a:r>
              <a:rPr lang="en-US" altLang="en-US" sz="1800">
                <a:sym typeface="Symbol" pitchFamily="18" charset="2"/>
              </a:rPr>
              <a:t> V x V : c</a:t>
            </a:r>
            <a:r>
              <a:rPr lang="en-US" altLang="en-US" sz="1800" baseline="-25000">
                <a:sym typeface="Symbol" pitchFamily="18" charset="2"/>
              </a:rPr>
              <a:t>f</a:t>
            </a:r>
            <a:r>
              <a:rPr lang="en-US" altLang="en-US" sz="1800">
                <a:sym typeface="Symbol" pitchFamily="18" charset="2"/>
              </a:rPr>
              <a:t>(u, v) &gt; 0}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1800">
                <a:sym typeface="Symbol" pitchFamily="18" charset="2"/>
              </a:rPr>
              <a:t>    Each edge of the residual network is called a </a:t>
            </a:r>
            <a:r>
              <a:rPr lang="en-US" altLang="en-US" sz="1800" i="1">
                <a:sym typeface="Symbol" pitchFamily="18" charset="2"/>
              </a:rPr>
              <a:t>residual edge</a:t>
            </a:r>
            <a:r>
              <a:rPr lang="en-US" altLang="en-US" sz="1800">
                <a:sym typeface="Symbol" pitchFamily="18" charset="2"/>
              </a:rPr>
              <a:t>.</a:t>
            </a:r>
          </a:p>
        </p:txBody>
      </p:sp>
      <p:pic>
        <p:nvPicPr>
          <p:cNvPr id="7172" name="Picture 4" descr="fig26-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743200" y="65089"/>
            <a:ext cx="5867400" cy="3894137"/>
          </a:xfrm>
          <a:noFill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A925F2-A859-4599-9EB0-5540698B5A46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861FBF-191B-4AC5-AD95-859989D5D367}" type="slidenum">
              <a:rPr lang="en-US" smtClean="0"/>
              <a:pPr>
                <a:defRPr/>
              </a:pPr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853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95600" y="4114800"/>
            <a:ext cx="7696200" cy="4114800"/>
          </a:xfrm>
        </p:spPr>
        <p:txBody>
          <a:bodyPr/>
          <a:lstStyle/>
          <a:p>
            <a:pPr eaLnBrk="1" hangingPunct="1"/>
            <a:r>
              <a:rPr lang="en-US" altLang="en-US" sz="2000"/>
              <a:t>Given a flow f in a flow network G = (V, E), an </a:t>
            </a:r>
            <a:r>
              <a:rPr lang="en-US" altLang="en-US" sz="2000" i="1"/>
              <a:t>augmenting path</a:t>
            </a:r>
            <a:r>
              <a:rPr lang="en-US" altLang="en-US" sz="2000"/>
              <a:t> p is a simple path from source s to sink t in the residual network G</a:t>
            </a:r>
            <a:r>
              <a:rPr lang="en-US" altLang="en-US" sz="2000" baseline="-25000"/>
              <a:t>f</a:t>
            </a:r>
            <a:r>
              <a:rPr lang="en-US" altLang="en-US" sz="2000"/>
              <a:t>. </a:t>
            </a:r>
          </a:p>
          <a:p>
            <a:pPr eaLnBrk="1" hangingPunct="1"/>
            <a:r>
              <a:rPr lang="en-US" altLang="en-US" sz="2000"/>
              <a:t>The maximum amount by which we increase the flow on each edge in an augmenting path p is the </a:t>
            </a:r>
            <a:r>
              <a:rPr lang="en-US" altLang="en-US" sz="2000" i="1"/>
              <a:t>residual capacity </a:t>
            </a:r>
            <a:r>
              <a:rPr lang="en-US" altLang="en-US" sz="2000"/>
              <a:t>of p, given by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/>
              <a:t>                       c</a:t>
            </a:r>
            <a:r>
              <a:rPr lang="en-US" altLang="en-US" sz="2000" baseline="-25000"/>
              <a:t>f</a:t>
            </a:r>
            <a:r>
              <a:rPr lang="en-US" altLang="en-US" sz="2000"/>
              <a:t>(p) = min{c</a:t>
            </a:r>
            <a:r>
              <a:rPr lang="en-US" altLang="en-US" sz="2000" baseline="-25000"/>
              <a:t>f</a:t>
            </a:r>
            <a:r>
              <a:rPr lang="en-US" altLang="en-US" sz="2000"/>
              <a:t>(u, v) : (u, v) is on p}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2000"/>
          </a:p>
        </p:txBody>
      </p:sp>
      <p:pic>
        <p:nvPicPr>
          <p:cNvPr id="9220" name="Picture 4" descr="fig26-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19400" y="1"/>
            <a:ext cx="5791200" cy="3844925"/>
          </a:xfrm>
          <a:noFill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883974-F137-4C3F-8EC8-67332B1235F9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861FBF-191B-4AC5-AD95-859989D5D367}" type="slidenum">
              <a:rPr lang="en-US" smtClean="0"/>
              <a:pPr>
                <a:defRPr/>
              </a:pPr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45399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06688" y="1981200"/>
            <a:ext cx="7961312" cy="5029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 u="sng"/>
              <a:t>Lemma 26.3</a:t>
            </a:r>
            <a:r>
              <a:rPr lang="en-US" altLang="en-US" sz="2000"/>
              <a:t>: Let G = (V, E) be a flow network, let f be a flow in G,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/>
              <a:t>and let p be an augmenting path in G</a:t>
            </a:r>
            <a:r>
              <a:rPr lang="en-US" altLang="en-US" sz="2000" baseline="-25000"/>
              <a:t>f</a:t>
            </a:r>
            <a:r>
              <a:rPr lang="en-US" altLang="en-US" sz="2000"/>
              <a:t>. Define a function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/>
              <a:t>f</a:t>
            </a:r>
            <a:r>
              <a:rPr lang="en-US" altLang="en-US" sz="2000" baseline="-25000"/>
              <a:t>p</a:t>
            </a:r>
            <a:r>
              <a:rPr lang="en-US" altLang="en-US" sz="2000"/>
              <a:t> : V x V </a:t>
            </a:r>
            <a:r>
              <a:rPr lang="en-US" altLang="en-US" sz="2000">
                <a:sym typeface="Symbol" pitchFamily="18" charset="2"/>
              </a:rPr>
              <a:t> R by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>
                <a:sym typeface="Symbol" pitchFamily="18" charset="2"/>
              </a:rPr>
              <a:t>                      c</a:t>
            </a:r>
            <a:r>
              <a:rPr lang="en-US" altLang="en-US" sz="2000" baseline="-25000">
                <a:sym typeface="Symbol" pitchFamily="18" charset="2"/>
              </a:rPr>
              <a:t>f</a:t>
            </a:r>
            <a:r>
              <a:rPr lang="en-US" altLang="en-US" sz="2000">
                <a:sym typeface="Symbol" pitchFamily="18" charset="2"/>
              </a:rPr>
              <a:t>(p),     if (u, v) is on p,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>
                <a:sym typeface="Symbol" pitchFamily="18" charset="2"/>
              </a:rPr>
              <a:t>f</a:t>
            </a:r>
            <a:r>
              <a:rPr lang="en-US" altLang="en-US" sz="2000" baseline="-25000">
                <a:sym typeface="Symbol" pitchFamily="18" charset="2"/>
              </a:rPr>
              <a:t>p</a:t>
            </a:r>
            <a:r>
              <a:rPr lang="en-US" altLang="en-US" sz="2000">
                <a:sym typeface="Symbol" pitchFamily="18" charset="2"/>
              </a:rPr>
              <a:t>(u, v)  =      </a:t>
            </a:r>
            <a:r>
              <a:rPr lang="en-US" altLang="en-US" sz="2000"/>
              <a:t>–c</a:t>
            </a:r>
            <a:r>
              <a:rPr lang="en-US" altLang="en-US" sz="2000" baseline="-25000"/>
              <a:t>f</a:t>
            </a:r>
            <a:r>
              <a:rPr lang="en-US" altLang="en-US" sz="2000"/>
              <a:t>(p),     if (v, u) is on p,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/>
              <a:t>                      0,          otherwise.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/>
              <a:t>Then f</a:t>
            </a:r>
            <a:r>
              <a:rPr lang="en-US" altLang="en-US" sz="2000" baseline="-25000"/>
              <a:t>p</a:t>
            </a:r>
            <a:r>
              <a:rPr lang="en-US" altLang="en-US" sz="2000"/>
              <a:t> is a flow in G</a:t>
            </a:r>
            <a:r>
              <a:rPr lang="en-US" altLang="en-US" sz="2000" baseline="-25000"/>
              <a:t>f</a:t>
            </a:r>
            <a:r>
              <a:rPr lang="en-US" altLang="en-US" sz="2000"/>
              <a:t> with value |f</a:t>
            </a:r>
            <a:r>
              <a:rPr lang="en-US" altLang="en-US" sz="2000" baseline="-25000"/>
              <a:t>p</a:t>
            </a:r>
            <a:r>
              <a:rPr lang="en-US" altLang="en-US" sz="2000"/>
              <a:t>| = c</a:t>
            </a:r>
            <a:r>
              <a:rPr lang="en-US" altLang="en-US" sz="2000" baseline="-25000"/>
              <a:t>f</a:t>
            </a:r>
            <a:r>
              <a:rPr lang="en-US" altLang="en-US" sz="2000"/>
              <a:t>(p) &gt; 0.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200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 u="sng"/>
              <a:t>Corollary 26.4</a:t>
            </a:r>
            <a:r>
              <a:rPr lang="en-US" altLang="en-US" sz="2000"/>
              <a:t>: Let G = (V, E) be a flow network, let f be a flow in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/>
              <a:t>G, and let p be an augmenting path in G</a:t>
            </a:r>
            <a:r>
              <a:rPr lang="en-US" altLang="en-US" sz="2000" baseline="-25000"/>
              <a:t>f</a:t>
            </a:r>
            <a:r>
              <a:rPr lang="en-US" altLang="en-US" sz="2000"/>
              <a:t>. Let f</a:t>
            </a:r>
            <a:r>
              <a:rPr lang="en-US" altLang="en-US" sz="2000" baseline="-25000"/>
              <a:t>p </a:t>
            </a:r>
            <a:r>
              <a:rPr lang="en-US" altLang="en-US" sz="2000"/>
              <a:t>be defined as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/>
              <a:t>above. Define a function f’ : V x V </a:t>
            </a:r>
            <a:r>
              <a:rPr lang="en-US" altLang="en-US" sz="2000">
                <a:sym typeface="Symbol" pitchFamily="18" charset="2"/>
              </a:rPr>
              <a:t> R by f’ = f + f</a:t>
            </a:r>
            <a:r>
              <a:rPr lang="en-US" altLang="en-US" sz="2000" baseline="-25000">
                <a:sym typeface="Symbol" pitchFamily="18" charset="2"/>
              </a:rPr>
              <a:t>p</a:t>
            </a:r>
            <a:r>
              <a:rPr lang="en-US" altLang="en-US" sz="2000">
                <a:sym typeface="Symbol" pitchFamily="18" charset="2"/>
              </a:rPr>
              <a:t>. Then f’ is a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/>
              <a:t>flow in G with value |f’| = |f| + |f</a:t>
            </a:r>
            <a:r>
              <a:rPr lang="en-US" altLang="en-US" sz="2000" baseline="-25000"/>
              <a:t>p</a:t>
            </a:r>
            <a:r>
              <a:rPr lang="en-US" altLang="en-US" sz="2000"/>
              <a:t>| &gt; |f|.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200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 u="sng"/>
              <a:t>Proofs</a:t>
            </a:r>
            <a:r>
              <a:rPr lang="en-US" altLang="en-US" sz="2000"/>
              <a:t>: Routine.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2000"/>
          </a:p>
        </p:txBody>
      </p:sp>
      <p:sp>
        <p:nvSpPr>
          <p:cNvPr id="10244" name="AutoShape 4"/>
          <p:cNvSpPr>
            <a:spLocks/>
          </p:cNvSpPr>
          <p:nvPr/>
        </p:nvSpPr>
        <p:spPr bwMode="auto">
          <a:xfrm>
            <a:off x="4191000" y="2895600"/>
            <a:ext cx="76200" cy="914400"/>
          </a:xfrm>
          <a:prstGeom prst="leftBrace">
            <a:avLst>
              <a:gd name="adj1" fmla="val 100000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74086-849D-4582-9FF5-E92A0CEFB661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96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ford_fulkerson_metho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4724400"/>
            <a:ext cx="464820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4" descr="fig26-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895600" y="533401"/>
            <a:ext cx="5791200" cy="3844925"/>
          </a:xfrm>
          <a:noFill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78409-B190-4DC1-A0FB-00610E30EB7E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86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Ford-Fulkerson</a:t>
            </a:r>
          </a:p>
        </p:txBody>
      </p:sp>
      <p:pic>
        <p:nvPicPr>
          <p:cNvPr id="12291" name="Picture 4" descr="ford_fulkerson_method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743200" y="1828800"/>
            <a:ext cx="4648200" cy="1689100"/>
          </a:xfrm>
          <a:noFill/>
        </p:spPr>
      </p:pic>
      <p:pic>
        <p:nvPicPr>
          <p:cNvPr id="12292" name="Picture 7" descr="ford_fulkers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667000" y="3646488"/>
            <a:ext cx="7162800" cy="2830512"/>
          </a:xfrm>
          <a:noFill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48172-C1FE-401F-8548-9613B57FF1AB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3315" name="Picture 4" descr="fig26-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743201" y="152400"/>
            <a:ext cx="5516563" cy="6477000"/>
          </a:xfrm>
          <a:noFill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AEF23-6C18-4E3E-BECB-1BC8D7CA991B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1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0" y="4419600"/>
            <a:ext cx="83820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1400" b="1"/>
              <a:t>Analysis of Ford-Fulkerson:</a:t>
            </a:r>
            <a:r>
              <a:rPr lang="en-US" altLang="en-US" sz="1400"/>
              <a:t> Assume the capacities of all edges are integers. Then, a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1400"/>
              <a:t>straightforward implementation of Ford-Fulkerson takes O(E|f*|) time, where f* is the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1400"/>
              <a:t>maximum flow found by the algorithm: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1400"/>
          </a:p>
          <a:p>
            <a:pPr eaLnBrk="1" hangingPunct="1">
              <a:buFont typeface="Wingdings" pitchFamily="2" charset="2"/>
              <a:buNone/>
            </a:pPr>
            <a:r>
              <a:rPr lang="en-US" altLang="en-US" sz="1400"/>
              <a:t>Lines 1-3 take </a:t>
            </a:r>
            <a:r>
              <a:rPr lang="ru-RU" altLang="en-US" sz="1400"/>
              <a:t>Ө</a:t>
            </a:r>
            <a:r>
              <a:rPr lang="en-US" altLang="en-US" sz="1400"/>
              <a:t>(E) time.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1400"/>
              <a:t>The </a:t>
            </a:r>
            <a:r>
              <a:rPr lang="en-US" altLang="en-US" sz="1400">
                <a:latin typeface="Courier New" pitchFamily="49" charset="0"/>
              </a:rPr>
              <a:t>while </a:t>
            </a:r>
            <a:r>
              <a:rPr lang="en-US" altLang="en-US" sz="1400"/>
              <a:t>loop of lines 4-8 is executed at most |f*| times since the value of the flow increases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1400"/>
              <a:t>by at least 1 at each iteration. Moreover, each iteration of the </a:t>
            </a:r>
            <a:r>
              <a:rPr lang="en-US" altLang="en-US" sz="1400">
                <a:latin typeface="Courier New" pitchFamily="49" charset="0"/>
              </a:rPr>
              <a:t>while</a:t>
            </a:r>
            <a:r>
              <a:rPr lang="en-US" altLang="en-US" sz="1400"/>
              <a:t> loop takes O(E) time if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1400"/>
              <a:t>either depth-first or breadth-first search is used to find a path in the residual network.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1400"/>
              <a:t>Therefore, </a:t>
            </a:r>
            <a:r>
              <a:rPr lang="en-US" altLang="en-US" sz="1400" b="1"/>
              <a:t>total time</a:t>
            </a:r>
            <a:r>
              <a:rPr lang="en-US" altLang="en-US" sz="1400"/>
              <a:t> = O(E + E|f*|) = O(E|f*|).</a:t>
            </a:r>
            <a:endParaRPr lang="ru-RU" altLang="en-US" sz="1400"/>
          </a:p>
        </p:txBody>
      </p:sp>
      <p:pic>
        <p:nvPicPr>
          <p:cNvPr id="14339" name="Picture 4" descr="ford_fulkerso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667000" y="95250"/>
            <a:ext cx="5181600" cy="2046288"/>
          </a:xfrm>
          <a:noFill/>
        </p:spPr>
      </p:pic>
      <p:pic>
        <p:nvPicPr>
          <p:cNvPr id="14340" name="Picture 6" descr="fig26-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667000" y="2138364"/>
            <a:ext cx="6019800" cy="2325687"/>
          </a:xfrm>
          <a:noFill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D89F79-8C9D-4441-A7CB-59137998AD1D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90CFF9-185E-45A7-93E6-E0CB6B1583B0}" type="slidenum">
              <a:rPr lang="en-US" smtClean="0"/>
              <a:pPr>
                <a:defRPr/>
              </a:pPr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53246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Edmonds-Karp</a:t>
            </a:r>
          </a:p>
        </p:txBody>
      </p:sp>
      <p:pic>
        <p:nvPicPr>
          <p:cNvPr id="15363" name="Picture 4" descr="ford_fulkerson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90800" y="1857376"/>
            <a:ext cx="6553200" cy="2589213"/>
          </a:xfrm>
          <a:noFill/>
        </p:spPr>
      </p:pic>
      <p:sp>
        <p:nvSpPr>
          <p:cNvPr id="15364" name="Text Box 7"/>
          <p:cNvSpPr txBox="1">
            <a:spLocks noChangeArrowheads="1"/>
          </p:cNvSpPr>
          <p:nvPr/>
        </p:nvSpPr>
        <p:spPr bwMode="auto">
          <a:xfrm>
            <a:off x="2667001" y="4708525"/>
            <a:ext cx="652922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/>
              <a:t>Edmonds-Karp = Ford-Fulkerson </a:t>
            </a:r>
            <a:r>
              <a:rPr lang="en-US" altLang="en-US" sz="2000" i="1"/>
              <a:t>using breadth-first search</a:t>
            </a:r>
            <a:r>
              <a:rPr lang="en-US" altLang="en-US" sz="2000"/>
              <a:t> in </a:t>
            </a:r>
          </a:p>
          <a:p>
            <a:r>
              <a:rPr lang="en-US" altLang="en-US" sz="2000"/>
              <a:t>line 4 to find an augmenting path, </a:t>
            </a:r>
          </a:p>
          <a:p>
            <a:r>
              <a:rPr lang="en-US" altLang="en-US" sz="2000"/>
              <a:t>i.e., the augmenting path found is shortest in terms of the </a:t>
            </a:r>
          </a:p>
          <a:p>
            <a:r>
              <a:rPr lang="en-US" altLang="en-US" sz="2000"/>
              <a:t>number of edges.</a:t>
            </a:r>
          </a:p>
          <a:p>
            <a:endParaRPr lang="en-US" altLang="en-US" sz="2000"/>
          </a:p>
          <a:p>
            <a:r>
              <a:rPr lang="en-US" altLang="en-US" sz="2000"/>
              <a:t>Edmonds-Karp runs in O(VE</a:t>
            </a:r>
            <a:r>
              <a:rPr lang="en-US" altLang="en-US" sz="2000" baseline="30000"/>
              <a:t>2</a:t>
            </a:r>
            <a:r>
              <a:rPr lang="en-US" altLang="en-US" sz="2000"/>
              <a:t>) time…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E62D2-7C8E-4D9C-A63D-F670CF3FD615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10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0"/>
            <a:ext cx="10515599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 smtClean="0"/>
              <a:t>String </a:t>
            </a:r>
            <a:r>
              <a:rPr lang="en-US" altLang="en-US" sz="4000" dirty="0"/>
              <a:t>Matching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BE4CC-E375-42EF-955F-28A5878DD9E2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62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D:\McGraw-Hill Projects\Cormen\images\fig32-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579814"/>
            <a:ext cx="8610600" cy="266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2605088" y="669925"/>
            <a:ext cx="681263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Text is an array T[1..n] of length n of elements from a finite alphabet </a:t>
            </a:r>
            <a:r>
              <a:rPr lang="en-US" altLang="en-US">
                <a:sym typeface="Symbol" pitchFamily="18" charset="2"/>
              </a:rPr>
              <a:t>.</a:t>
            </a:r>
            <a:endParaRPr lang="en-US" altLang="en-US"/>
          </a:p>
          <a:p>
            <a:r>
              <a:rPr lang="en-US" altLang="en-US"/>
              <a:t>Pattern P is an array P[1..m] of length m ≤ n of elements from </a:t>
            </a:r>
            <a:r>
              <a:rPr lang="en-US" altLang="en-US">
                <a:sym typeface="Symbol" pitchFamily="18" charset="2"/>
              </a:rPr>
              <a:t>.</a:t>
            </a:r>
            <a:endParaRPr lang="en-US" altLang="en-US"/>
          </a:p>
          <a:p>
            <a:endParaRPr lang="en-US" altLang="en-US"/>
          </a:p>
          <a:p>
            <a:r>
              <a:rPr lang="en-US" altLang="en-US"/>
              <a:t>Pattern P </a:t>
            </a:r>
            <a:r>
              <a:rPr lang="en-US" altLang="en-US" i="1"/>
              <a:t>occurs with shift </a:t>
            </a:r>
            <a:r>
              <a:rPr lang="en-US" altLang="en-US"/>
              <a:t>s in text T if T[s+1..s+m] = P[1..m].</a:t>
            </a:r>
          </a:p>
          <a:p>
            <a:r>
              <a:rPr lang="en-US" altLang="en-US"/>
              <a:t>If P occurs with shift s in T, then s is a </a:t>
            </a:r>
            <a:r>
              <a:rPr lang="en-US" altLang="en-US" i="1"/>
              <a:t>valid shift</a:t>
            </a:r>
            <a:r>
              <a:rPr lang="en-US" altLang="en-US"/>
              <a:t>.</a:t>
            </a:r>
          </a:p>
          <a:p>
            <a:endParaRPr lang="en-US" altLang="en-US"/>
          </a:p>
          <a:p>
            <a:r>
              <a:rPr lang="en-US" altLang="en-US" i="1"/>
              <a:t>String matching problem </a:t>
            </a:r>
            <a:r>
              <a:rPr lang="en-US" altLang="en-US"/>
              <a:t>: find all valid shifts.</a:t>
            </a:r>
          </a:p>
          <a:p>
            <a:endParaRPr lang="en-US" altLang="en-US"/>
          </a:p>
          <a:p>
            <a:r>
              <a:rPr lang="en-US" altLang="en-US" u="sng"/>
              <a:t>Note</a:t>
            </a:r>
            <a:r>
              <a:rPr lang="en-US" altLang="en-US"/>
              <a:t>: Valid shifts must be in the range 0 ≤ s ≤ n-m, so there are </a:t>
            </a:r>
          </a:p>
          <a:p>
            <a:r>
              <a:rPr lang="en-US" altLang="en-US"/>
              <a:t>n-m+1 possible different values of valid shifts.</a:t>
            </a:r>
          </a:p>
          <a:p>
            <a:endParaRPr lang="en-US" altLang="en-US"/>
          </a:p>
          <a:p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39A4-9F3C-4ADA-814B-686B50EE3921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2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9219" name="Picture 4" descr="merge_sort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19400" y="2017713"/>
            <a:ext cx="4648200" cy="4648200"/>
          </a:xfrm>
          <a:noFill/>
        </p:spPr>
      </p:pic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7543800" y="2133601"/>
            <a:ext cx="2923108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1600"/>
              <a:t>MERGE() requires </a:t>
            </a:r>
            <a:r>
              <a:rPr lang="en-US" altLang="en-US" sz="1600" i="1"/>
              <a:t>extra</a:t>
            </a:r>
            <a:r>
              <a:rPr lang="en-US" altLang="en-US" sz="1600"/>
              <a:t> space </a:t>
            </a:r>
          </a:p>
          <a:p>
            <a:r>
              <a:rPr lang="en-US" altLang="en-US" sz="1600"/>
              <a:t>– arrays L and R – of the size </a:t>
            </a:r>
          </a:p>
          <a:p>
            <a:r>
              <a:rPr lang="en-US" altLang="en-US" sz="1600"/>
              <a:t>of the input + 2.</a:t>
            </a:r>
          </a:p>
          <a:p>
            <a:endParaRPr lang="en-US" altLang="en-US" sz="1600"/>
          </a:p>
          <a:p>
            <a:r>
              <a:rPr lang="en-US" altLang="en-US" sz="1600" b="1"/>
              <a:t>Ques:</a:t>
            </a:r>
            <a:r>
              <a:rPr lang="en-US" altLang="en-US"/>
              <a:t> </a:t>
            </a:r>
            <a:r>
              <a:rPr lang="en-US" altLang="en-US" sz="1600"/>
              <a:t>What is the time </a:t>
            </a:r>
          </a:p>
          <a:p>
            <a:r>
              <a:rPr lang="en-US" altLang="en-US" sz="1600"/>
              <a:t>complexity of </a:t>
            </a:r>
            <a:r>
              <a:rPr lang="en-US" altLang="en-US" sz="1600">
                <a:latin typeface="Courier New" pitchFamily="49" charset="0"/>
              </a:rPr>
              <a:t>MERGE</a:t>
            </a:r>
            <a:r>
              <a:rPr lang="en-US" altLang="en-US" sz="1600"/>
              <a:t>? (</a:t>
            </a:r>
            <a:r>
              <a:rPr lang="en-US" altLang="en-US" sz="1600" i="1"/>
              <a:t>Linear</a:t>
            </a:r>
            <a:r>
              <a:rPr lang="en-US" altLang="en-US" sz="1600"/>
              <a:t>)</a:t>
            </a:r>
            <a:endParaRPr lang="en-US" altLang="en-US">
              <a:latin typeface="Courier New" pitchFamily="49" charset="0"/>
            </a:endParaRPr>
          </a:p>
          <a:p>
            <a:endParaRPr lang="en-US" altLang="en-US" sz="1600"/>
          </a:p>
          <a:p>
            <a:r>
              <a:rPr lang="en-US" altLang="en-US" sz="1600" b="1"/>
              <a:t>Ques:</a:t>
            </a:r>
            <a:r>
              <a:rPr lang="en-US" altLang="en-US" sz="1600"/>
              <a:t> Could the merging be </a:t>
            </a:r>
          </a:p>
          <a:p>
            <a:r>
              <a:rPr lang="en-US" altLang="en-US" sz="1600"/>
              <a:t>done </a:t>
            </a:r>
            <a:r>
              <a:rPr lang="en-US" altLang="en-US" sz="1600" i="1"/>
              <a:t>in-place </a:t>
            </a:r>
            <a:r>
              <a:rPr lang="en-US" altLang="en-US" sz="1600"/>
              <a:t>? I.e., just using </a:t>
            </a:r>
          </a:p>
          <a:p>
            <a:r>
              <a:rPr lang="en-US" altLang="en-US" sz="1600"/>
              <a:t>the input space (plus maybe a </a:t>
            </a:r>
          </a:p>
          <a:p>
            <a:r>
              <a:rPr lang="en-US" altLang="en-US" sz="1600"/>
              <a:t>constant amount of extra space).</a:t>
            </a:r>
          </a:p>
          <a:p>
            <a:r>
              <a:rPr lang="en-US" altLang="en-US" sz="1600"/>
              <a:t>E.g., like  INSERTION-SORT.</a:t>
            </a:r>
          </a:p>
          <a:p>
            <a:r>
              <a:rPr lang="en-US" altLang="en-US" sz="1600"/>
              <a:t>What is the run time of your </a:t>
            </a:r>
          </a:p>
          <a:p>
            <a:r>
              <a:rPr lang="en-US" altLang="en-US" sz="1600"/>
              <a:t>algorithm?</a:t>
            </a:r>
          </a:p>
          <a:p>
            <a:endParaRPr lang="en-US" altLang="en-US" sz="1600"/>
          </a:p>
          <a:p>
            <a:r>
              <a:rPr lang="en-US" altLang="en-US" sz="1600" b="1"/>
              <a:t>Ques</a:t>
            </a:r>
            <a:r>
              <a:rPr lang="en-US" altLang="en-US" sz="1600"/>
              <a:t>: Ok, how about in-place </a:t>
            </a:r>
          </a:p>
          <a:p>
            <a:r>
              <a:rPr lang="en-US" altLang="en-US" sz="1600" i="1"/>
              <a:t>and</a:t>
            </a:r>
            <a:r>
              <a:rPr lang="en-US" altLang="en-US" sz="1600"/>
              <a:t> in linear time?!</a:t>
            </a:r>
          </a:p>
          <a:p>
            <a:endParaRPr lang="en-US" altLang="en-US" sz="16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034D-6E01-4A94-B757-2661BF44800F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3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9" descr="D:\McGraw-Hill Projects\Cormen\images\fig32-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388938"/>
            <a:ext cx="8610600" cy="258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1981201" y="3048001"/>
            <a:ext cx="7135287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u="sng"/>
              <a:t>Terminology</a:t>
            </a:r>
            <a:r>
              <a:rPr lang="en-US" altLang="en-US"/>
              <a:t>:</a:t>
            </a:r>
          </a:p>
          <a:p>
            <a:r>
              <a:rPr lang="en-US" altLang="en-US"/>
              <a:t>The </a:t>
            </a:r>
            <a:r>
              <a:rPr lang="en-US" altLang="en-US" i="1"/>
              <a:t>set of all finite-length strings </a:t>
            </a:r>
            <a:r>
              <a:rPr lang="en-US" altLang="en-US"/>
              <a:t>using characters from an alphabet </a:t>
            </a:r>
            <a:r>
              <a:rPr lang="en-US" altLang="en-US">
                <a:sym typeface="Symbol" pitchFamily="18" charset="2"/>
              </a:rPr>
              <a:t> is</a:t>
            </a:r>
          </a:p>
          <a:p>
            <a:r>
              <a:rPr lang="en-US" altLang="en-US">
                <a:sym typeface="Symbol" pitchFamily="18" charset="2"/>
              </a:rPr>
              <a:t>denoted </a:t>
            </a:r>
            <a:r>
              <a:rPr lang="en-US" altLang="en-US" baseline="30000">
                <a:sym typeface="Symbol" pitchFamily="18" charset="2"/>
              </a:rPr>
              <a:t>*</a:t>
            </a:r>
            <a:r>
              <a:rPr lang="en-US" altLang="en-US">
                <a:sym typeface="Symbol" pitchFamily="18" charset="2"/>
              </a:rPr>
              <a:t>. </a:t>
            </a:r>
          </a:p>
          <a:p>
            <a:r>
              <a:rPr lang="en-US" altLang="en-US">
                <a:sym typeface="Symbol" pitchFamily="18" charset="2"/>
              </a:rPr>
              <a:t>The </a:t>
            </a:r>
            <a:r>
              <a:rPr lang="en-US" altLang="en-US" i="1">
                <a:sym typeface="Symbol" pitchFamily="18" charset="2"/>
              </a:rPr>
              <a:t>length of a string</a:t>
            </a:r>
            <a:r>
              <a:rPr lang="en-US" altLang="en-US">
                <a:sym typeface="Symbol" pitchFamily="18" charset="2"/>
              </a:rPr>
              <a:t> x is denoted |x|.</a:t>
            </a:r>
          </a:p>
          <a:p>
            <a:r>
              <a:rPr lang="en-US" altLang="en-US">
                <a:sym typeface="Symbol" pitchFamily="18" charset="2"/>
              </a:rPr>
              <a:t>The zero-length </a:t>
            </a:r>
            <a:r>
              <a:rPr lang="en-US" altLang="en-US" i="1">
                <a:sym typeface="Symbol" pitchFamily="18" charset="2"/>
              </a:rPr>
              <a:t>empty string </a:t>
            </a:r>
            <a:r>
              <a:rPr lang="en-US" altLang="en-US">
                <a:sym typeface="Symbol" pitchFamily="18" charset="2"/>
              </a:rPr>
              <a:t>is denoted . </a:t>
            </a:r>
          </a:p>
          <a:p>
            <a:r>
              <a:rPr lang="en-US" altLang="en-US">
                <a:sym typeface="Symbol" pitchFamily="18" charset="2"/>
              </a:rPr>
              <a:t>The </a:t>
            </a:r>
            <a:r>
              <a:rPr lang="en-US" altLang="en-US" i="1">
                <a:sym typeface="Symbol" pitchFamily="18" charset="2"/>
              </a:rPr>
              <a:t>concatenation</a:t>
            </a:r>
            <a:r>
              <a:rPr lang="en-US" altLang="en-US">
                <a:sym typeface="Symbol" pitchFamily="18" charset="2"/>
              </a:rPr>
              <a:t> of two strings x and y is denoted xy.</a:t>
            </a:r>
          </a:p>
          <a:p>
            <a:r>
              <a:rPr lang="en-US" altLang="en-US">
                <a:sym typeface="Symbol" pitchFamily="18" charset="2"/>
              </a:rPr>
              <a:t>A string w is a </a:t>
            </a:r>
            <a:r>
              <a:rPr lang="en-US" altLang="en-US" i="1">
                <a:sym typeface="Symbol" pitchFamily="18" charset="2"/>
              </a:rPr>
              <a:t>prefix</a:t>
            </a:r>
            <a:r>
              <a:rPr lang="en-US" altLang="en-US">
                <a:sym typeface="Symbol" pitchFamily="18" charset="2"/>
              </a:rPr>
              <a:t> of a string x, denoted</a:t>
            </a:r>
            <a:r>
              <a:rPr lang="en-US" altLang="en-US" baseline="30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en-US" sz="2400" baseline="30000">
                <a:solidFill>
                  <a:srgbClr val="FF0000"/>
                </a:solidFill>
                <a:cs typeface="Tahoma" pitchFamily="34" charset="0"/>
                <a:sym typeface="Symbol" pitchFamily="18" charset="2"/>
              </a:rPr>
              <a:t>†</a:t>
            </a:r>
            <a:r>
              <a:rPr lang="en-US" altLang="en-US">
                <a:sym typeface="Symbol" pitchFamily="18" charset="2"/>
              </a:rPr>
              <a:t> w  x if x = wy, for some string</a:t>
            </a:r>
          </a:p>
          <a:p>
            <a:r>
              <a:rPr lang="en-US" altLang="en-US">
                <a:sym typeface="Symbol" pitchFamily="18" charset="2"/>
              </a:rPr>
              <a:t>y  </a:t>
            </a:r>
            <a:r>
              <a:rPr lang="en-US" altLang="en-US" baseline="30000">
                <a:sym typeface="Symbol" pitchFamily="18" charset="2"/>
              </a:rPr>
              <a:t>*</a:t>
            </a:r>
            <a:r>
              <a:rPr lang="en-US" altLang="en-US">
                <a:sym typeface="Symbol" pitchFamily="18" charset="2"/>
              </a:rPr>
              <a:t>. </a:t>
            </a:r>
          </a:p>
          <a:p>
            <a:r>
              <a:rPr lang="en-US" altLang="en-US">
                <a:sym typeface="Symbol" pitchFamily="18" charset="2"/>
              </a:rPr>
              <a:t>A string w is a </a:t>
            </a:r>
            <a:r>
              <a:rPr lang="en-US" altLang="en-US" i="1">
                <a:sym typeface="Symbol" pitchFamily="18" charset="2"/>
              </a:rPr>
              <a:t>suffix</a:t>
            </a:r>
            <a:r>
              <a:rPr lang="en-US" altLang="en-US">
                <a:sym typeface="Symbol" pitchFamily="18" charset="2"/>
              </a:rPr>
              <a:t> of a string x, denoted</a:t>
            </a:r>
            <a:r>
              <a:rPr lang="en-US" altLang="en-US" baseline="30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en-US" sz="2400" baseline="30000">
                <a:solidFill>
                  <a:srgbClr val="FF0000"/>
                </a:solidFill>
                <a:cs typeface="Tahoma" pitchFamily="34" charset="0"/>
                <a:sym typeface="Symbol" pitchFamily="18" charset="2"/>
              </a:rPr>
              <a:t>†</a:t>
            </a:r>
            <a:r>
              <a:rPr lang="en-US" altLang="en-US">
                <a:sym typeface="Symbol" pitchFamily="18" charset="2"/>
              </a:rPr>
              <a:t> w  x if x = yw, for some string</a:t>
            </a:r>
          </a:p>
          <a:p>
            <a:r>
              <a:rPr lang="en-US" altLang="en-US">
                <a:sym typeface="Symbol" pitchFamily="18" charset="2"/>
              </a:rPr>
              <a:t>y  </a:t>
            </a:r>
            <a:r>
              <a:rPr lang="en-US" altLang="en-US" baseline="30000">
                <a:sym typeface="Symbol" pitchFamily="18" charset="2"/>
              </a:rPr>
              <a:t>*</a:t>
            </a:r>
            <a:r>
              <a:rPr lang="en-US" altLang="en-US">
                <a:sym typeface="Symbol" pitchFamily="18" charset="2"/>
              </a:rPr>
              <a:t>.</a:t>
            </a:r>
            <a:r>
              <a:rPr lang="en-US" altLang="en-US" baseline="30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lang="en-US" altLang="en-US">
              <a:sym typeface="Symbol" pitchFamily="18" charset="2"/>
            </a:endParaRPr>
          </a:p>
          <a:p>
            <a:r>
              <a:rPr lang="en-US" altLang="en-US">
                <a:sym typeface="Symbol" pitchFamily="18" charset="2"/>
              </a:rPr>
              <a:t>Denote the k-character prefix P[1..k] of a string P[1..m] by P</a:t>
            </a:r>
            <a:r>
              <a:rPr lang="en-US" altLang="en-US" baseline="-25000">
                <a:sym typeface="Symbol" pitchFamily="18" charset="2"/>
              </a:rPr>
              <a:t>k</a:t>
            </a:r>
            <a:r>
              <a:rPr lang="en-US" altLang="en-US">
                <a:sym typeface="Symbol" pitchFamily="18" charset="2"/>
              </a:rPr>
              <a:t>.</a:t>
            </a:r>
          </a:p>
          <a:p>
            <a:endParaRPr lang="en-US" altLang="en-US">
              <a:sym typeface="Symbol" pitchFamily="18" charset="2"/>
            </a:endParaRPr>
          </a:p>
          <a:p>
            <a:r>
              <a:rPr lang="en-US" altLang="en-US" sz="2400" baseline="30000">
                <a:solidFill>
                  <a:srgbClr val="FF0000"/>
                </a:solidFill>
                <a:cs typeface="Tahoma" pitchFamily="34" charset="0"/>
                <a:sym typeface="Symbol" pitchFamily="18" charset="2"/>
              </a:rPr>
              <a:t>†</a:t>
            </a:r>
            <a:r>
              <a:rPr lang="en-US" altLang="en-US" sz="1200">
                <a:sym typeface="Symbol" pitchFamily="18" charset="2"/>
              </a:rPr>
              <a:t>Notation different from text.</a:t>
            </a:r>
          </a:p>
          <a:p>
            <a:endParaRPr lang="en-US" altLang="en-US" baseline="300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304BF-6220-48BE-B55C-F222B3B03E0E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58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9" descr="D:\McGraw-Hill Projects\Cormen\algorithms\naive_string_matche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"/>
            <a:ext cx="8229600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9" descr="D:\McGraw-Hill Projects\Cormen\images\fig32-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2819400"/>
            <a:ext cx="8610600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Box 5"/>
          <p:cNvSpPr txBox="1">
            <a:spLocks noChangeArrowheads="1"/>
          </p:cNvSpPr>
          <p:nvPr/>
        </p:nvSpPr>
        <p:spPr bwMode="auto">
          <a:xfrm>
            <a:off x="2057400" y="6183313"/>
            <a:ext cx="34301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u="sng"/>
              <a:t>Time complexity</a:t>
            </a:r>
            <a:r>
              <a:rPr lang="en-US" altLang="en-US"/>
              <a:t>: O( (n – m + 1)m 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E2BC9-A3F9-47DF-80F9-CCF2E18E0957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50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" descr="D:\McGraw-Hill Projects\Cormen\images\fig32-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7914" y="152400"/>
            <a:ext cx="4840287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2667001" y="195263"/>
            <a:ext cx="81798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/>
              <a:t>Text </a:t>
            </a:r>
            <a:r>
              <a:rPr lang="en-US" altLang="en-US" sz="1600" i="1"/>
              <a:t>T</a:t>
            </a:r>
            <a:r>
              <a:rPr lang="en-US" altLang="en-US" sz="1600"/>
              <a:t> =</a:t>
            </a:r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7446964" y="195263"/>
            <a:ext cx="166564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/>
              <a:t>Pattern </a:t>
            </a:r>
            <a:r>
              <a:rPr lang="en-US" altLang="en-US" sz="1600" i="1"/>
              <a:t>P </a:t>
            </a:r>
            <a:r>
              <a:rPr lang="en-US" altLang="en-US" sz="1600"/>
              <a:t>= 31415</a:t>
            </a:r>
          </a:p>
        </p:txBody>
      </p:sp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8534400" y="652463"/>
            <a:ext cx="16802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/>
              <a:t>31415 = 7 </a:t>
            </a:r>
            <a:r>
              <a:rPr lang="en-US" altLang="en-US" sz="1600" i="1"/>
              <a:t>mod 13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9C3F0-9906-420D-B81E-09CC1E0B094B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122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66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0" descr="D:\McGraw-Hill Projects\Cormen\algorithms\rabin_karp_matche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742951"/>
            <a:ext cx="8686800" cy="537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ight Brace 3"/>
          <p:cNvSpPr>
            <a:spLocks/>
          </p:cNvSpPr>
          <p:nvPr/>
        </p:nvSpPr>
        <p:spPr bwMode="auto">
          <a:xfrm>
            <a:off x="6400800" y="3352800"/>
            <a:ext cx="122238" cy="533400"/>
          </a:xfrm>
          <a:prstGeom prst="rightBrace">
            <a:avLst>
              <a:gd name="adj1" fmla="val 8303"/>
              <a:gd name="adj2" fmla="val 50000"/>
            </a:avLst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6553200" y="3409950"/>
            <a:ext cx="19632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FF0000"/>
                </a:solidFill>
              </a:rPr>
              <a:t>Horner’s method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B91C1-E5D2-4424-A417-A454AA54531E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42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674939" y="-228600"/>
            <a:ext cx="7793037" cy="1143000"/>
          </a:xfrm>
        </p:spPr>
        <p:txBody>
          <a:bodyPr/>
          <a:lstStyle/>
          <a:p>
            <a:r>
              <a:rPr lang="en-US" altLang="en-US" sz="4000"/>
              <a:t>Finite Automaton Review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06688" y="1066800"/>
            <a:ext cx="7772400" cy="4114800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sz="2000"/>
              <a:t>A finite automaton M is a 5-tuple (Q, q</a:t>
            </a:r>
            <a:r>
              <a:rPr lang="en-US" altLang="en-US" sz="2000" baseline="-25000"/>
              <a:t>0</a:t>
            </a:r>
            <a:r>
              <a:rPr lang="en-US" altLang="en-US" sz="2000"/>
              <a:t>, A, </a:t>
            </a:r>
            <a:r>
              <a:rPr lang="en-US" altLang="en-US" sz="2000">
                <a:sym typeface="Symbol" pitchFamily="18" charset="2"/>
              </a:rPr>
              <a:t>, ), where</a:t>
            </a:r>
          </a:p>
          <a:p>
            <a:pPr lvl="1"/>
            <a:r>
              <a:rPr lang="en-US" altLang="en-US" sz="1800">
                <a:sym typeface="Symbol" pitchFamily="18" charset="2"/>
              </a:rPr>
              <a:t>Q is a finite set of </a:t>
            </a:r>
            <a:r>
              <a:rPr lang="en-US" altLang="en-US" sz="1800" i="1">
                <a:sym typeface="Symbol" pitchFamily="18" charset="2"/>
              </a:rPr>
              <a:t>states</a:t>
            </a:r>
            <a:r>
              <a:rPr lang="en-US" altLang="en-US" sz="1800">
                <a:sym typeface="Symbol" pitchFamily="18" charset="2"/>
              </a:rPr>
              <a:t>.</a:t>
            </a:r>
          </a:p>
          <a:p>
            <a:pPr lvl="1"/>
            <a:r>
              <a:rPr lang="en-US" altLang="en-US" sz="1800">
                <a:sym typeface="Symbol" pitchFamily="18" charset="2"/>
              </a:rPr>
              <a:t>q</a:t>
            </a:r>
            <a:r>
              <a:rPr lang="en-US" altLang="en-US" sz="1800" baseline="-25000">
                <a:sym typeface="Symbol" pitchFamily="18" charset="2"/>
              </a:rPr>
              <a:t>0 </a:t>
            </a:r>
            <a:r>
              <a:rPr lang="en-US" altLang="en-US" sz="1800">
                <a:sym typeface="Symbol" pitchFamily="18" charset="2"/>
              </a:rPr>
              <a:t> Q is the </a:t>
            </a:r>
            <a:r>
              <a:rPr lang="en-US" altLang="en-US" sz="1800" i="1">
                <a:sym typeface="Symbol" pitchFamily="18" charset="2"/>
              </a:rPr>
              <a:t>start state</a:t>
            </a:r>
            <a:r>
              <a:rPr lang="en-US" altLang="en-US" sz="1800">
                <a:sym typeface="Symbol" pitchFamily="18" charset="2"/>
              </a:rPr>
              <a:t>.</a:t>
            </a:r>
          </a:p>
          <a:p>
            <a:pPr lvl="1"/>
            <a:r>
              <a:rPr lang="en-US" altLang="en-US" sz="1800">
                <a:sym typeface="Symbol" pitchFamily="18" charset="2"/>
              </a:rPr>
              <a:t>A  Q  is a distinguished set of </a:t>
            </a:r>
            <a:r>
              <a:rPr lang="en-US" altLang="en-US" sz="1800" i="1">
                <a:sym typeface="Symbol" pitchFamily="18" charset="2"/>
              </a:rPr>
              <a:t>accepting states</a:t>
            </a:r>
            <a:r>
              <a:rPr lang="en-US" altLang="en-US" sz="1800">
                <a:sym typeface="Symbol" pitchFamily="18" charset="2"/>
              </a:rPr>
              <a:t>.</a:t>
            </a:r>
          </a:p>
          <a:p>
            <a:pPr lvl="1"/>
            <a:r>
              <a:rPr lang="en-US" altLang="en-US" sz="1800">
                <a:sym typeface="Symbol" pitchFamily="18" charset="2"/>
              </a:rPr>
              <a:t> is a finite </a:t>
            </a:r>
            <a:r>
              <a:rPr lang="en-US" altLang="en-US" sz="1800" i="1">
                <a:sym typeface="Symbol" pitchFamily="18" charset="2"/>
              </a:rPr>
              <a:t>input alphabet</a:t>
            </a:r>
            <a:r>
              <a:rPr lang="en-US" altLang="en-US" sz="1800">
                <a:sym typeface="Symbol" pitchFamily="18" charset="2"/>
              </a:rPr>
              <a:t>.</a:t>
            </a:r>
          </a:p>
          <a:p>
            <a:pPr lvl="1"/>
            <a:r>
              <a:rPr lang="en-US" altLang="en-US" sz="1800">
                <a:sym typeface="Symbol" pitchFamily="18" charset="2"/>
              </a:rPr>
              <a:t> is a function from Q   into Q called the </a:t>
            </a:r>
            <a:r>
              <a:rPr lang="en-US" altLang="en-US" sz="1800" i="1">
                <a:sym typeface="Symbol" pitchFamily="18" charset="2"/>
              </a:rPr>
              <a:t>transition function</a:t>
            </a:r>
            <a:r>
              <a:rPr lang="en-US" altLang="en-US" sz="1800">
                <a:sym typeface="Symbol" pitchFamily="18" charset="2"/>
              </a:rPr>
              <a:t> of M.</a:t>
            </a:r>
          </a:p>
          <a:p>
            <a:r>
              <a:rPr lang="en-US" altLang="en-US" sz="2000">
                <a:sym typeface="Symbol" pitchFamily="18" charset="2"/>
              </a:rPr>
              <a:t>If M reads input character a when in state q, then it changes to state (q, a).</a:t>
            </a:r>
          </a:p>
          <a:p>
            <a:r>
              <a:rPr lang="en-US" altLang="en-US" sz="2000">
                <a:sym typeface="Symbol" pitchFamily="18" charset="2"/>
              </a:rPr>
              <a:t>If its currents state q is in A, then M is said to </a:t>
            </a:r>
            <a:r>
              <a:rPr lang="en-US" altLang="en-US" sz="2000" i="1">
                <a:sym typeface="Symbol" pitchFamily="18" charset="2"/>
              </a:rPr>
              <a:t>accept</a:t>
            </a:r>
            <a:r>
              <a:rPr lang="en-US" altLang="en-US" sz="2000">
                <a:sym typeface="Symbol" pitchFamily="18" charset="2"/>
              </a:rPr>
              <a:t> the string read so far.</a:t>
            </a:r>
          </a:p>
          <a:p>
            <a:r>
              <a:rPr lang="en-US" altLang="en-US" sz="2000">
                <a:sym typeface="Symbol" pitchFamily="18" charset="2"/>
              </a:rPr>
              <a:t>M induces a function : </a:t>
            </a:r>
            <a:r>
              <a:rPr lang="en-US" altLang="en-US" sz="2000" baseline="30000">
                <a:sym typeface="Symbol" pitchFamily="18" charset="2"/>
              </a:rPr>
              <a:t>* </a:t>
            </a:r>
            <a:r>
              <a:rPr lang="en-US" altLang="en-US" sz="2000">
                <a:sym typeface="Symbol" pitchFamily="18" charset="2"/>
              </a:rPr>
              <a:t> Q, called the </a:t>
            </a:r>
            <a:r>
              <a:rPr lang="en-US" altLang="en-US" sz="2000" i="1">
                <a:sym typeface="Symbol" pitchFamily="18" charset="2"/>
              </a:rPr>
              <a:t>final-state function</a:t>
            </a:r>
            <a:r>
              <a:rPr lang="en-US" altLang="en-US" sz="2000">
                <a:sym typeface="Symbol" pitchFamily="18" charset="2"/>
              </a:rPr>
              <a:t>, such that (w) is the state of M after reading the string w.  can be defined recursively as follows:</a:t>
            </a:r>
          </a:p>
          <a:p>
            <a:pPr>
              <a:buFont typeface="Wingdings" pitchFamily="2" charset="2"/>
              <a:buNone/>
            </a:pPr>
            <a:r>
              <a:rPr lang="en-US" altLang="en-US" sz="2000">
                <a:sym typeface="Symbol" pitchFamily="18" charset="2"/>
              </a:rPr>
              <a:t>          () = q</a:t>
            </a:r>
            <a:r>
              <a:rPr lang="en-US" altLang="en-US" sz="2000" baseline="-25000">
                <a:sym typeface="Symbol" pitchFamily="18" charset="2"/>
              </a:rPr>
              <a:t>0</a:t>
            </a:r>
          </a:p>
          <a:p>
            <a:pPr>
              <a:buFont typeface="Wingdings" pitchFamily="2" charset="2"/>
              <a:buNone/>
            </a:pPr>
            <a:r>
              <a:rPr lang="en-US" altLang="en-US" sz="2000">
                <a:sym typeface="Symbol" pitchFamily="18" charset="2"/>
              </a:rPr>
              <a:t>          (wa) = ((w), a)</a:t>
            </a:r>
          </a:p>
          <a:p>
            <a:r>
              <a:rPr lang="en-US" altLang="en-US" sz="2000">
                <a:sym typeface="Symbol" pitchFamily="18" charset="2"/>
              </a:rPr>
              <a:t>Therefore, M accepts w if and only if (w)  A.</a:t>
            </a:r>
          </a:p>
          <a:p>
            <a:pPr lvl="1"/>
            <a:endParaRPr lang="en-US" altLang="en-US" sz="1800">
              <a:sym typeface="Symbol" pitchFamily="18" charset="2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9FB8E-E127-4382-82D6-3B4BB4C63F98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124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6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0" descr="D:\McGraw-Hill Projects\Cormen\images\fig32-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835026"/>
            <a:ext cx="9144000" cy="510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828800" y="4419600"/>
            <a:ext cx="6248400" cy="228600"/>
          </a:xfrm>
          <a:prstGeom prst="rect">
            <a:avLst/>
          </a:prstGeom>
          <a:noFill/>
          <a:ln w="127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618D1-5F49-4471-ACE4-3F83E51A7F93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125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12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String Matching with Finite Automata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000" u="sng" dirty="0"/>
              <a:t>Strategy</a:t>
            </a:r>
            <a:r>
              <a:rPr lang="en-US" altLang="en-US" sz="2000" dirty="0"/>
              <a:t>: Design a finite automaton that reads the text string character by character, going to an accept state only if the pattern P has </a:t>
            </a:r>
            <a:r>
              <a:rPr lang="en-US" altLang="en-US" sz="2000" i="1" dirty="0"/>
              <a:t>just </a:t>
            </a:r>
            <a:r>
              <a:rPr lang="en-US" altLang="en-US" sz="2000" dirty="0"/>
              <a:t>been seen. In other word, the automaton accepts strings with suffix P.</a:t>
            </a:r>
          </a:p>
          <a:p>
            <a:pPr marL="0" indent="0">
              <a:buNone/>
              <a:defRPr/>
            </a:pPr>
            <a:endParaRPr lang="en-US" altLang="en-US" sz="2000" dirty="0"/>
          </a:p>
          <a:p>
            <a:pPr>
              <a:buFont typeface="Wingdings" pitchFamily="2" charset="2"/>
              <a:buNone/>
              <a:defRPr/>
            </a:pPr>
            <a:r>
              <a:rPr lang="en-US" altLang="en-US" sz="2000" dirty="0"/>
              <a:t>    E.g., if the text is “</a:t>
            </a:r>
            <a:r>
              <a:rPr lang="en-US" altLang="en-US" sz="2000" dirty="0" err="1"/>
              <a:t>abbbabcca</a:t>
            </a:r>
            <a:r>
              <a:rPr lang="en-US" altLang="en-US" sz="2000" dirty="0"/>
              <a:t>” and the pattern “</a:t>
            </a:r>
            <a:r>
              <a:rPr lang="en-US" altLang="en-US" sz="2000" dirty="0" err="1"/>
              <a:t>ab</a:t>
            </a:r>
            <a:r>
              <a:rPr lang="en-US" altLang="en-US" sz="2000" dirty="0"/>
              <a:t>” we want the automaton to consume a, </a:t>
            </a:r>
            <a:r>
              <a:rPr lang="en-US" altLang="en-US" sz="2000" dirty="0">
                <a:solidFill>
                  <a:schemeClr val="hlink"/>
                </a:solidFill>
              </a:rPr>
              <a:t>b</a:t>
            </a:r>
            <a:r>
              <a:rPr lang="en-US" altLang="en-US" sz="2000" dirty="0"/>
              <a:t>, b , b, a, </a:t>
            </a:r>
            <a:r>
              <a:rPr lang="en-US" altLang="en-US" sz="2000" dirty="0">
                <a:solidFill>
                  <a:schemeClr val="hlink"/>
                </a:solidFill>
              </a:rPr>
              <a:t>b</a:t>
            </a:r>
            <a:r>
              <a:rPr lang="en-US" altLang="en-US" sz="2000" dirty="0"/>
              <a:t>, c, c, a and entering into an accept state </a:t>
            </a:r>
            <a:r>
              <a:rPr lang="en-US" altLang="en-US" sz="2000" i="1" dirty="0"/>
              <a:t>only</a:t>
            </a:r>
            <a:r>
              <a:rPr lang="en-US" altLang="en-US" sz="2000" dirty="0"/>
              <a:t> at the red </a:t>
            </a:r>
            <a:r>
              <a:rPr lang="en-US" altLang="en-US" sz="2000" dirty="0">
                <a:solidFill>
                  <a:schemeClr val="hlink"/>
                </a:solidFill>
              </a:rPr>
              <a:t>b</a:t>
            </a:r>
            <a:r>
              <a:rPr lang="en-US" altLang="en-US" sz="2000" dirty="0"/>
              <a:t>’s.</a:t>
            </a:r>
          </a:p>
          <a:p>
            <a:pPr>
              <a:buFont typeface="Wingdings" pitchFamily="2" charset="2"/>
              <a:buNone/>
              <a:defRPr/>
            </a:pPr>
            <a:r>
              <a:rPr lang="en-US" altLang="en-US" sz="2000" dirty="0"/>
              <a:t>   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altLang="en-US" sz="2000" dirty="0"/>
              <a:t>     </a:t>
            </a:r>
            <a:r>
              <a:rPr lang="en-US" altLang="en-US" sz="2000" u="sng" dirty="0"/>
              <a:t>Exercise</a:t>
            </a:r>
            <a:r>
              <a:rPr lang="en-US" altLang="en-US" sz="2000" dirty="0"/>
              <a:t>: Design an automaton as required by the strategy for    the particular example above.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32F3-B456-44CD-8DE3-90DD81B8EEE3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126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1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9" descr="D:\McGraw-Hill Projects\Cormen\images\fig32-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319214"/>
            <a:ext cx="8305800" cy="546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2667000" y="381000"/>
            <a:ext cx="628268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u="sng"/>
              <a:t>Lemma 32.1 (Overlapping Suffix Lemma)</a:t>
            </a:r>
            <a:endParaRPr lang="en-US" altLang="en-US"/>
          </a:p>
          <a:p>
            <a:r>
              <a:rPr lang="en-US" altLang="en-US"/>
              <a:t>Suppose that x, y and z are strings s.t. x </a:t>
            </a:r>
            <a:r>
              <a:rPr lang="en-US" altLang="en-US">
                <a:sym typeface="Symbol" pitchFamily="18" charset="2"/>
              </a:rPr>
              <a:t> z and y</a:t>
            </a:r>
            <a:r>
              <a:rPr lang="en-US" altLang="en-US"/>
              <a:t> </a:t>
            </a:r>
            <a:r>
              <a:rPr lang="en-US" altLang="en-US">
                <a:sym typeface="Symbol" pitchFamily="18" charset="2"/>
              </a:rPr>
              <a:t> z. If |x| ≤ |y|,</a:t>
            </a:r>
          </a:p>
          <a:p>
            <a:r>
              <a:rPr lang="en-US" altLang="en-US">
                <a:sym typeface="Symbol" pitchFamily="18" charset="2"/>
              </a:rPr>
              <a:t>then </a:t>
            </a:r>
            <a:r>
              <a:rPr lang="en-US" altLang="en-US"/>
              <a:t>x </a:t>
            </a:r>
            <a:r>
              <a:rPr lang="en-US" altLang="en-US">
                <a:sym typeface="Symbol" pitchFamily="18" charset="2"/>
              </a:rPr>
              <a:t> y. If |x| ≥ |y|, then y</a:t>
            </a:r>
            <a:r>
              <a:rPr lang="en-US" altLang="en-US"/>
              <a:t> </a:t>
            </a:r>
            <a:r>
              <a:rPr lang="en-US" altLang="en-US">
                <a:sym typeface="Symbol" pitchFamily="18" charset="2"/>
              </a:rPr>
              <a:t> x. If |x| = |y|, then x = y. </a:t>
            </a:r>
          </a:p>
          <a:p>
            <a:endParaRPr lang="en-US" altLang="en-US">
              <a:sym typeface="Symbol" pitchFamily="18" charset="2"/>
            </a:endParaRPr>
          </a:p>
          <a:p>
            <a:r>
              <a:rPr lang="en-US" altLang="en-US" u="sng"/>
              <a:t>Proof</a:t>
            </a:r>
            <a:r>
              <a:rPr lang="en-US" altLang="en-US"/>
              <a:t>: …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0C71A-37D0-452F-851C-C55998CDAFBC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127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95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8" descr="D:\McGraw-Hill Projects\Cormen\algorithms\compute_transition_functio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33350"/>
            <a:ext cx="82296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Box 3"/>
          <p:cNvSpPr txBox="1">
            <a:spLocks noChangeArrowheads="1"/>
          </p:cNvSpPr>
          <p:nvPr/>
        </p:nvSpPr>
        <p:spPr bwMode="auto">
          <a:xfrm>
            <a:off x="2209801" y="5105401"/>
            <a:ext cx="641188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800"/>
              <a:t>Running time = preprocessing time for the </a:t>
            </a:r>
          </a:p>
          <a:p>
            <a:r>
              <a:rPr lang="en-US" altLang="en-US" sz="2800"/>
              <a:t>FA-matcher:  O(m</a:t>
            </a:r>
            <a:r>
              <a:rPr lang="en-US" altLang="en-US" sz="2800" baseline="30000"/>
              <a:t>3</a:t>
            </a:r>
            <a:r>
              <a:rPr lang="en-US" altLang="en-US" sz="2800"/>
              <a:t>|</a:t>
            </a:r>
            <a:r>
              <a:rPr lang="en-US" altLang="en-US" sz="2800">
                <a:sym typeface="Symbol" pitchFamily="18" charset="2"/>
              </a:rPr>
              <a:t>|)</a:t>
            </a:r>
          </a:p>
          <a:p>
            <a:r>
              <a:rPr lang="en-US" altLang="en-US" sz="2800">
                <a:sym typeface="Symbol" pitchFamily="18" charset="2"/>
              </a:rPr>
              <a:t>(this can be improved to </a:t>
            </a:r>
            <a:r>
              <a:rPr lang="en-US" altLang="en-US" sz="2800"/>
              <a:t>O(m|</a:t>
            </a:r>
            <a:r>
              <a:rPr lang="en-US" altLang="en-US" sz="2800">
                <a:sym typeface="Symbol" pitchFamily="18" charset="2"/>
              </a:rPr>
              <a:t>|))</a:t>
            </a:r>
            <a:endParaRPr lang="en-US" altLang="en-US" sz="2800"/>
          </a:p>
        </p:txBody>
      </p:sp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5535613" y="1504950"/>
            <a:ext cx="15103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FF0000"/>
                </a:solidFill>
              </a:rPr>
              <a:t>// O(m) time</a:t>
            </a:r>
          </a:p>
        </p:txBody>
      </p:sp>
      <p:sp>
        <p:nvSpPr>
          <p:cNvPr id="25605" name="TextBox 4"/>
          <p:cNvSpPr txBox="1">
            <a:spLocks noChangeArrowheads="1"/>
          </p:cNvSpPr>
          <p:nvPr/>
        </p:nvSpPr>
        <p:spPr bwMode="auto">
          <a:xfrm>
            <a:off x="8382000" y="1962150"/>
            <a:ext cx="17605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FF0000"/>
                </a:solidFill>
              </a:rPr>
              <a:t>// O(|</a:t>
            </a:r>
            <a:r>
              <a:rPr lang="en-US" altLang="en-US" sz="2000">
                <a:solidFill>
                  <a:srgbClr val="FF0000"/>
                </a:solidFill>
                <a:sym typeface="Symbol" pitchFamily="18" charset="2"/>
              </a:rPr>
              <a:t>|)</a:t>
            </a:r>
            <a:r>
              <a:rPr lang="en-US" altLang="en-US" sz="2000">
                <a:solidFill>
                  <a:srgbClr val="FF0000"/>
                </a:solidFill>
              </a:rPr>
              <a:t> time</a:t>
            </a:r>
          </a:p>
        </p:txBody>
      </p:sp>
      <p:sp>
        <p:nvSpPr>
          <p:cNvPr id="25606" name="TextBox 5"/>
          <p:cNvSpPr txBox="1">
            <a:spLocks noChangeArrowheads="1"/>
          </p:cNvSpPr>
          <p:nvPr/>
        </p:nvSpPr>
        <p:spPr bwMode="auto">
          <a:xfrm>
            <a:off x="8507413" y="2895600"/>
            <a:ext cx="15103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FF0000"/>
                </a:solidFill>
              </a:rPr>
              <a:t>// O(m) time</a:t>
            </a:r>
          </a:p>
        </p:txBody>
      </p:sp>
      <p:sp>
        <p:nvSpPr>
          <p:cNvPr id="25607" name="TextBox 6"/>
          <p:cNvSpPr txBox="1">
            <a:spLocks noChangeArrowheads="1"/>
          </p:cNvSpPr>
          <p:nvPr/>
        </p:nvSpPr>
        <p:spPr bwMode="auto">
          <a:xfrm>
            <a:off x="8310564" y="3409950"/>
            <a:ext cx="196476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FF0000"/>
                </a:solidFill>
              </a:rPr>
              <a:t>// test O(m) time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0E40-4B75-4A29-9CEA-540F8619F19E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128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33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9" descr="D:\McGraw-Hill Projects\Cormen\algorithms\finite_automaton_matche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827214"/>
            <a:ext cx="861060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Box 3"/>
          <p:cNvSpPr txBox="1">
            <a:spLocks noChangeArrowheads="1"/>
          </p:cNvSpPr>
          <p:nvPr/>
        </p:nvSpPr>
        <p:spPr bwMode="auto">
          <a:xfrm>
            <a:off x="1984375" y="5334000"/>
            <a:ext cx="69329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/>
              <a:t>Running time (</a:t>
            </a:r>
            <a:r>
              <a:rPr lang="en-US" altLang="en-US" sz="2000" i="1"/>
              <a:t>excluding</a:t>
            </a:r>
            <a:r>
              <a:rPr lang="en-US" altLang="en-US" sz="2000"/>
              <a:t> preprocessing time to compute </a:t>
            </a:r>
            <a:r>
              <a:rPr lang="en-US" altLang="en-US" sz="2000">
                <a:sym typeface="Symbol" pitchFamily="18" charset="2"/>
              </a:rPr>
              <a:t>): (n)</a:t>
            </a:r>
            <a:r>
              <a:rPr lang="en-US" altLang="en-US" sz="2000"/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046D-CCE4-4445-9F03-2F4C7F75F43F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129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88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Divide-and-Conquer: </a:t>
            </a:r>
            <a:r>
              <a:rPr lang="en-US" altLang="en-US" sz="4000">
                <a:latin typeface="Courier New" pitchFamily="49" charset="0"/>
              </a:rPr>
              <a:t>MERGE-SORT</a:t>
            </a:r>
          </a:p>
        </p:txBody>
      </p:sp>
      <p:pic>
        <p:nvPicPr>
          <p:cNvPr id="10243" name="Picture 4" descr="merge_sort_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743200" y="2362201"/>
            <a:ext cx="6400800" cy="2976563"/>
          </a:xfrm>
          <a:noFill/>
        </p:spPr>
      </p:pic>
      <p:sp>
        <p:nvSpPr>
          <p:cNvPr id="10244" name="Text Box 7"/>
          <p:cNvSpPr txBox="1">
            <a:spLocks noChangeArrowheads="1"/>
          </p:cNvSpPr>
          <p:nvPr/>
        </p:nvSpPr>
        <p:spPr bwMode="auto">
          <a:xfrm>
            <a:off x="3414714" y="3886200"/>
            <a:ext cx="1462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>
                <a:latin typeface="Courier New" pitchFamily="49" charset="0"/>
              </a:rPr>
              <a:t>Label1:</a:t>
            </a:r>
          </a:p>
        </p:txBody>
      </p:sp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3429000" y="4267200"/>
            <a:ext cx="1462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>
                <a:latin typeface="Courier New" pitchFamily="49" charset="0"/>
              </a:rPr>
              <a:t>Labe12:</a:t>
            </a:r>
          </a:p>
        </p:txBody>
      </p:sp>
      <p:sp>
        <p:nvSpPr>
          <p:cNvPr id="10246" name="Text Box 9"/>
          <p:cNvSpPr txBox="1">
            <a:spLocks noChangeArrowheads="1"/>
          </p:cNvSpPr>
          <p:nvPr/>
        </p:nvSpPr>
        <p:spPr bwMode="auto">
          <a:xfrm>
            <a:off x="3429000" y="4724400"/>
            <a:ext cx="1462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>
                <a:latin typeface="Courier New" pitchFamily="49" charset="0"/>
              </a:rPr>
              <a:t>Label3: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9DB9-02F1-4C0D-B7FD-0CBEFB4EEC88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39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7" descr="D:\McGraw-Hill Projects\Cormen\images\fig32-1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227013"/>
            <a:ext cx="6781800" cy="662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7162801" y="457201"/>
            <a:ext cx="3216275" cy="9239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altLang="en-US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altLang="en-US">
                <a:latin typeface="Times New Roman" pitchFamily="18" charset="0"/>
                <a:cs typeface="Times New Roman" pitchFamily="18" charset="0"/>
              </a:rPr>
              <a:t>(5) = 3 indicates that a shift of </a:t>
            </a:r>
          </a:p>
          <a:p>
            <a:r>
              <a:rPr lang="en-US" altLang="en-US">
                <a:latin typeface="Times New Roman" pitchFamily="18" charset="0"/>
                <a:cs typeface="Times New Roman" pitchFamily="18" charset="0"/>
              </a:rPr>
              <a:t>+1 to the right cannot be valid;</a:t>
            </a:r>
          </a:p>
          <a:p>
            <a:r>
              <a:rPr lang="en-US" altLang="en-US">
                <a:latin typeface="Times New Roman" pitchFamily="18" charset="0"/>
                <a:cs typeface="Times New Roman" pitchFamily="18" charset="0"/>
              </a:rPr>
              <a:t>however, +2 is potentially valid.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342FB-DE07-4937-AF69-BB073308845B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130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73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0" descr="D:\McGraw-Hill Projects\Cormen\algorithms\KMP_matche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2057400"/>
            <a:ext cx="6705600" cy="347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9" descr="D:\McGraw-Hill Projects\Cormen\algorithms\finite_automaton_matche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1"/>
            <a:ext cx="58674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extBox 3"/>
          <p:cNvSpPr txBox="1">
            <a:spLocks noChangeArrowheads="1"/>
          </p:cNvSpPr>
          <p:nvPr/>
        </p:nvSpPr>
        <p:spPr bwMode="auto">
          <a:xfrm>
            <a:off x="3048000" y="5638800"/>
            <a:ext cx="63640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Correctness follows from the fact that the KMP-M</a:t>
            </a:r>
            <a:r>
              <a:rPr lang="en-US" altLang="en-US" sz="1400"/>
              <a:t>ATCHER</a:t>
            </a:r>
            <a:r>
              <a:rPr lang="en-US" altLang="en-US"/>
              <a:t> simulates</a:t>
            </a:r>
          </a:p>
          <a:p>
            <a:r>
              <a:rPr lang="en-US" altLang="en-US"/>
              <a:t>the F</a:t>
            </a:r>
            <a:r>
              <a:rPr lang="en-US" altLang="en-US" sz="1400"/>
              <a:t>INITE</a:t>
            </a:r>
            <a:r>
              <a:rPr lang="en-US" altLang="en-US"/>
              <a:t>-A</a:t>
            </a:r>
            <a:r>
              <a:rPr lang="en-US" altLang="en-US" sz="1400"/>
              <a:t>UTOMATON</a:t>
            </a:r>
            <a:r>
              <a:rPr lang="en-US" altLang="en-US"/>
              <a:t>-M</a:t>
            </a:r>
            <a:r>
              <a:rPr lang="en-US" altLang="en-US" sz="1400"/>
              <a:t>ATCHER</a:t>
            </a:r>
            <a:r>
              <a:rPr lang="en-US" altLang="en-US"/>
              <a:t>.</a:t>
            </a:r>
          </a:p>
          <a:p>
            <a:r>
              <a:rPr lang="en-US" altLang="en-US"/>
              <a:t>Running time:  </a:t>
            </a:r>
            <a:r>
              <a:rPr lang="en-US" altLang="en-US">
                <a:sym typeface="Symbol" pitchFamily="18" charset="2"/>
              </a:rPr>
              <a:t>(n)   (again by amortized analysis)</a:t>
            </a:r>
            <a:endParaRPr lang="en-US" altLang="en-US"/>
          </a:p>
        </p:txBody>
      </p:sp>
      <p:sp>
        <p:nvSpPr>
          <p:cNvPr id="33797" name="Left Brace 6"/>
          <p:cNvSpPr>
            <a:spLocks/>
          </p:cNvSpPr>
          <p:nvPr/>
        </p:nvSpPr>
        <p:spPr bwMode="auto">
          <a:xfrm>
            <a:off x="2971800" y="3733800"/>
            <a:ext cx="152400" cy="9144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altLang="en-US"/>
          </a:p>
        </p:txBody>
      </p:sp>
      <p:cxnSp>
        <p:nvCxnSpPr>
          <p:cNvPr id="33798" name="Straight Arrow Connector 23"/>
          <p:cNvCxnSpPr>
            <a:cxnSpLocks noChangeShapeType="1"/>
            <a:stCxn id="33800" idx="3"/>
          </p:cNvCxnSpPr>
          <p:nvPr/>
        </p:nvCxnSpPr>
        <p:spPr bwMode="auto">
          <a:xfrm flipV="1">
            <a:off x="2667000" y="1371600"/>
            <a:ext cx="566738" cy="1277938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 type="arrow" w="med" len="med"/>
          </a:ln>
        </p:spPr>
      </p:cxnSp>
      <p:cxnSp>
        <p:nvCxnSpPr>
          <p:cNvPr id="33799" name="Straight Arrow Connector 25"/>
          <p:cNvCxnSpPr>
            <a:cxnSpLocks noChangeShapeType="1"/>
            <a:stCxn id="33800" idx="3"/>
          </p:cNvCxnSpPr>
          <p:nvPr/>
        </p:nvCxnSpPr>
        <p:spPr bwMode="auto">
          <a:xfrm>
            <a:off x="2667000" y="2649538"/>
            <a:ext cx="338138" cy="1541462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 type="arrow" w="med" len="med"/>
          </a:ln>
        </p:spPr>
      </p:cxnSp>
      <p:sp>
        <p:nvSpPr>
          <p:cNvPr id="33800" name="TextBox 32"/>
          <p:cNvSpPr txBox="1">
            <a:spLocks noChangeArrowheads="1"/>
          </p:cNvSpPr>
          <p:nvPr/>
        </p:nvSpPr>
        <p:spPr bwMode="auto">
          <a:xfrm>
            <a:off x="1557339" y="2481263"/>
            <a:ext cx="105977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solidFill>
                  <a:srgbClr val="FF0000"/>
                </a:solidFill>
              </a:rPr>
              <a:t>equivalent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A0C8D-9AB5-4F0A-AF6F-7F9B1C96E432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131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39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0"/>
            <a:ext cx="10515599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 smtClean="0"/>
              <a:t>String </a:t>
            </a:r>
            <a:r>
              <a:rPr lang="en-US" altLang="en-US" sz="4000" dirty="0"/>
              <a:t>Matching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06F77-A207-430C-99D5-0BDDF464FBDE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132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7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D:\McGraw-Hill Projects\Cormen\images\fig32-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579814"/>
            <a:ext cx="8610600" cy="266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2605088" y="669925"/>
            <a:ext cx="681263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Text is an array T[1..n] of length n of elements from a finite alphabet </a:t>
            </a:r>
            <a:r>
              <a:rPr lang="en-US" altLang="en-US">
                <a:sym typeface="Symbol" pitchFamily="18" charset="2"/>
              </a:rPr>
              <a:t>.</a:t>
            </a:r>
            <a:endParaRPr lang="en-US" altLang="en-US"/>
          </a:p>
          <a:p>
            <a:r>
              <a:rPr lang="en-US" altLang="en-US"/>
              <a:t>Pattern P is an array P[1..m] of length m ≤ n of elements from </a:t>
            </a:r>
            <a:r>
              <a:rPr lang="en-US" altLang="en-US">
                <a:sym typeface="Symbol" pitchFamily="18" charset="2"/>
              </a:rPr>
              <a:t>.</a:t>
            </a:r>
            <a:endParaRPr lang="en-US" altLang="en-US"/>
          </a:p>
          <a:p>
            <a:endParaRPr lang="en-US" altLang="en-US"/>
          </a:p>
          <a:p>
            <a:r>
              <a:rPr lang="en-US" altLang="en-US"/>
              <a:t>Pattern P </a:t>
            </a:r>
            <a:r>
              <a:rPr lang="en-US" altLang="en-US" i="1"/>
              <a:t>occurs with shift </a:t>
            </a:r>
            <a:r>
              <a:rPr lang="en-US" altLang="en-US"/>
              <a:t>s in text T if T[s+1..s+m] = P[1..m].</a:t>
            </a:r>
          </a:p>
          <a:p>
            <a:r>
              <a:rPr lang="en-US" altLang="en-US"/>
              <a:t>If P occurs with shift s in T, then s is a </a:t>
            </a:r>
            <a:r>
              <a:rPr lang="en-US" altLang="en-US" i="1"/>
              <a:t>valid shift</a:t>
            </a:r>
            <a:r>
              <a:rPr lang="en-US" altLang="en-US"/>
              <a:t>.</a:t>
            </a:r>
          </a:p>
          <a:p>
            <a:endParaRPr lang="en-US" altLang="en-US"/>
          </a:p>
          <a:p>
            <a:r>
              <a:rPr lang="en-US" altLang="en-US" i="1"/>
              <a:t>String matching problem </a:t>
            </a:r>
            <a:r>
              <a:rPr lang="en-US" altLang="en-US"/>
              <a:t>: find all valid shifts.</a:t>
            </a:r>
          </a:p>
          <a:p>
            <a:endParaRPr lang="en-US" altLang="en-US"/>
          </a:p>
          <a:p>
            <a:r>
              <a:rPr lang="en-US" altLang="en-US" u="sng"/>
              <a:t>Note</a:t>
            </a:r>
            <a:r>
              <a:rPr lang="en-US" altLang="en-US"/>
              <a:t>: Valid shifts must be in the range 0 ≤ s ≤ n-m, so there are </a:t>
            </a:r>
          </a:p>
          <a:p>
            <a:r>
              <a:rPr lang="en-US" altLang="en-US"/>
              <a:t>n-m+1 possible different values of valid shifts.</a:t>
            </a:r>
          </a:p>
          <a:p>
            <a:endParaRPr lang="en-US" altLang="en-US"/>
          </a:p>
          <a:p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032F1-0387-413C-A5B3-32A996FB2C85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133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02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9" descr="D:\McGraw-Hill Projects\Cormen\images\fig32-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388938"/>
            <a:ext cx="8610600" cy="258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1981201" y="3048001"/>
            <a:ext cx="7135287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u="sng"/>
              <a:t>Terminology</a:t>
            </a:r>
            <a:r>
              <a:rPr lang="en-US" altLang="en-US"/>
              <a:t>:</a:t>
            </a:r>
          </a:p>
          <a:p>
            <a:r>
              <a:rPr lang="en-US" altLang="en-US"/>
              <a:t>The </a:t>
            </a:r>
            <a:r>
              <a:rPr lang="en-US" altLang="en-US" i="1"/>
              <a:t>set of all finite-length strings </a:t>
            </a:r>
            <a:r>
              <a:rPr lang="en-US" altLang="en-US"/>
              <a:t>using characters from an alphabet </a:t>
            </a:r>
            <a:r>
              <a:rPr lang="en-US" altLang="en-US">
                <a:sym typeface="Symbol" pitchFamily="18" charset="2"/>
              </a:rPr>
              <a:t> is</a:t>
            </a:r>
          </a:p>
          <a:p>
            <a:r>
              <a:rPr lang="en-US" altLang="en-US">
                <a:sym typeface="Symbol" pitchFamily="18" charset="2"/>
              </a:rPr>
              <a:t>denoted </a:t>
            </a:r>
            <a:r>
              <a:rPr lang="en-US" altLang="en-US" baseline="30000">
                <a:sym typeface="Symbol" pitchFamily="18" charset="2"/>
              </a:rPr>
              <a:t>*</a:t>
            </a:r>
            <a:r>
              <a:rPr lang="en-US" altLang="en-US">
                <a:sym typeface="Symbol" pitchFamily="18" charset="2"/>
              </a:rPr>
              <a:t>. </a:t>
            </a:r>
          </a:p>
          <a:p>
            <a:r>
              <a:rPr lang="en-US" altLang="en-US">
                <a:sym typeface="Symbol" pitchFamily="18" charset="2"/>
              </a:rPr>
              <a:t>The </a:t>
            </a:r>
            <a:r>
              <a:rPr lang="en-US" altLang="en-US" i="1">
                <a:sym typeface="Symbol" pitchFamily="18" charset="2"/>
              </a:rPr>
              <a:t>length of a string</a:t>
            </a:r>
            <a:r>
              <a:rPr lang="en-US" altLang="en-US">
                <a:sym typeface="Symbol" pitchFamily="18" charset="2"/>
              </a:rPr>
              <a:t> x is denoted |x|.</a:t>
            </a:r>
          </a:p>
          <a:p>
            <a:r>
              <a:rPr lang="en-US" altLang="en-US">
                <a:sym typeface="Symbol" pitchFamily="18" charset="2"/>
              </a:rPr>
              <a:t>The zero-length </a:t>
            </a:r>
            <a:r>
              <a:rPr lang="en-US" altLang="en-US" i="1">
                <a:sym typeface="Symbol" pitchFamily="18" charset="2"/>
              </a:rPr>
              <a:t>empty string </a:t>
            </a:r>
            <a:r>
              <a:rPr lang="en-US" altLang="en-US">
                <a:sym typeface="Symbol" pitchFamily="18" charset="2"/>
              </a:rPr>
              <a:t>is denoted . </a:t>
            </a:r>
          </a:p>
          <a:p>
            <a:r>
              <a:rPr lang="en-US" altLang="en-US">
                <a:sym typeface="Symbol" pitchFamily="18" charset="2"/>
              </a:rPr>
              <a:t>The </a:t>
            </a:r>
            <a:r>
              <a:rPr lang="en-US" altLang="en-US" i="1">
                <a:sym typeface="Symbol" pitchFamily="18" charset="2"/>
              </a:rPr>
              <a:t>concatenation</a:t>
            </a:r>
            <a:r>
              <a:rPr lang="en-US" altLang="en-US">
                <a:sym typeface="Symbol" pitchFamily="18" charset="2"/>
              </a:rPr>
              <a:t> of two strings x and y is denoted xy.</a:t>
            </a:r>
          </a:p>
          <a:p>
            <a:r>
              <a:rPr lang="en-US" altLang="en-US">
                <a:sym typeface="Symbol" pitchFamily="18" charset="2"/>
              </a:rPr>
              <a:t>A string w is a </a:t>
            </a:r>
            <a:r>
              <a:rPr lang="en-US" altLang="en-US" i="1">
                <a:sym typeface="Symbol" pitchFamily="18" charset="2"/>
              </a:rPr>
              <a:t>prefix</a:t>
            </a:r>
            <a:r>
              <a:rPr lang="en-US" altLang="en-US">
                <a:sym typeface="Symbol" pitchFamily="18" charset="2"/>
              </a:rPr>
              <a:t> of a string x, denoted</a:t>
            </a:r>
            <a:r>
              <a:rPr lang="en-US" altLang="en-US" baseline="30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en-US" sz="2400" baseline="30000">
                <a:solidFill>
                  <a:srgbClr val="FF0000"/>
                </a:solidFill>
                <a:cs typeface="Tahoma" pitchFamily="34" charset="0"/>
                <a:sym typeface="Symbol" pitchFamily="18" charset="2"/>
              </a:rPr>
              <a:t>†</a:t>
            </a:r>
            <a:r>
              <a:rPr lang="en-US" altLang="en-US">
                <a:sym typeface="Symbol" pitchFamily="18" charset="2"/>
              </a:rPr>
              <a:t> w  x if x = wy, for some string</a:t>
            </a:r>
          </a:p>
          <a:p>
            <a:r>
              <a:rPr lang="en-US" altLang="en-US">
                <a:sym typeface="Symbol" pitchFamily="18" charset="2"/>
              </a:rPr>
              <a:t>y  </a:t>
            </a:r>
            <a:r>
              <a:rPr lang="en-US" altLang="en-US" baseline="30000">
                <a:sym typeface="Symbol" pitchFamily="18" charset="2"/>
              </a:rPr>
              <a:t>*</a:t>
            </a:r>
            <a:r>
              <a:rPr lang="en-US" altLang="en-US">
                <a:sym typeface="Symbol" pitchFamily="18" charset="2"/>
              </a:rPr>
              <a:t>. </a:t>
            </a:r>
          </a:p>
          <a:p>
            <a:r>
              <a:rPr lang="en-US" altLang="en-US">
                <a:sym typeface="Symbol" pitchFamily="18" charset="2"/>
              </a:rPr>
              <a:t>A string w is a </a:t>
            </a:r>
            <a:r>
              <a:rPr lang="en-US" altLang="en-US" i="1">
                <a:sym typeface="Symbol" pitchFamily="18" charset="2"/>
              </a:rPr>
              <a:t>suffix</a:t>
            </a:r>
            <a:r>
              <a:rPr lang="en-US" altLang="en-US">
                <a:sym typeface="Symbol" pitchFamily="18" charset="2"/>
              </a:rPr>
              <a:t> of a string x, denoted</a:t>
            </a:r>
            <a:r>
              <a:rPr lang="en-US" altLang="en-US" baseline="30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en-US" sz="2400" baseline="30000">
                <a:solidFill>
                  <a:srgbClr val="FF0000"/>
                </a:solidFill>
                <a:cs typeface="Tahoma" pitchFamily="34" charset="0"/>
                <a:sym typeface="Symbol" pitchFamily="18" charset="2"/>
              </a:rPr>
              <a:t>†</a:t>
            </a:r>
            <a:r>
              <a:rPr lang="en-US" altLang="en-US">
                <a:sym typeface="Symbol" pitchFamily="18" charset="2"/>
              </a:rPr>
              <a:t> w  x if x = yw, for some string</a:t>
            </a:r>
          </a:p>
          <a:p>
            <a:r>
              <a:rPr lang="en-US" altLang="en-US">
                <a:sym typeface="Symbol" pitchFamily="18" charset="2"/>
              </a:rPr>
              <a:t>y  </a:t>
            </a:r>
            <a:r>
              <a:rPr lang="en-US" altLang="en-US" baseline="30000">
                <a:sym typeface="Symbol" pitchFamily="18" charset="2"/>
              </a:rPr>
              <a:t>*</a:t>
            </a:r>
            <a:r>
              <a:rPr lang="en-US" altLang="en-US">
                <a:sym typeface="Symbol" pitchFamily="18" charset="2"/>
              </a:rPr>
              <a:t>.</a:t>
            </a:r>
            <a:r>
              <a:rPr lang="en-US" altLang="en-US" baseline="30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lang="en-US" altLang="en-US">
              <a:sym typeface="Symbol" pitchFamily="18" charset="2"/>
            </a:endParaRPr>
          </a:p>
          <a:p>
            <a:r>
              <a:rPr lang="en-US" altLang="en-US">
                <a:sym typeface="Symbol" pitchFamily="18" charset="2"/>
              </a:rPr>
              <a:t>Denote the k-character prefix P[1..k] of a string P[1..m] by P</a:t>
            </a:r>
            <a:r>
              <a:rPr lang="en-US" altLang="en-US" baseline="-25000">
                <a:sym typeface="Symbol" pitchFamily="18" charset="2"/>
              </a:rPr>
              <a:t>k</a:t>
            </a:r>
            <a:r>
              <a:rPr lang="en-US" altLang="en-US">
                <a:sym typeface="Symbol" pitchFamily="18" charset="2"/>
              </a:rPr>
              <a:t>.</a:t>
            </a:r>
          </a:p>
          <a:p>
            <a:endParaRPr lang="en-US" altLang="en-US">
              <a:sym typeface="Symbol" pitchFamily="18" charset="2"/>
            </a:endParaRPr>
          </a:p>
          <a:p>
            <a:r>
              <a:rPr lang="en-US" altLang="en-US" sz="2400" baseline="30000">
                <a:solidFill>
                  <a:srgbClr val="FF0000"/>
                </a:solidFill>
                <a:cs typeface="Tahoma" pitchFamily="34" charset="0"/>
                <a:sym typeface="Symbol" pitchFamily="18" charset="2"/>
              </a:rPr>
              <a:t>†</a:t>
            </a:r>
            <a:r>
              <a:rPr lang="en-US" altLang="en-US" sz="1200">
                <a:sym typeface="Symbol" pitchFamily="18" charset="2"/>
              </a:rPr>
              <a:t>Notation different from text.</a:t>
            </a:r>
          </a:p>
          <a:p>
            <a:endParaRPr lang="en-US" altLang="en-US" baseline="300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AD3A1-09BB-4971-990F-15A17272A295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134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18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9" descr="D:\McGraw-Hill Projects\Cormen\algorithms\naive_string_matche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"/>
            <a:ext cx="8229600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9" descr="D:\McGraw-Hill Projects\Cormen\images\fig32-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2819400"/>
            <a:ext cx="8610600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Box 5"/>
          <p:cNvSpPr txBox="1">
            <a:spLocks noChangeArrowheads="1"/>
          </p:cNvSpPr>
          <p:nvPr/>
        </p:nvSpPr>
        <p:spPr bwMode="auto">
          <a:xfrm>
            <a:off x="2057400" y="6183313"/>
            <a:ext cx="34301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u="sng"/>
              <a:t>Time complexity</a:t>
            </a:r>
            <a:r>
              <a:rPr lang="en-US" altLang="en-US"/>
              <a:t>: O( (n – m + 1)m 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F8343-CA8E-491D-BA16-A210EBBD616C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135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41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2874964" y="-304800"/>
            <a:ext cx="7793037" cy="1143000"/>
          </a:xfrm>
        </p:spPr>
        <p:txBody>
          <a:bodyPr/>
          <a:lstStyle/>
          <a:p>
            <a:r>
              <a:rPr lang="en-US" altLang="en-US"/>
              <a:t>Rabin-Karp Strategy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2514600" y="573088"/>
            <a:ext cx="7964488" cy="3846512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None/>
            </a:pPr>
            <a:endParaRPr lang="en-US" altLang="en-US" sz="2000"/>
          </a:p>
          <a:p>
            <a:r>
              <a:rPr lang="en-US" altLang="en-US" sz="2000"/>
              <a:t>Choose a hash function H:</a:t>
            </a:r>
            <a:r>
              <a:rPr lang="en-US" altLang="en-US" sz="2000">
                <a:sym typeface="Symbol" pitchFamily="18" charset="2"/>
              </a:rPr>
              <a:t></a:t>
            </a:r>
            <a:r>
              <a:rPr lang="en-US" altLang="en-US" sz="2000" baseline="30000">
                <a:sym typeface="Symbol" pitchFamily="18" charset="2"/>
              </a:rPr>
              <a:t>*</a:t>
            </a:r>
            <a:r>
              <a:rPr lang="en-US" altLang="en-US" sz="2000">
                <a:sym typeface="Symbol" pitchFamily="18" charset="2"/>
              </a:rPr>
              <a:t>  integers.</a:t>
            </a:r>
          </a:p>
          <a:p>
            <a:r>
              <a:rPr lang="en-US" altLang="en-US" sz="2000">
                <a:sym typeface="Symbol" pitchFamily="18" charset="2"/>
              </a:rPr>
              <a:t>Compute H( P[1..m] ).</a:t>
            </a:r>
          </a:p>
          <a:p>
            <a:r>
              <a:rPr lang="en-US" altLang="en-US" sz="2000">
                <a:sym typeface="Symbol" pitchFamily="18" charset="2"/>
              </a:rPr>
              <a:t>For each successive s</a:t>
            </a:r>
            <a:r>
              <a:rPr lang="en-US" altLang="en-US" sz="2000"/>
              <a:t>, from 0 to n-m:</a:t>
            </a:r>
          </a:p>
          <a:p>
            <a:pPr lvl="1"/>
            <a:r>
              <a:rPr lang="en-US" altLang="en-US" sz="1600"/>
              <a:t>Compute  H( T[s+1..s+m] )</a:t>
            </a:r>
          </a:p>
          <a:p>
            <a:pPr lvl="1"/>
            <a:r>
              <a:rPr lang="en-US" altLang="en-US" sz="1600"/>
              <a:t>Compare H( T[s+1..s+m] ) with  </a:t>
            </a:r>
            <a:r>
              <a:rPr lang="en-US" altLang="en-US" sz="1600">
                <a:sym typeface="Symbol" pitchFamily="18" charset="2"/>
              </a:rPr>
              <a:t>H( P[1..m] ).</a:t>
            </a:r>
          </a:p>
          <a:p>
            <a:pPr lvl="1"/>
            <a:r>
              <a:rPr lang="en-US" altLang="en-US" sz="1600">
                <a:sym typeface="Symbol" pitchFamily="18" charset="2"/>
              </a:rPr>
              <a:t>If H</a:t>
            </a:r>
            <a:r>
              <a:rPr lang="en-US" altLang="en-US" sz="1600"/>
              <a:t>( T[s+1..s+m] ) </a:t>
            </a:r>
            <a:r>
              <a:rPr lang="en-US" altLang="en-US" sz="1600">
                <a:sym typeface="Symbol" pitchFamily="18" charset="2"/>
              </a:rPr>
              <a:t> H( P[1..m] ), then </a:t>
            </a:r>
            <a:r>
              <a:rPr lang="en-US" altLang="en-US" sz="1600"/>
              <a:t>T[s+1..s+m] </a:t>
            </a:r>
            <a:r>
              <a:rPr lang="en-US" altLang="en-US" sz="1600">
                <a:sym typeface="Symbol" pitchFamily="18" charset="2"/>
              </a:rPr>
              <a:t> P[1..m], so that there is no match.</a:t>
            </a:r>
          </a:p>
          <a:p>
            <a:pPr lvl="1"/>
            <a:r>
              <a:rPr lang="en-US" altLang="en-US" sz="1600">
                <a:sym typeface="Symbol" pitchFamily="18" charset="2"/>
              </a:rPr>
              <a:t>If H</a:t>
            </a:r>
            <a:r>
              <a:rPr lang="en-US" altLang="en-US" sz="1600"/>
              <a:t>( T[s+1..s+m] ) </a:t>
            </a:r>
            <a:r>
              <a:rPr lang="en-US" altLang="en-US" sz="1600">
                <a:sym typeface="Symbol" pitchFamily="18" charset="2"/>
              </a:rPr>
              <a:t>= H( P[1..m] ), then there is </a:t>
            </a:r>
            <a:r>
              <a:rPr lang="en-US" altLang="en-US" sz="1600" b="1">
                <a:sym typeface="Symbol" pitchFamily="18" charset="2"/>
              </a:rPr>
              <a:t>possibly</a:t>
            </a:r>
            <a:r>
              <a:rPr lang="en-US" altLang="en-US" sz="1600">
                <a:sym typeface="Symbol" pitchFamily="18" charset="2"/>
              </a:rPr>
              <a:t> a match (remember that the hash values of two different elements may collide!). In this case, explicitly check for a match </a:t>
            </a:r>
            <a:r>
              <a:rPr lang="en-US" altLang="en-US" sz="1600"/>
              <a:t>T[s+1..s+m] </a:t>
            </a:r>
            <a:r>
              <a:rPr lang="en-US" altLang="en-US" sz="1600">
                <a:sym typeface="Symbol" pitchFamily="18" charset="2"/>
              </a:rPr>
              <a:t>= P[1..m] by comparing character by character as in the naïve matcher. </a:t>
            </a:r>
          </a:p>
          <a:p>
            <a:pPr lvl="1"/>
            <a:r>
              <a:rPr lang="en-US" altLang="en-US" sz="1600">
                <a:sym typeface="Symbol" pitchFamily="18" charset="2"/>
              </a:rPr>
              <a:t>If H</a:t>
            </a:r>
            <a:r>
              <a:rPr lang="en-US" altLang="en-US" sz="1600"/>
              <a:t>( T[s+1..s+m] ) </a:t>
            </a:r>
            <a:r>
              <a:rPr lang="en-US" altLang="en-US" sz="1600">
                <a:sym typeface="Symbol" pitchFamily="18" charset="2"/>
              </a:rPr>
              <a:t>= H( P[1..m] ) but </a:t>
            </a:r>
            <a:r>
              <a:rPr lang="en-US" altLang="en-US" sz="1600"/>
              <a:t>T[s+1..s+m]</a:t>
            </a:r>
            <a:r>
              <a:rPr lang="en-US" altLang="en-US" sz="1600">
                <a:sym typeface="Symbol" pitchFamily="18" charset="2"/>
              </a:rPr>
              <a:t>  </a:t>
            </a:r>
            <a:r>
              <a:rPr lang="en-US" altLang="en-US" sz="1600"/>
              <a:t> </a:t>
            </a:r>
            <a:r>
              <a:rPr lang="en-US" altLang="en-US" sz="1600">
                <a:sym typeface="Symbol" pitchFamily="18" charset="2"/>
              </a:rPr>
              <a:t>P[1..m], then we are said to have a </a:t>
            </a:r>
            <a:r>
              <a:rPr lang="en-US" altLang="en-US" sz="1600" i="1">
                <a:sym typeface="Symbol" pitchFamily="18" charset="2"/>
              </a:rPr>
              <a:t>spurious hit</a:t>
            </a:r>
            <a:r>
              <a:rPr lang="en-US" altLang="en-US" sz="1600">
                <a:sym typeface="Symbol" pitchFamily="18" charset="2"/>
              </a:rPr>
              <a:t>.</a:t>
            </a:r>
          </a:p>
          <a:p>
            <a:r>
              <a:rPr lang="en-US" altLang="en-US" sz="2000">
                <a:sym typeface="Symbol" pitchFamily="18" charset="2"/>
              </a:rPr>
              <a:t>Design goals for the hash function H:</a:t>
            </a:r>
          </a:p>
          <a:p>
            <a:pPr lvl="1"/>
            <a:r>
              <a:rPr lang="en-US" altLang="en-US" sz="1600">
                <a:sym typeface="Symbol" pitchFamily="18" charset="2"/>
              </a:rPr>
              <a:t>It should be possible to compute H</a:t>
            </a:r>
            <a:r>
              <a:rPr lang="en-US" altLang="en-US" sz="1600"/>
              <a:t>( T[s+2..s+m+1] ) from H( T[s+1..s+m] ) efficiently. I.e., starting from H( T[1..m] ) it should be possible to efficiently calculate the successive hash values H( T[2..m+1] ), H( T[3..m+2] ), …, each with the help of the previous one.</a:t>
            </a:r>
          </a:p>
          <a:p>
            <a:pPr lvl="1"/>
            <a:r>
              <a:rPr lang="en-US" altLang="en-US" sz="1600"/>
              <a:t>It should be possible to efficiently compare H( T[s+1..s+m] ) with  </a:t>
            </a:r>
          </a:p>
          <a:p>
            <a:pPr lvl="1">
              <a:buFont typeface="Wingdings" pitchFamily="2" charset="2"/>
              <a:buNone/>
            </a:pPr>
            <a:r>
              <a:rPr lang="en-US" altLang="en-US" sz="1600">
                <a:sym typeface="Symbol" pitchFamily="18" charset="2"/>
              </a:rPr>
              <a:t>     H( P[1..m] ) .</a:t>
            </a:r>
            <a:endParaRPr lang="en-US" altLang="en-US" sz="1600"/>
          </a:p>
          <a:p>
            <a:pPr>
              <a:buFont typeface="Wingdings" pitchFamily="2" charset="2"/>
              <a:buNone/>
            </a:pPr>
            <a:endParaRPr lang="en-US" altLang="en-US" sz="20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79846-EE88-48D1-9FCC-7409BE2D17DB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136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3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2362200" y="0"/>
            <a:ext cx="8305800" cy="4114800"/>
          </a:xfrm>
        </p:spPr>
        <p:txBody>
          <a:bodyPr>
            <a:normAutofit fontScale="62500" lnSpcReduction="20000"/>
          </a:bodyPr>
          <a:lstStyle/>
          <a:p>
            <a:r>
              <a:rPr lang="en-US" altLang="en-US" sz="1800" i="1"/>
              <a:t>Example</a:t>
            </a:r>
            <a:r>
              <a:rPr lang="en-US" altLang="en-US" sz="1800"/>
              <a:t>: Suppose </a:t>
            </a:r>
            <a:r>
              <a:rPr lang="en-US" altLang="en-US" sz="1800">
                <a:sym typeface="Symbol" pitchFamily="18" charset="2"/>
              </a:rPr>
              <a:t> = {0, 1, …, 9}, the set of decimal digits. Define the hash function H:</a:t>
            </a:r>
            <a:r>
              <a:rPr lang="en-US" altLang="en-US" sz="1800" baseline="30000">
                <a:sym typeface="Symbol" pitchFamily="18" charset="2"/>
              </a:rPr>
              <a:t>*</a:t>
            </a:r>
            <a:r>
              <a:rPr lang="en-US" altLang="en-US" sz="1800">
                <a:sym typeface="Symbol" pitchFamily="18" charset="2"/>
              </a:rPr>
              <a:t>  integers by H(w) = decimal number represented by w. </a:t>
            </a:r>
          </a:p>
          <a:p>
            <a:pPr>
              <a:buFont typeface="Wingdings" pitchFamily="2" charset="2"/>
              <a:buNone/>
            </a:pPr>
            <a:endParaRPr lang="en-US" altLang="en-US" sz="1800">
              <a:sym typeface="Symbol" pitchFamily="18" charset="2"/>
            </a:endParaRPr>
          </a:p>
          <a:p>
            <a:pPr>
              <a:buFont typeface="Wingdings" pitchFamily="2" charset="2"/>
              <a:buNone/>
            </a:pPr>
            <a:r>
              <a:rPr lang="en-US" altLang="en-US" sz="1800">
                <a:sym typeface="Symbol" pitchFamily="18" charset="2"/>
              </a:rPr>
              <a:t>     E.g., if w = 23903, then H(w) = 23,903; if w = 02858, then H(w) = 2,858 (note that a decimal character string is simply </a:t>
            </a:r>
            <a:r>
              <a:rPr lang="en-US" altLang="en-US" sz="1800" i="1">
                <a:sym typeface="Symbol" pitchFamily="18" charset="2"/>
              </a:rPr>
              <a:t>a </a:t>
            </a:r>
            <a:r>
              <a:rPr lang="en-US" altLang="en-US" sz="1800">
                <a:sym typeface="Symbol" pitchFamily="18" charset="2"/>
              </a:rPr>
              <a:t>representation of an integer, but they are</a:t>
            </a:r>
            <a:r>
              <a:rPr lang="en-US" altLang="en-US" sz="1800" i="1">
                <a:sym typeface="Symbol" pitchFamily="18" charset="2"/>
              </a:rPr>
              <a:t> not  </a:t>
            </a:r>
            <a:r>
              <a:rPr lang="en-US" altLang="en-US" sz="1800">
                <a:sym typeface="Symbol" pitchFamily="18" charset="2"/>
              </a:rPr>
              <a:t>the same thing).</a:t>
            </a:r>
          </a:p>
          <a:p>
            <a:pPr>
              <a:buFont typeface="Wingdings" pitchFamily="2" charset="2"/>
              <a:buNone/>
            </a:pPr>
            <a:endParaRPr lang="en-US" altLang="en-US" sz="1800">
              <a:sym typeface="Symbol" pitchFamily="18" charset="2"/>
            </a:endParaRPr>
          </a:p>
          <a:p>
            <a:pPr>
              <a:buFont typeface="Wingdings" pitchFamily="2" charset="2"/>
              <a:buNone/>
            </a:pPr>
            <a:r>
              <a:rPr lang="en-US" altLang="en-US" sz="1800">
                <a:sym typeface="Symbol" pitchFamily="18" charset="2"/>
              </a:rPr>
              <a:t>     Given a pattern P[1..m], the value H( P[1..m] ), call it p, can be computed via Horner’s rule:</a:t>
            </a:r>
          </a:p>
          <a:p>
            <a:pPr>
              <a:buFont typeface="Wingdings" pitchFamily="2" charset="2"/>
              <a:buNone/>
            </a:pPr>
            <a:r>
              <a:rPr lang="en-US" altLang="en-US" sz="1800">
                <a:sym typeface="Symbol" pitchFamily="18" charset="2"/>
              </a:rPr>
              <a:t>     p = P[m] + 10( P[m-1] + 10( P[m-2] + … + 10( P[2] + 10P[1] ) … ))</a:t>
            </a:r>
          </a:p>
          <a:p>
            <a:pPr>
              <a:buFont typeface="Wingdings" pitchFamily="2" charset="2"/>
              <a:buNone/>
            </a:pPr>
            <a:r>
              <a:rPr lang="en-US" altLang="en-US" sz="1800">
                <a:sym typeface="Symbol" pitchFamily="18" charset="2"/>
              </a:rPr>
              <a:t>    </a:t>
            </a:r>
          </a:p>
          <a:p>
            <a:pPr>
              <a:buFont typeface="Wingdings" pitchFamily="2" charset="2"/>
              <a:buNone/>
            </a:pPr>
            <a:r>
              <a:rPr lang="en-US" altLang="en-US" sz="1800">
                <a:sym typeface="Symbol" pitchFamily="18" charset="2"/>
              </a:rPr>
              <a:t>     Let t</a:t>
            </a:r>
            <a:r>
              <a:rPr lang="en-US" altLang="en-US" sz="1800" baseline="-25000">
                <a:sym typeface="Symbol" pitchFamily="18" charset="2"/>
              </a:rPr>
              <a:t>s</a:t>
            </a:r>
            <a:r>
              <a:rPr lang="en-US" altLang="en-US" sz="1800">
                <a:sym typeface="Symbol" pitchFamily="18" charset="2"/>
              </a:rPr>
              <a:t> denote the value </a:t>
            </a:r>
            <a:r>
              <a:rPr lang="en-US" altLang="en-US" sz="1800"/>
              <a:t>H( T[s+1..s+m] ). Then, t</a:t>
            </a:r>
            <a:r>
              <a:rPr lang="en-US" altLang="en-US" sz="1800" baseline="-25000"/>
              <a:t>0</a:t>
            </a:r>
            <a:r>
              <a:rPr lang="en-US" altLang="en-US" sz="1800"/>
              <a:t> can be computed using Horner’s rule (as p above). Moreover, t</a:t>
            </a:r>
            <a:r>
              <a:rPr lang="en-US" altLang="en-US" sz="1800" baseline="-25000"/>
              <a:t>s+1</a:t>
            </a:r>
            <a:r>
              <a:rPr lang="en-US" altLang="en-US" sz="1800"/>
              <a:t> can be computed from t</a:t>
            </a:r>
            <a:r>
              <a:rPr lang="en-US" altLang="en-US" sz="1800" baseline="-25000"/>
              <a:t>s</a:t>
            </a:r>
            <a:r>
              <a:rPr lang="en-US" altLang="en-US" sz="1800"/>
              <a:t> using the recurrence:</a:t>
            </a:r>
          </a:p>
          <a:p>
            <a:pPr>
              <a:buFont typeface="Wingdings" pitchFamily="2" charset="2"/>
              <a:buNone/>
            </a:pPr>
            <a:r>
              <a:rPr lang="en-US" altLang="en-US" sz="1800">
                <a:sym typeface="Symbol" pitchFamily="18" charset="2"/>
              </a:rPr>
              <a:t>     t</a:t>
            </a:r>
            <a:r>
              <a:rPr lang="en-US" altLang="en-US" sz="1800" baseline="-25000">
                <a:sym typeface="Symbol" pitchFamily="18" charset="2"/>
              </a:rPr>
              <a:t>s+1</a:t>
            </a:r>
            <a:r>
              <a:rPr lang="en-US" altLang="en-US" sz="1800">
                <a:sym typeface="Symbol" pitchFamily="18" charset="2"/>
              </a:rPr>
              <a:t> = 10(t</a:t>
            </a:r>
            <a:r>
              <a:rPr lang="en-US" altLang="en-US" sz="1800" baseline="-25000">
                <a:sym typeface="Symbol" pitchFamily="18" charset="2"/>
              </a:rPr>
              <a:t>s</a:t>
            </a:r>
            <a:r>
              <a:rPr lang="en-US" altLang="en-US" sz="1800">
                <a:sym typeface="Symbol" pitchFamily="18" charset="2"/>
              </a:rPr>
              <a:t> – 10</a:t>
            </a:r>
            <a:r>
              <a:rPr lang="en-US" altLang="en-US" sz="1800" baseline="30000">
                <a:sym typeface="Symbol" pitchFamily="18" charset="2"/>
              </a:rPr>
              <a:t>m-1</a:t>
            </a:r>
            <a:r>
              <a:rPr lang="en-US" altLang="en-US" sz="1800">
                <a:sym typeface="Symbol" pitchFamily="18" charset="2"/>
              </a:rPr>
              <a:t>T[s+1]) + T[s+m+1]                                         (32.1)</a:t>
            </a:r>
          </a:p>
          <a:p>
            <a:pPr>
              <a:buFont typeface="Wingdings" pitchFamily="2" charset="2"/>
              <a:buNone/>
            </a:pPr>
            <a:endParaRPr lang="en-US" altLang="en-US" sz="1800">
              <a:sym typeface="Symbol" pitchFamily="18" charset="2"/>
            </a:endParaRPr>
          </a:p>
          <a:p>
            <a:pPr>
              <a:buFont typeface="Wingdings" pitchFamily="2" charset="2"/>
              <a:buNone/>
            </a:pPr>
            <a:r>
              <a:rPr lang="en-US" altLang="en-US" sz="1800">
                <a:sym typeface="Symbol" pitchFamily="18" charset="2"/>
              </a:rPr>
              <a:t>     </a:t>
            </a:r>
            <a:r>
              <a:rPr lang="en-US" altLang="en-US" sz="1800" i="1">
                <a:sym typeface="Symbol" pitchFamily="18" charset="2"/>
              </a:rPr>
              <a:t>Efficiency</a:t>
            </a:r>
            <a:r>
              <a:rPr lang="en-US" altLang="en-US" sz="1800">
                <a:sym typeface="Symbol" pitchFamily="18" charset="2"/>
              </a:rPr>
              <a:t>: If the constant 10</a:t>
            </a:r>
            <a:r>
              <a:rPr lang="en-US" altLang="en-US" sz="1800" baseline="30000">
                <a:sym typeface="Symbol" pitchFamily="18" charset="2"/>
              </a:rPr>
              <a:t>m-1 </a:t>
            </a:r>
            <a:r>
              <a:rPr lang="en-US" altLang="en-US" sz="1800">
                <a:sym typeface="Symbol" pitchFamily="18" charset="2"/>
              </a:rPr>
              <a:t>is pre-computed, and</a:t>
            </a:r>
            <a:r>
              <a:rPr lang="en-US" altLang="en-US" sz="1800" i="1">
                <a:sym typeface="Symbol" pitchFamily="18" charset="2"/>
              </a:rPr>
              <a:t> if </a:t>
            </a:r>
            <a:r>
              <a:rPr lang="en-US" altLang="en-US" sz="1800">
                <a:sym typeface="Symbol" pitchFamily="18" charset="2"/>
              </a:rPr>
              <a:t>10</a:t>
            </a:r>
            <a:r>
              <a:rPr lang="en-US" altLang="en-US" sz="1800" baseline="30000">
                <a:sym typeface="Symbol" pitchFamily="18" charset="2"/>
              </a:rPr>
              <a:t>m-1</a:t>
            </a:r>
            <a:r>
              <a:rPr lang="en-US" altLang="en-US" sz="1800">
                <a:sym typeface="Symbol" pitchFamily="18" charset="2"/>
              </a:rPr>
              <a:t>, p and t</a:t>
            </a:r>
            <a:r>
              <a:rPr lang="en-US" altLang="en-US" sz="1800" baseline="-25000">
                <a:sym typeface="Symbol" pitchFamily="18" charset="2"/>
              </a:rPr>
              <a:t>s</a:t>
            </a:r>
            <a:r>
              <a:rPr lang="en-US" altLang="en-US" sz="1800">
                <a:sym typeface="Symbol" pitchFamily="18" charset="2"/>
              </a:rPr>
              <a:t>, for all s, can each be contained in a single computer word, then each execution of the above equation takes a constant number of arithmetic operations and comparing p and t</a:t>
            </a:r>
            <a:r>
              <a:rPr lang="en-US" altLang="en-US" sz="1800" baseline="-25000">
                <a:sym typeface="Symbol" pitchFamily="18" charset="2"/>
              </a:rPr>
              <a:t>s </a:t>
            </a:r>
            <a:r>
              <a:rPr lang="en-US" altLang="en-US" sz="1800">
                <a:sym typeface="Symbol" pitchFamily="18" charset="2"/>
              </a:rPr>
              <a:t>is a single word comparison operation as well.</a:t>
            </a:r>
          </a:p>
          <a:p>
            <a:pPr>
              <a:buFont typeface="Wingdings" pitchFamily="2" charset="2"/>
              <a:buNone/>
            </a:pPr>
            <a:r>
              <a:rPr lang="en-US" altLang="en-US" sz="1800">
                <a:sym typeface="Symbol" pitchFamily="18" charset="2"/>
              </a:rPr>
              <a:t>     Therefore, total time: (n-m+1). </a:t>
            </a:r>
          </a:p>
          <a:p>
            <a:pPr>
              <a:buFont typeface="Wingdings" pitchFamily="2" charset="2"/>
              <a:buNone/>
            </a:pPr>
            <a:r>
              <a:rPr lang="en-US" altLang="en-US" sz="1800">
                <a:sym typeface="Symbol" pitchFamily="18" charset="2"/>
              </a:rPr>
              <a:t>    </a:t>
            </a:r>
            <a:r>
              <a:rPr lang="en-US" altLang="en-US" sz="1800" i="1">
                <a:sym typeface="Symbol" pitchFamily="18" charset="2"/>
              </a:rPr>
              <a:t> Question</a:t>
            </a:r>
            <a:r>
              <a:rPr lang="en-US" altLang="en-US" sz="1800">
                <a:sym typeface="Symbol" pitchFamily="18" charset="2"/>
              </a:rPr>
              <a:t>: Do we have to worry about spurious hits in this example?!</a:t>
            </a:r>
          </a:p>
          <a:p>
            <a:pPr>
              <a:buFont typeface="Wingdings" pitchFamily="2" charset="2"/>
              <a:buNone/>
            </a:pPr>
            <a:r>
              <a:rPr lang="en-US" altLang="en-US" sz="2000">
                <a:sym typeface="Symbol" pitchFamily="18" charset="2"/>
              </a:rPr>
              <a:t>   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6B935-2DC6-405E-AFA0-F5AC64766AAA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137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00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2514600" y="457200"/>
            <a:ext cx="7772400" cy="4114800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sz="1800"/>
              <a:t>The assumption that </a:t>
            </a:r>
            <a:r>
              <a:rPr lang="en-US" altLang="en-US" sz="1800">
                <a:sym typeface="Symbol" pitchFamily="18" charset="2"/>
              </a:rPr>
              <a:t>10</a:t>
            </a:r>
            <a:r>
              <a:rPr lang="en-US" altLang="en-US" sz="1800" baseline="30000">
                <a:sym typeface="Symbol" pitchFamily="18" charset="2"/>
              </a:rPr>
              <a:t>m-1</a:t>
            </a:r>
            <a:r>
              <a:rPr lang="en-US" altLang="en-US" sz="1800">
                <a:sym typeface="Symbol" pitchFamily="18" charset="2"/>
              </a:rPr>
              <a:t>, p and t</a:t>
            </a:r>
            <a:r>
              <a:rPr lang="en-US" altLang="en-US" sz="1800" baseline="-25000">
                <a:sym typeface="Symbol" pitchFamily="18" charset="2"/>
              </a:rPr>
              <a:t>s</a:t>
            </a:r>
            <a:r>
              <a:rPr lang="en-US" altLang="en-US" sz="1800">
                <a:sym typeface="Symbol" pitchFamily="18" charset="2"/>
              </a:rPr>
              <a:t> fit into a single computer word is not always feasible.</a:t>
            </a:r>
          </a:p>
          <a:p>
            <a:endParaRPr lang="en-US" altLang="en-US" sz="1800">
              <a:sym typeface="Symbol" pitchFamily="18" charset="2"/>
            </a:endParaRPr>
          </a:p>
          <a:p>
            <a:pPr>
              <a:buFont typeface="Wingdings" pitchFamily="2" charset="2"/>
              <a:buNone/>
            </a:pPr>
            <a:r>
              <a:rPr lang="en-US" altLang="en-US" sz="1800">
                <a:sym typeface="Symbol" pitchFamily="18" charset="2"/>
              </a:rPr>
              <a:t>     Instead, computation is done </a:t>
            </a:r>
            <a:r>
              <a:rPr lang="en-US" altLang="en-US" sz="1800" i="1">
                <a:sym typeface="Symbol" pitchFamily="18" charset="2"/>
              </a:rPr>
              <a:t>mod</a:t>
            </a:r>
            <a:r>
              <a:rPr lang="en-US" altLang="en-US" sz="1800">
                <a:sym typeface="Symbol" pitchFamily="18" charset="2"/>
              </a:rPr>
              <a:t> a prime number q. The prime q is usually chosen so that 10q fits into a single word, in which case the operations involved in the modified recurrence (32.1)</a:t>
            </a:r>
          </a:p>
          <a:p>
            <a:pPr>
              <a:buFont typeface="Wingdings" pitchFamily="2" charset="2"/>
              <a:buNone/>
            </a:pPr>
            <a:r>
              <a:rPr lang="en-US" altLang="en-US" sz="1800">
                <a:sym typeface="Symbol" pitchFamily="18" charset="2"/>
              </a:rPr>
              <a:t>      t</a:t>
            </a:r>
            <a:r>
              <a:rPr lang="en-US" altLang="en-US" sz="1800" baseline="-25000">
                <a:sym typeface="Symbol" pitchFamily="18" charset="2"/>
              </a:rPr>
              <a:t>s+1</a:t>
            </a:r>
            <a:r>
              <a:rPr lang="en-US" altLang="en-US" sz="1800">
                <a:sym typeface="Symbol" pitchFamily="18" charset="2"/>
              </a:rPr>
              <a:t> = ( 10(t</a:t>
            </a:r>
            <a:r>
              <a:rPr lang="en-US" altLang="en-US" sz="1800" baseline="-25000">
                <a:sym typeface="Symbol" pitchFamily="18" charset="2"/>
              </a:rPr>
              <a:t>s</a:t>
            </a:r>
            <a:r>
              <a:rPr lang="en-US" altLang="en-US" sz="1800">
                <a:sym typeface="Symbol" pitchFamily="18" charset="2"/>
              </a:rPr>
              <a:t> – 10</a:t>
            </a:r>
            <a:r>
              <a:rPr lang="en-US" altLang="en-US" sz="1800" baseline="30000">
                <a:sym typeface="Symbol" pitchFamily="18" charset="2"/>
              </a:rPr>
              <a:t>m-1</a:t>
            </a:r>
            <a:r>
              <a:rPr lang="en-US" altLang="en-US" sz="1800">
                <a:sym typeface="Symbol" pitchFamily="18" charset="2"/>
              </a:rPr>
              <a:t>T[s+1]) + T[s+m+1] ) </a:t>
            </a:r>
            <a:r>
              <a:rPr lang="en-US" altLang="en-US" sz="1800" i="1">
                <a:sym typeface="Symbol" pitchFamily="18" charset="2"/>
              </a:rPr>
              <a:t>mod q</a:t>
            </a:r>
          </a:p>
          <a:p>
            <a:pPr>
              <a:buFont typeface="Wingdings" pitchFamily="2" charset="2"/>
              <a:buNone/>
            </a:pPr>
            <a:r>
              <a:rPr lang="en-US" altLang="en-US" sz="1800">
                <a:sym typeface="Symbol" pitchFamily="18" charset="2"/>
              </a:rPr>
              <a:t>      can each be executed as a one single-precision arithmetic operation.</a:t>
            </a:r>
          </a:p>
          <a:p>
            <a:pPr>
              <a:buFont typeface="Wingdings" pitchFamily="2" charset="2"/>
              <a:buNone/>
            </a:pPr>
            <a:r>
              <a:rPr lang="en-US" altLang="en-US" sz="1800">
                <a:sym typeface="Symbol" pitchFamily="18" charset="2"/>
              </a:rPr>
              <a:t>  </a:t>
            </a:r>
          </a:p>
          <a:p>
            <a:pPr>
              <a:buFont typeface="Wingdings" pitchFamily="2" charset="2"/>
              <a:buNone/>
            </a:pPr>
            <a:r>
              <a:rPr lang="en-US" altLang="en-US" sz="1800">
                <a:sym typeface="Symbol" pitchFamily="18" charset="2"/>
              </a:rPr>
              <a:t>     </a:t>
            </a:r>
            <a:r>
              <a:rPr lang="en-US" altLang="en-US" sz="1800" i="1">
                <a:sym typeface="Symbol" pitchFamily="18" charset="2"/>
              </a:rPr>
              <a:t>However</a:t>
            </a:r>
            <a:r>
              <a:rPr lang="en-US" altLang="en-US" sz="1800">
                <a:sym typeface="Symbol" pitchFamily="18" charset="2"/>
              </a:rPr>
              <a:t>,  spurious hits are now an issue and the worst case running time is ( n-m+1)m ), like the naïve matcher, because every valid shift has to be checked character by character, and there are potentially n-m+1 valid shifts.</a:t>
            </a:r>
          </a:p>
          <a:p>
            <a:pPr>
              <a:buFont typeface="Wingdings" pitchFamily="2" charset="2"/>
              <a:buNone/>
            </a:pPr>
            <a:endParaRPr lang="en-US" altLang="en-US" sz="1800">
              <a:sym typeface="Symbol" pitchFamily="18" charset="2"/>
            </a:endParaRPr>
          </a:p>
          <a:p>
            <a:pPr>
              <a:buFont typeface="Wingdings" pitchFamily="2" charset="2"/>
              <a:buNone/>
            </a:pPr>
            <a:r>
              <a:rPr lang="en-US" altLang="en-US" sz="1800">
                <a:sym typeface="Symbol" pitchFamily="18" charset="2"/>
              </a:rPr>
              <a:t>     In practice, though, we expect only a few (possibly constant number) of valid shifts, and only a few spurious hits (which also have to be verified character by character), in which case performance is much better than the worst case.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676A6-35BB-4C2E-BDBD-C284E5F75526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138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74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2667000" y="2017713"/>
            <a:ext cx="7772400" cy="4114800"/>
          </a:xfrm>
        </p:spPr>
        <p:txBody>
          <a:bodyPr/>
          <a:lstStyle/>
          <a:p>
            <a:r>
              <a:rPr lang="en-US" altLang="en-US" sz="1800"/>
              <a:t>In general, if the alphabet </a:t>
            </a:r>
            <a:r>
              <a:rPr lang="en-US" altLang="en-US" sz="1800">
                <a:sym typeface="Symbol" pitchFamily="18" charset="2"/>
              </a:rPr>
              <a:t> is of size d, then it is interpreted as </a:t>
            </a:r>
          </a:p>
          <a:p>
            <a:pPr>
              <a:buFont typeface="Wingdings" pitchFamily="2" charset="2"/>
              <a:buNone/>
            </a:pPr>
            <a:r>
              <a:rPr lang="en-US" altLang="en-US" sz="1800">
                <a:sym typeface="Symbol" pitchFamily="18" charset="2"/>
              </a:rPr>
              <a:t>      = {0, 1, …, d-1} and a string in </a:t>
            </a:r>
            <a:r>
              <a:rPr lang="en-US" altLang="en-US" sz="1800" baseline="30000">
                <a:sym typeface="Symbol" pitchFamily="18" charset="2"/>
              </a:rPr>
              <a:t>* </a:t>
            </a:r>
            <a:r>
              <a:rPr lang="en-US" altLang="en-US" sz="1800">
                <a:sym typeface="Symbol" pitchFamily="18" charset="2"/>
              </a:rPr>
              <a:t>interpreted as a radix-d integer.</a:t>
            </a:r>
          </a:p>
          <a:p>
            <a:pPr>
              <a:buFont typeface="Wingdings" pitchFamily="2" charset="2"/>
              <a:buNone/>
            </a:pPr>
            <a:endParaRPr lang="en-US" altLang="en-US" sz="1800">
              <a:sym typeface="Symbol" pitchFamily="18" charset="2"/>
            </a:endParaRPr>
          </a:p>
          <a:p>
            <a:pPr>
              <a:buFont typeface="Wingdings" pitchFamily="2" charset="2"/>
              <a:buNone/>
            </a:pPr>
            <a:r>
              <a:rPr lang="en-US" altLang="en-US" sz="1800">
                <a:sym typeface="Symbol" pitchFamily="18" charset="2"/>
              </a:rPr>
              <a:t>     Correspondingly, (32.1) which was modified earlier to  </a:t>
            </a:r>
          </a:p>
          <a:p>
            <a:pPr>
              <a:buFont typeface="Wingdings" pitchFamily="2" charset="2"/>
              <a:buNone/>
            </a:pPr>
            <a:r>
              <a:rPr lang="en-US" altLang="en-US" sz="1800">
                <a:sym typeface="Symbol" pitchFamily="18" charset="2"/>
              </a:rPr>
              <a:t>     t</a:t>
            </a:r>
            <a:r>
              <a:rPr lang="en-US" altLang="en-US" sz="1800" baseline="-25000">
                <a:sym typeface="Symbol" pitchFamily="18" charset="2"/>
              </a:rPr>
              <a:t>s+1</a:t>
            </a:r>
            <a:r>
              <a:rPr lang="en-US" altLang="en-US" sz="1800">
                <a:sym typeface="Symbol" pitchFamily="18" charset="2"/>
              </a:rPr>
              <a:t> = ( 10(t</a:t>
            </a:r>
            <a:r>
              <a:rPr lang="en-US" altLang="en-US" sz="1800" baseline="-25000">
                <a:sym typeface="Symbol" pitchFamily="18" charset="2"/>
              </a:rPr>
              <a:t>s</a:t>
            </a:r>
            <a:r>
              <a:rPr lang="en-US" altLang="en-US" sz="1800">
                <a:sym typeface="Symbol" pitchFamily="18" charset="2"/>
              </a:rPr>
              <a:t> – 10</a:t>
            </a:r>
            <a:r>
              <a:rPr lang="en-US" altLang="en-US" sz="1800" baseline="30000">
                <a:sym typeface="Symbol" pitchFamily="18" charset="2"/>
              </a:rPr>
              <a:t>m-1</a:t>
            </a:r>
            <a:r>
              <a:rPr lang="en-US" altLang="en-US" sz="1800">
                <a:sym typeface="Symbol" pitchFamily="18" charset="2"/>
              </a:rPr>
              <a:t>T[s+1]) + T[s+m+1] ) </a:t>
            </a:r>
            <a:r>
              <a:rPr lang="en-US" altLang="en-US" sz="1800" i="1">
                <a:sym typeface="Symbol" pitchFamily="18" charset="2"/>
              </a:rPr>
              <a:t>mod q</a:t>
            </a:r>
          </a:p>
          <a:p>
            <a:pPr>
              <a:buFont typeface="Wingdings" pitchFamily="2" charset="2"/>
              <a:buNone/>
            </a:pPr>
            <a:endParaRPr lang="en-US" altLang="en-US" sz="1800">
              <a:sym typeface="Symbol" pitchFamily="18" charset="2"/>
            </a:endParaRPr>
          </a:p>
          <a:p>
            <a:pPr>
              <a:buFont typeface="Wingdings" pitchFamily="2" charset="2"/>
              <a:buNone/>
            </a:pPr>
            <a:r>
              <a:rPr lang="en-US" altLang="en-US" sz="1800">
                <a:sym typeface="Symbol" pitchFamily="18" charset="2"/>
              </a:rPr>
              <a:t>     is modified now to:</a:t>
            </a:r>
          </a:p>
          <a:p>
            <a:pPr>
              <a:buFont typeface="Wingdings" pitchFamily="2" charset="2"/>
              <a:buNone/>
            </a:pPr>
            <a:r>
              <a:rPr lang="en-US" altLang="en-US" sz="1800">
                <a:sym typeface="Symbol" pitchFamily="18" charset="2"/>
              </a:rPr>
              <a:t>     t</a:t>
            </a:r>
            <a:r>
              <a:rPr lang="en-US" altLang="en-US" sz="1800" baseline="-25000">
                <a:sym typeface="Symbol" pitchFamily="18" charset="2"/>
              </a:rPr>
              <a:t>s+1</a:t>
            </a:r>
            <a:r>
              <a:rPr lang="en-US" altLang="en-US" sz="1800">
                <a:sym typeface="Symbol" pitchFamily="18" charset="2"/>
              </a:rPr>
              <a:t> = ( d(t</a:t>
            </a:r>
            <a:r>
              <a:rPr lang="en-US" altLang="en-US" sz="1800" baseline="-25000">
                <a:sym typeface="Symbol" pitchFamily="18" charset="2"/>
              </a:rPr>
              <a:t>s</a:t>
            </a:r>
            <a:r>
              <a:rPr lang="en-US" altLang="en-US" sz="1800">
                <a:sym typeface="Symbol" pitchFamily="18" charset="2"/>
              </a:rPr>
              <a:t> – T[s+1]h) + T[s+m+1] ) </a:t>
            </a:r>
            <a:r>
              <a:rPr lang="en-US" altLang="en-US" sz="1800" i="1">
                <a:sym typeface="Symbol" pitchFamily="18" charset="2"/>
              </a:rPr>
              <a:t>mod q                        </a:t>
            </a:r>
            <a:r>
              <a:rPr lang="en-US" altLang="en-US" sz="1800">
                <a:sym typeface="Symbol" pitchFamily="18" charset="2"/>
              </a:rPr>
              <a:t>(32.2)</a:t>
            </a:r>
            <a:endParaRPr lang="en-US" altLang="en-US" sz="1800" i="1">
              <a:sym typeface="Symbol" pitchFamily="18" charset="2"/>
            </a:endParaRPr>
          </a:p>
          <a:p>
            <a:pPr>
              <a:buFont typeface="Wingdings" pitchFamily="2" charset="2"/>
              <a:buNone/>
            </a:pPr>
            <a:r>
              <a:rPr lang="en-US" altLang="en-US" sz="1800" i="1">
                <a:sym typeface="Symbol" pitchFamily="18" charset="2"/>
              </a:rPr>
              <a:t>     </a:t>
            </a:r>
            <a:r>
              <a:rPr lang="en-US" altLang="en-US" sz="1800">
                <a:sym typeface="Symbol" pitchFamily="18" charset="2"/>
              </a:rPr>
              <a:t>(where h = d</a:t>
            </a:r>
            <a:r>
              <a:rPr lang="en-US" altLang="en-US" sz="1800" baseline="30000">
                <a:sym typeface="Symbol" pitchFamily="18" charset="2"/>
              </a:rPr>
              <a:t>m-1</a:t>
            </a:r>
            <a:r>
              <a:rPr lang="en-US" altLang="en-US" sz="1800">
                <a:sym typeface="Symbol" pitchFamily="18" charset="2"/>
              </a:rPr>
              <a:t> </a:t>
            </a:r>
            <a:r>
              <a:rPr lang="en-US" altLang="en-US" sz="1800" i="1">
                <a:sym typeface="Symbol" pitchFamily="18" charset="2"/>
              </a:rPr>
              <a:t>mod q</a:t>
            </a:r>
            <a:r>
              <a:rPr lang="en-US" altLang="en-US" sz="1800">
                <a:sym typeface="Symbol" pitchFamily="18" charset="2"/>
              </a:rPr>
              <a:t>)</a:t>
            </a:r>
            <a:endParaRPr lang="en-US" altLang="en-US" sz="1800" i="1">
              <a:sym typeface="Symbol" pitchFamily="18" charset="2"/>
            </a:endParaRPr>
          </a:p>
          <a:p>
            <a:pPr>
              <a:buFont typeface="Wingdings" pitchFamily="2" charset="2"/>
              <a:buNone/>
            </a:pPr>
            <a:endParaRPr lang="en-US" altLang="en-US" sz="1800">
              <a:sym typeface="Symbol" pitchFamily="18" charset="2"/>
            </a:endParaRPr>
          </a:p>
          <a:p>
            <a:pPr>
              <a:buFont typeface="Wingdings" pitchFamily="2" charset="2"/>
              <a:buNone/>
            </a:pPr>
            <a:r>
              <a:rPr lang="en-US" altLang="en-US" sz="1800"/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D68A8-C67F-411A-AE10-A45FCA8AE955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139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26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1267" name="Picture 4" descr="fig2-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667000" y="2057400"/>
            <a:ext cx="6553200" cy="4471988"/>
          </a:xfrm>
          <a:noFill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9026-730F-42DC-A796-AAF638173CA8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53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" descr="D:\McGraw-Hill Projects\Cormen\images\fig32-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7914" y="152400"/>
            <a:ext cx="4840287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2667001" y="195263"/>
            <a:ext cx="81798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/>
              <a:t>Text </a:t>
            </a:r>
            <a:r>
              <a:rPr lang="en-US" altLang="en-US" sz="1600" i="1"/>
              <a:t>T</a:t>
            </a:r>
            <a:r>
              <a:rPr lang="en-US" altLang="en-US" sz="1600"/>
              <a:t> =</a:t>
            </a:r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7446964" y="195263"/>
            <a:ext cx="166564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/>
              <a:t>Pattern </a:t>
            </a:r>
            <a:r>
              <a:rPr lang="en-US" altLang="en-US" sz="1600" i="1"/>
              <a:t>P </a:t>
            </a:r>
            <a:r>
              <a:rPr lang="en-US" altLang="en-US" sz="1600"/>
              <a:t>= 31415</a:t>
            </a:r>
          </a:p>
        </p:txBody>
      </p:sp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8534400" y="652463"/>
            <a:ext cx="16802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/>
              <a:t>31415 = 7 </a:t>
            </a:r>
            <a:r>
              <a:rPr lang="en-US" altLang="en-US" sz="1600" i="1"/>
              <a:t>mod 13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6E05-B1B6-46A7-80A0-E5D3E168AFDB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140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13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0" descr="D:\McGraw-Hill Projects\Cormen\algorithms\rabin_karp_matche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742951"/>
            <a:ext cx="8686800" cy="537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ight Brace 3"/>
          <p:cNvSpPr>
            <a:spLocks/>
          </p:cNvSpPr>
          <p:nvPr/>
        </p:nvSpPr>
        <p:spPr bwMode="auto">
          <a:xfrm>
            <a:off x="6400800" y="3352800"/>
            <a:ext cx="122238" cy="533400"/>
          </a:xfrm>
          <a:prstGeom prst="rightBrace">
            <a:avLst>
              <a:gd name="adj1" fmla="val 8303"/>
              <a:gd name="adj2" fmla="val 50000"/>
            </a:avLst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6553200" y="3409950"/>
            <a:ext cx="19632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FF0000"/>
                </a:solidFill>
              </a:rPr>
              <a:t>Horner’s method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2913F-1F2B-4D0C-A9B8-D905C27E4546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141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79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674939" y="-228600"/>
            <a:ext cx="7793037" cy="1143000"/>
          </a:xfrm>
        </p:spPr>
        <p:txBody>
          <a:bodyPr/>
          <a:lstStyle/>
          <a:p>
            <a:r>
              <a:rPr lang="en-US" altLang="en-US" sz="4000"/>
              <a:t>Finite Automaton Review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06688" y="1066800"/>
            <a:ext cx="7772400" cy="4114800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sz="2000"/>
              <a:t>A finite automaton M is a 5-tuple (Q, q</a:t>
            </a:r>
            <a:r>
              <a:rPr lang="en-US" altLang="en-US" sz="2000" baseline="-25000"/>
              <a:t>0</a:t>
            </a:r>
            <a:r>
              <a:rPr lang="en-US" altLang="en-US" sz="2000"/>
              <a:t>, A, </a:t>
            </a:r>
            <a:r>
              <a:rPr lang="en-US" altLang="en-US" sz="2000">
                <a:sym typeface="Symbol" pitchFamily="18" charset="2"/>
              </a:rPr>
              <a:t>, ), where</a:t>
            </a:r>
          </a:p>
          <a:p>
            <a:pPr lvl="1"/>
            <a:r>
              <a:rPr lang="en-US" altLang="en-US" sz="1800">
                <a:sym typeface="Symbol" pitchFamily="18" charset="2"/>
              </a:rPr>
              <a:t>Q is a finite set of </a:t>
            </a:r>
            <a:r>
              <a:rPr lang="en-US" altLang="en-US" sz="1800" i="1">
                <a:sym typeface="Symbol" pitchFamily="18" charset="2"/>
              </a:rPr>
              <a:t>states</a:t>
            </a:r>
            <a:r>
              <a:rPr lang="en-US" altLang="en-US" sz="1800">
                <a:sym typeface="Symbol" pitchFamily="18" charset="2"/>
              </a:rPr>
              <a:t>.</a:t>
            </a:r>
          </a:p>
          <a:p>
            <a:pPr lvl="1"/>
            <a:r>
              <a:rPr lang="en-US" altLang="en-US" sz="1800">
                <a:sym typeface="Symbol" pitchFamily="18" charset="2"/>
              </a:rPr>
              <a:t>q</a:t>
            </a:r>
            <a:r>
              <a:rPr lang="en-US" altLang="en-US" sz="1800" baseline="-25000">
                <a:sym typeface="Symbol" pitchFamily="18" charset="2"/>
              </a:rPr>
              <a:t>0 </a:t>
            </a:r>
            <a:r>
              <a:rPr lang="en-US" altLang="en-US" sz="1800">
                <a:sym typeface="Symbol" pitchFamily="18" charset="2"/>
              </a:rPr>
              <a:t> Q is the </a:t>
            </a:r>
            <a:r>
              <a:rPr lang="en-US" altLang="en-US" sz="1800" i="1">
                <a:sym typeface="Symbol" pitchFamily="18" charset="2"/>
              </a:rPr>
              <a:t>start state</a:t>
            </a:r>
            <a:r>
              <a:rPr lang="en-US" altLang="en-US" sz="1800">
                <a:sym typeface="Symbol" pitchFamily="18" charset="2"/>
              </a:rPr>
              <a:t>.</a:t>
            </a:r>
          </a:p>
          <a:p>
            <a:pPr lvl="1"/>
            <a:r>
              <a:rPr lang="en-US" altLang="en-US" sz="1800">
                <a:sym typeface="Symbol" pitchFamily="18" charset="2"/>
              </a:rPr>
              <a:t>A  Q  is a distinguished set of </a:t>
            </a:r>
            <a:r>
              <a:rPr lang="en-US" altLang="en-US" sz="1800" i="1">
                <a:sym typeface="Symbol" pitchFamily="18" charset="2"/>
              </a:rPr>
              <a:t>accepting states</a:t>
            </a:r>
            <a:r>
              <a:rPr lang="en-US" altLang="en-US" sz="1800">
                <a:sym typeface="Symbol" pitchFamily="18" charset="2"/>
              </a:rPr>
              <a:t>.</a:t>
            </a:r>
          </a:p>
          <a:p>
            <a:pPr lvl="1"/>
            <a:r>
              <a:rPr lang="en-US" altLang="en-US" sz="1800">
                <a:sym typeface="Symbol" pitchFamily="18" charset="2"/>
              </a:rPr>
              <a:t> is a finite </a:t>
            </a:r>
            <a:r>
              <a:rPr lang="en-US" altLang="en-US" sz="1800" i="1">
                <a:sym typeface="Symbol" pitchFamily="18" charset="2"/>
              </a:rPr>
              <a:t>input alphabet</a:t>
            </a:r>
            <a:r>
              <a:rPr lang="en-US" altLang="en-US" sz="1800">
                <a:sym typeface="Symbol" pitchFamily="18" charset="2"/>
              </a:rPr>
              <a:t>.</a:t>
            </a:r>
          </a:p>
          <a:p>
            <a:pPr lvl="1"/>
            <a:r>
              <a:rPr lang="en-US" altLang="en-US" sz="1800">
                <a:sym typeface="Symbol" pitchFamily="18" charset="2"/>
              </a:rPr>
              <a:t> is a function from Q   into Q called the </a:t>
            </a:r>
            <a:r>
              <a:rPr lang="en-US" altLang="en-US" sz="1800" i="1">
                <a:sym typeface="Symbol" pitchFamily="18" charset="2"/>
              </a:rPr>
              <a:t>transition function</a:t>
            </a:r>
            <a:r>
              <a:rPr lang="en-US" altLang="en-US" sz="1800">
                <a:sym typeface="Symbol" pitchFamily="18" charset="2"/>
              </a:rPr>
              <a:t> of M.</a:t>
            </a:r>
          </a:p>
          <a:p>
            <a:r>
              <a:rPr lang="en-US" altLang="en-US" sz="2000">
                <a:sym typeface="Symbol" pitchFamily="18" charset="2"/>
              </a:rPr>
              <a:t>If M reads input character a when in state q, then it changes to state (q, a).</a:t>
            </a:r>
          </a:p>
          <a:p>
            <a:r>
              <a:rPr lang="en-US" altLang="en-US" sz="2000">
                <a:sym typeface="Symbol" pitchFamily="18" charset="2"/>
              </a:rPr>
              <a:t>If its currents state q is in A, then M is said to </a:t>
            </a:r>
            <a:r>
              <a:rPr lang="en-US" altLang="en-US" sz="2000" i="1">
                <a:sym typeface="Symbol" pitchFamily="18" charset="2"/>
              </a:rPr>
              <a:t>accept</a:t>
            </a:r>
            <a:r>
              <a:rPr lang="en-US" altLang="en-US" sz="2000">
                <a:sym typeface="Symbol" pitchFamily="18" charset="2"/>
              </a:rPr>
              <a:t> the string read so far.</a:t>
            </a:r>
          </a:p>
          <a:p>
            <a:r>
              <a:rPr lang="en-US" altLang="en-US" sz="2000">
                <a:sym typeface="Symbol" pitchFamily="18" charset="2"/>
              </a:rPr>
              <a:t>M induces a function : </a:t>
            </a:r>
            <a:r>
              <a:rPr lang="en-US" altLang="en-US" sz="2000" baseline="30000">
                <a:sym typeface="Symbol" pitchFamily="18" charset="2"/>
              </a:rPr>
              <a:t>* </a:t>
            </a:r>
            <a:r>
              <a:rPr lang="en-US" altLang="en-US" sz="2000">
                <a:sym typeface="Symbol" pitchFamily="18" charset="2"/>
              </a:rPr>
              <a:t> Q, called the </a:t>
            </a:r>
            <a:r>
              <a:rPr lang="en-US" altLang="en-US" sz="2000" i="1">
                <a:sym typeface="Symbol" pitchFamily="18" charset="2"/>
              </a:rPr>
              <a:t>final-state function</a:t>
            </a:r>
            <a:r>
              <a:rPr lang="en-US" altLang="en-US" sz="2000">
                <a:sym typeface="Symbol" pitchFamily="18" charset="2"/>
              </a:rPr>
              <a:t>, such that (w) is the state of M after reading the string w.  can be defined recursively as follows:</a:t>
            </a:r>
          </a:p>
          <a:p>
            <a:pPr>
              <a:buFont typeface="Wingdings" pitchFamily="2" charset="2"/>
              <a:buNone/>
            </a:pPr>
            <a:r>
              <a:rPr lang="en-US" altLang="en-US" sz="2000">
                <a:sym typeface="Symbol" pitchFamily="18" charset="2"/>
              </a:rPr>
              <a:t>          () = q</a:t>
            </a:r>
            <a:r>
              <a:rPr lang="en-US" altLang="en-US" sz="2000" baseline="-25000">
                <a:sym typeface="Symbol" pitchFamily="18" charset="2"/>
              </a:rPr>
              <a:t>0</a:t>
            </a:r>
          </a:p>
          <a:p>
            <a:pPr>
              <a:buFont typeface="Wingdings" pitchFamily="2" charset="2"/>
              <a:buNone/>
            </a:pPr>
            <a:r>
              <a:rPr lang="en-US" altLang="en-US" sz="2000">
                <a:sym typeface="Symbol" pitchFamily="18" charset="2"/>
              </a:rPr>
              <a:t>          (wa) = ((w), a)</a:t>
            </a:r>
          </a:p>
          <a:p>
            <a:r>
              <a:rPr lang="en-US" altLang="en-US" sz="2000">
                <a:sym typeface="Symbol" pitchFamily="18" charset="2"/>
              </a:rPr>
              <a:t>Therefore, M accepts w if and only if (w)  A.</a:t>
            </a:r>
          </a:p>
          <a:p>
            <a:pPr lvl="1"/>
            <a:endParaRPr lang="en-US" altLang="en-US" sz="1800">
              <a:sym typeface="Symbol" pitchFamily="18" charset="2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AF60C-57A6-48D3-8001-897718C8F2AF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142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8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0" descr="D:\McGraw-Hill Projects\Cormen\images\fig32-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835026"/>
            <a:ext cx="9144000" cy="510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828800" y="4419600"/>
            <a:ext cx="6248400" cy="228600"/>
          </a:xfrm>
          <a:prstGeom prst="rect">
            <a:avLst/>
          </a:prstGeom>
          <a:noFill/>
          <a:ln w="127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D2BD9-A33C-46D3-8BB8-CBF81B0A214B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143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48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String Matching with Finite Automata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000" u="sng" dirty="0"/>
              <a:t>Strategy</a:t>
            </a:r>
            <a:r>
              <a:rPr lang="en-US" altLang="en-US" sz="2000" dirty="0"/>
              <a:t>: Design a finite automaton that reads the text string character by character, going to an accept state only if the pattern P has </a:t>
            </a:r>
            <a:r>
              <a:rPr lang="en-US" altLang="en-US" sz="2000" i="1" dirty="0"/>
              <a:t>just </a:t>
            </a:r>
            <a:r>
              <a:rPr lang="en-US" altLang="en-US" sz="2000" dirty="0"/>
              <a:t>been seen. In other word, the automaton accepts strings with suffix P.</a:t>
            </a:r>
          </a:p>
          <a:p>
            <a:pPr marL="0" indent="0">
              <a:buNone/>
              <a:defRPr/>
            </a:pPr>
            <a:endParaRPr lang="en-US" altLang="en-US" sz="2000" dirty="0"/>
          </a:p>
          <a:p>
            <a:pPr>
              <a:buFont typeface="Wingdings" pitchFamily="2" charset="2"/>
              <a:buNone/>
              <a:defRPr/>
            </a:pPr>
            <a:r>
              <a:rPr lang="en-US" altLang="en-US" sz="2000" dirty="0"/>
              <a:t>    E.g., if the text is “</a:t>
            </a:r>
            <a:r>
              <a:rPr lang="en-US" altLang="en-US" sz="2000" dirty="0" err="1"/>
              <a:t>abbbabcca</a:t>
            </a:r>
            <a:r>
              <a:rPr lang="en-US" altLang="en-US" sz="2000" dirty="0"/>
              <a:t>” and the pattern “</a:t>
            </a:r>
            <a:r>
              <a:rPr lang="en-US" altLang="en-US" sz="2000" dirty="0" err="1"/>
              <a:t>ab</a:t>
            </a:r>
            <a:r>
              <a:rPr lang="en-US" altLang="en-US" sz="2000" dirty="0"/>
              <a:t>” we want the automaton to consume a, </a:t>
            </a:r>
            <a:r>
              <a:rPr lang="en-US" altLang="en-US" sz="2000" dirty="0">
                <a:solidFill>
                  <a:schemeClr val="hlink"/>
                </a:solidFill>
              </a:rPr>
              <a:t>b</a:t>
            </a:r>
            <a:r>
              <a:rPr lang="en-US" altLang="en-US" sz="2000" dirty="0"/>
              <a:t>, b , b, a, </a:t>
            </a:r>
            <a:r>
              <a:rPr lang="en-US" altLang="en-US" sz="2000" dirty="0">
                <a:solidFill>
                  <a:schemeClr val="hlink"/>
                </a:solidFill>
              </a:rPr>
              <a:t>b</a:t>
            </a:r>
            <a:r>
              <a:rPr lang="en-US" altLang="en-US" sz="2000" dirty="0"/>
              <a:t>, c, c, a and entering into an accept state </a:t>
            </a:r>
            <a:r>
              <a:rPr lang="en-US" altLang="en-US" sz="2000" i="1" dirty="0"/>
              <a:t>only</a:t>
            </a:r>
            <a:r>
              <a:rPr lang="en-US" altLang="en-US" sz="2000" dirty="0"/>
              <a:t> at the red </a:t>
            </a:r>
            <a:r>
              <a:rPr lang="en-US" altLang="en-US" sz="2000" dirty="0">
                <a:solidFill>
                  <a:schemeClr val="hlink"/>
                </a:solidFill>
              </a:rPr>
              <a:t>b</a:t>
            </a:r>
            <a:r>
              <a:rPr lang="en-US" altLang="en-US" sz="2000" dirty="0"/>
              <a:t>’s.</a:t>
            </a:r>
          </a:p>
          <a:p>
            <a:pPr>
              <a:buFont typeface="Wingdings" pitchFamily="2" charset="2"/>
              <a:buNone/>
              <a:defRPr/>
            </a:pPr>
            <a:r>
              <a:rPr lang="en-US" altLang="en-US" sz="2000" dirty="0"/>
              <a:t>   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altLang="en-US" sz="2000" dirty="0"/>
              <a:t>     </a:t>
            </a:r>
            <a:r>
              <a:rPr lang="en-US" altLang="en-US" sz="2000" u="sng" dirty="0"/>
              <a:t>Exercise</a:t>
            </a:r>
            <a:r>
              <a:rPr lang="en-US" altLang="en-US" sz="2000" dirty="0"/>
              <a:t>: Design an automaton as required by the strategy for    the particular example above.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C5059-8FAB-4240-9961-B2DC38117137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144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85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2674939" y="-381000"/>
            <a:ext cx="7793037" cy="1143000"/>
          </a:xfrm>
        </p:spPr>
        <p:txBody>
          <a:bodyPr/>
          <a:lstStyle/>
          <a:p>
            <a:r>
              <a:rPr lang="en-US" altLang="en-US" sz="4000"/>
              <a:t>Implementing the Strategy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2706688" y="762000"/>
            <a:ext cx="7772400" cy="4114800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sz="2000"/>
              <a:t>For a pattern P[1..m] define a function </a:t>
            </a:r>
            <a:r>
              <a:rPr lang="en-US" altLang="en-US" sz="2000">
                <a:sym typeface="Symbol" pitchFamily="18" charset="2"/>
              </a:rPr>
              <a:t>: </a:t>
            </a:r>
            <a:r>
              <a:rPr lang="en-US" altLang="en-US" sz="2000" baseline="30000">
                <a:sym typeface="Symbol" pitchFamily="18" charset="2"/>
              </a:rPr>
              <a:t>* </a:t>
            </a:r>
            <a:r>
              <a:rPr lang="en-US" altLang="en-US" sz="2000">
                <a:sym typeface="Symbol" pitchFamily="18" charset="2"/>
              </a:rPr>
              <a:t> {0, 1, …, m}, called the </a:t>
            </a:r>
            <a:r>
              <a:rPr lang="en-US" altLang="en-US" sz="2000" i="1">
                <a:sym typeface="Symbol" pitchFamily="18" charset="2"/>
              </a:rPr>
              <a:t>suffix function</a:t>
            </a:r>
            <a:r>
              <a:rPr lang="en-US" altLang="en-US" sz="2000">
                <a:sym typeface="Symbol" pitchFamily="18" charset="2"/>
              </a:rPr>
              <a:t> for P, such that (x) is the length of the longest prefix of P that is a suffix of x. I.e.,</a:t>
            </a:r>
          </a:p>
          <a:p>
            <a:pPr>
              <a:buFont typeface="Wingdings" pitchFamily="2" charset="2"/>
              <a:buNone/>
            </a:pPr>
            <a:r>
              <a:rPr lang="en-US" altLang="en-US" sz="2000">
                <a:sym typeface="Symbol" pitchFamily="18" charset="2"/>
              </a:rPr>
              <a:t>    (x) = max{k: P</a:t>
            </a:r>
            <a:r>
              <a:rPr lang="en-US" altLang="en-US" sz="2000" baseline="-25000">
                <a:sym typeface="Symbol" pitchFamily="18" charset="2"/>
              </a:rPr>
              <a:t>k </a:t>
            </a:r>
            <a:r>
              <a:rPr lang="en-US" altLang="en-US" sz="2000">
                <a:sym typeface="Symbol" pitchFamily="18" charset="2"/>
              </a:rPr>
              <a:t> x}</a:t>
            </a:r>
          </a:p>
          <a:p>
            <a:r>
              <a:rPr lang="en-US" altLang="en-US" sz="2000" u="sng">
                <a:sym typeface="Symbol" pitchFamily="18" charset="2"/>
              </a:rPr>
              <a:t>Example</a:t>
            </a:r>
            <a:r>
              <a:rPr lang="en-US" altLang="en-US" sz="2000">
                <a:sym typeface="Symbol" pitchFamily="18" charset="2"/>
              </a:rPr>
              <a:t>: If the pattern is P = aba, then () = 0, (abab) = 2, (abbaba) = 3. </a:t>
            </a:r>
            <a:r>
              <a:rPr lang="en-US" altLang="en-US" sz="2000" i="1">
                <a:sym typeface="Symbol" pitchFamily="18" charset="2"/>
              </a:rPr>
              <a:t>How about</a:t>
            </a:r>
            <a:r>
              <a:rPr lang="en-US" altLang="en-US" sz="2000">
                <a:sym typeface="Symbol" pitchFamily="18" charset="2"/>
              </a:rPr>
              <a:t> (ababb) and (bbba)?</a:t>
            </a:r>
          </a:p>
          <a:p>
            <a:r>
              <a:rPr lang="en-US" altLang="en-US" sz="2000">
                <a:sym typeface="Symbol" pitchFamily="18" charset="2"/>
              </a:rPr>
              <a:t>For a pattern P[1..m] of length m, (x) = m if and only if P  x, i.e., if and only if the pattern is at the end of x.</a:t>
            </a:r>
          </a:p>
          <a:p>
            <a:r>
              <a:rPr lang="en-US" altLang="en-US" sz="2000">
                <a:sym typeface="Symbol" pitchFamily="18" charset="2"/>
              </a:rPr>
              <a:t>This leads to defining the string-matching automaton M corresponding to P[1..m] as follows:</a:t>
            </a:r>
          </a:p>
          <a:p>
            <a:pPr lvl="1"/>
            <a:r>
              <a:rPr lang="en-US" altLang="en-US" sz="1800">
                <a:sym typeface="Symbol" pitchFamily="18" charset="2"/>
              </a:rPr>
              <a:t>State set Q = {0, 1, …, m}.</a:t>
            </a:r>
          </a:p>
          <a:p>
            <a:pPr lvl="1"/>
            <a:r>
              <a:rPr lang="en-US" altLang="en-US" sz="1800">
                <a:sym typeface="Symbol" pitchFamily="18" charset="2"/>
              </a:rPr>
              <a:t>Start state q</a:t>
            </a:r>
            <a:r>
              <a:rPr lang="en-US" altLang="en-US" sz="1800" baseline="-25000">
                <a:sym typeface="Symbol" pitchFamily="18" charset="2"/>
              </a:rPr>
              <a:t>0</a:t>
            </a:r>
            <a:r>
              <a:rPr lang="en-US" altLang="en-US" sz="1800">
                <a:sym typeface="Symbol" pitchFamily="18" charset="2"/>
              </a:rPr>
              <a:t> is 0.</a:t>
            </a:r>
          </a:p>
          <a:p>
            <a:pPr lvl="1"/>
            <a:r>
              <a:rPr lang="en-US" altLang="en-US" sz="1800">
                <a:sym typeface="Symbol" pitchFamily="18" charset="2"/>
              </a:rPr>
              <a:t>The only accepting state is m.</a:t>
            </a:r>
          </a:p>
          <a:p>
            <a:pPr lvl="1"/>
            <a:r>
              <a:rPr lang="en-US" altLang="en-US" sz="1800">
                <a:sym typeface="Symbol" pitchFamily="18" charset="2"/>
              </a:rPr>
              <a:t>The transition function is defined by (q, a) = (P</a:t>
            </a:r>
            <a:r>
              <a:rPr lang="en-US" altLang="en-US" sz="1800" baseline="-25000">
                <a:sym typeface="Symbol" pitchFamily="18" charset="2"/>
              </a:rPr>
              <a:t>q</a:t>
            </a:r>
            <a:r>
              <a:rPr lang="en-US" altLang="en-US" sz="1800">
                <a:sym typeface="Symbol" pitchFamily="18" charset="2"/>
              </a:rPr>
              <a:t>a).</a:t>
            </a:r>
          </a:p>
          <a:p>
            <a:r>
              <a:rPr lang="en-US" altLang="en-US" sz="2000">
                <a:sym typeface="Symbol" pitchFamily="18" charset="2"/>
              </a:rPr>
              <a:t>Intuition: As M reads the string T =T[1]T[2]…T[n] character by character, it goes to state (T[1]T[2]…T[i]) after reading T[i] (Why? To be proved!). Therefore, if it is in the accepting state m after reading T[i], then the pattern P has just been seen.</a:t>
            </a:r>
            <a:endParaRPr lang="en-US" altLang="en-US" sz="2000" baseline="-25000">
              <a:sym typeface="Symbol" pitchFamily="18" charset="2"/>
            </a:endParaRPr>
          </a:p>
          <a:p>
            <a:pPr>
              <a:buFont typeface="Wingdings" pitchFamily="2" charset="2"/>
              <a:buNone/>
            </a:pPr>
            <a:endParaRPr lang="en-US" altLang="en-US" sz="20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5679E-EBE3-4F93-B7AC-FFF28BC7B75E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145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81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06B871-37C0-4743-BC18-D8CB3DF6E05F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146</a:t>
            </a:fld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11413" y="1731963"/>
            <a:ext cx="7721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Floyd-</a:t>
            </a:r>
            <a:r>
              <a:rPr lang="en-US" dirty="0" err="1" smtClean="0"/>
              <a:t>Warshall</a:t>
            </a:r>
            <a:r>
              <a:rPr lang="en-US" dirty="0" smtClean="0"/>
              <a:t> Algorithm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5001-E71C-4349-83B7-BD7DF86C34EB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89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All-Pairs Shortest Path Problem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mtClean="0"/>
              <a:t>Suppose we are given a directed graph G=(V,E) and a weight function w: E-&gt;R.</a:t>
            </a:r>
          </a:p>
          <a:p>
            <a:pPr marL="0" indent="0">
              <a:buNone/>
            </a:pPr>
            <a:r>
              <a:rPr lang="en-US" smtClean="0"/>
              <a:t>We assume that G does not contain cycles of weight 0 or less. </a:t>
            </a:r>
          </a:p>
          <a:p>
            <a:pPr marL="0" indent="0">
              <a:buNone/>
            </a:pPr>
            <a:endParaRPr lang="en-US" smtClean="0"/>
          </a:p>
          <a:p>
            <a:pPr marL="0" indent="0">
              <a:buNone/>
            </a:pPr>
            <a:r>
              <a:rPr lang="en-US" smtClean="0"/>
              <a:t>The </a:t>
            </a:r>
            <a:r>
              <a:rPr lang="en-US" smtClean="0">
                <a:solidFill>
                  <a:srgbClr val="FF0000"/>
                </a:solidFill>
              </a:rPr>
              <a:t>All-Pairs Shortest Path Problem </a:t>
            </a:r>
            <a:r>
              <a:rPr lang="en-US" smtClean="0"/>
              <a:t>asks to find the length of the shortest path between any pair of vertices in 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EC630B-4E1F-4AF9-86E5-DCD1879B467C}" type="slidenum">
              <a:rPr lang="en-US" smtClean="0"/>
              <a:pPr>
                <a:defRPr/>
              </a:pPr>
              <a:t>147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5499E-1AEA-41E2-AAAB-87B67F9BC975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69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Quick Solutions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mtClean="0"/>
              <a:t>If the weight function is nonnegative for all edges, then we can use Dijkstra’s single source shortest path algorithm for all vertices to solve the problem. </a:t>
            </a:r>
          </a:p>
          <a:p>
            <a:pPr marL="0" indent="0">
              <a:buNone/>
            </a:pPr>
            <a:endParaRPr lang="en-US" smtClean="0"/>
          </a:p>
          <a:p>
            <a:pPr marL="0" indent="0">
              <a:buNone/>
            </a:pPr>
            <a:r>
              <a:rPr lang="en-US" smtClean="0"/>
              <a:t>This yields an O(n</a:t>
            </a:r>
            <a:r>
              <a:rPr lang="en-US" baseline="30000" smtClean="0"/>
              <a:t>3</a:t>
            </a:r>
            <a:r>
              <a:rPr lang="en-US" smtClean="0"/>
              <a:t>) algorithm on graphs with n vertices (on dense graphs and with a simple implementation).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A1AB78-065A-41CB-B5EB-A79339B64B05}" type="slidenum">
              <a:rPr lang="en-US" smtClean="0"/>
              <a:pPr>
                <a:defRPr/>
              </a:pPr>
              <a:t>148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81C8C-A964-4A53-82A1-4716DB24CAA4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8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Quick Solution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mtClean="0"/>
              <a:t>For arbitrary weight functions, we can use the Bellman-Ford algorithm applied to all vertices. This yields an O(n</a:t>
            </a:r>
            <a:r>
              <a:rPr lang="en-US" baseline="30000" smtClean="0"/>
              <a:t>4</a:t>
            </a:r>
            <a:r>
              <a:rPr lang="en-US" smtClean="0"/>
              <a:t>) algorithm for graphs with n vertices.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CD5296-64E2-4CDD-A6F9-D41DFCFDBE87}" type="slidenum">
              <a:rPr lang="en-US" smtClean="0"/>
              <a:pPr>
                <a:defRPr/>
              </a:pPr>
              <a:t>149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DED9E-4E80-4963-AB9D-7B2235A4D60B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38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674939" y="609600"/>
            <a:ext cx="7793037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/>
              <a:t>Calculating the Factorial: </a:t>
            </a:r>
            <a:br>
              <a:rPr lang="en-US" altLang="en-US" sz="4000"/>
            </a:br>
            <a:r>
              <a:rPr lang="en-US" altLang="en-US" sz="4000"/>
              <a:t>Use of the Stack in Recursion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06688" y="1676400"/>
            <a:ext cx="7732712" cy="5181600"/>
          </a:xfrm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80000"/>
              </a:lnSpc>
            </a:pPr>
            <a:r>
              <a:rPr lang="en-US" altLang="en-US" sz="2000"/>
              <a:t>Consider computing the factorial recursively: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altLang="en-US" sz="2000"/>
              <a:t>      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altLang="en-US" sz="2000"/>
              <a:t>           </a:t>
            </a:r>
            <a:r>
              <a:rPr lang="en-US" altLang="en-US" sz="2000">
                <a:latin typeface="Courier New" pitchFamily="49" charset="0"/>
              </a:rPr>
              <a:t>int Fact(int n)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altLang="en-US" sz="2000">
                <a:latin typeface="Courier New" pitchFamily="49" charset="0"/>
              </a:rPr>
              <a:t>          { if (n &lt; 1) return 1;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altLang="en-US" sz="2000">
                <a:latin typeface="Courier New" pitchFamily="49" charset="0"/>
              </a:rPr>
              <a:t>    Label1: else return n*Fact(n-1);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altLang="en-US" sz="2000">
                <a:latin typeface="Courier New" pitchFamily="49" charset="0"/>
              </a:rPr>
              <a:t>          }</a:t>
            </a:r>
          </a:p>
          <a:p>
            <a:pPr marL="609600" indent="-609600">
              <a:lnSpc>
                <a:spcPct val="80000"/>
              </a:lnSpc>
              <a:buNone/>
            </a:pPr>
            <a:endParaRPr lang="en-US" altLang="en-US" sz="2000">
              <a:latin typeface="Courier New" pitchFamily="49" charset="0"/>
            </a:endParaRP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altLang="en-US" sz="2000"/>
              <a:t>How is the stack used?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altLang="en-US" sz="2000"/>
              <a:t>For a MIPS assembly language implementation of this routine see </a:t>
            </a:r>
            <a:r>
              <a:rPr lang="en-US" altLang="en-US" sz="2000">
                <a:latin typeface="Times New Roman" pitchFamily="18" charset="0"/>
              </a:rPr>
              <a:t>factorialRecursive.asm</a:t>
            </a:r>
            <a:r>
              <a:rPr lang="en-US" altLang="en-US" sz="2000"/>
              <a:t> in </a:t>
            </a:r>
            <a:r>
              <a:rPr lang="en-US" altLang="en-US" sz="2000">
                <a:latin typeface="Times New Roman" pitchFamily="18" charset="0"/>
              </a:rPr>
              <a:t>http://www.cs.ait.ac.th/~guha/COA/Spim/ -&gt; Examples                     </a:t>
            </a:r>
            <a:r>
              <a:rPr lang="en-US" altLang="en-US" sz="2000" i="1"/>
              <a:t>Very useful </a:t>
            </a:r>
            <a:r>
              <a:rPr lang="en-US" altLang="en-US" sz="2000"/>
              <a:t>!! Shows how recursion is actually </a:t>
            </a:r>
            <a:r>
              <a:rPr lang="en-US" altLang="en-US" sz="2000" i="1"/>
              <a:t>implemented</a:t>
            </a:r>
            <a:r>
              <a:rPr lang="en-US" altLang="en-US" sz="2000"/>
              <a:t> during run-time!</a:t>
            </a:r>
            <a:r>
              <a:rPr lang="en-US" altLang="en-US" sz="2000">
                <a:latin typeface="Times New Roman" pitchFamily="18" charset="0"/>
              </a:rPr>
              <a:t>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altLang="en-US" sz="2000"/>
              <a:t>What is the run time of Fact()?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altLang="en-US" sz="2000"/>
              <a:t>Can recursion be avoided? Replaced with </a:t>
            </a:r>
            <a:r>
              <a:rPr lang="en-US" altLang="en-US" sz="2000" i="1"/>
              <a:t>iteration </a:t>
            </a:r>
            <a:r>
              <a:rPr lang="en-US" altLang="en-US" sz="2000"/>
              <a:t>? What’s the advantage/disadvantage?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altLang="en-US" sz="2400" b="1"/>
              <a:t>How is the stack used in</a:t>
            </a:r>
            <a:r>
              <a:rPr lang="en-US" altLang="en-US" sz="2000" b="1"/>
              <a:t> </a:t>
            </a:r>
            <a:r>
              <a:rPr lang="en-US" altLang="en-US" sz="2400">
                <a:latin typeface="Times New Roman" pitchFamily="18" charset="0"/>
              </a:rPr>
              <a:t>MERGE-SORT </a:t>
            </a:r>
            <a:r>
              <a:rPr lang="en-US" altLang="en-US" sz="2400"/>
              <a:t>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903AA-3E86-40CE-8960-340CF674DB9F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22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Floyd-Warshall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mtClean="0"/>
              <a:t>We will now investigate a dynamic programming solution that solved the problem in O(n</a:t>
            </a:r>
            <a:r>
              <a:rPr lang="en-US" baseline="30000" smtClean="0"/>
              <a:t>3</a:t>
            </a:r>
            <a:r>
              <a:rPr lang="en-US" smtClean="0"/>
              <a:t>) time for a graph with n vertices. </a:t>
            </a:r>
          </a:p>
          <a:p>
            <a:pPr marL="0" indent="0">
              <a:buNone/>
            </a:pPr>
            <a:r>
              <a:rPr lang="en-US" smtClean="0"/>
              <a:t>This algorithm is known as the Floyd-Warshall algorithm, but it was apparently described earlier by Roy.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B6337E-F1D9-4777-A569-CD0AA0DA0340}" type="slidenum">
              <a:rPr lang="en-US" smtClean="0"/>
              <a:pPr>
                <a:defRPr/>
              </a:pPr>
              <a:t>150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AD875-1E32-4559-9F46-92C5D71BCC5E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36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Representation of the Input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mtClean="0"/>
              <a:t>We assume that the input is represented by a weight matrix W= (w</a:t>
            </a:r>
            <a:r>
              <a:rPr lang="en-US" baseline="-25000" smtClean="0"/>
              <a:t>ij</a:t>
            </a:r>
            <a:r>
              <a:rPr lang="en-US" smtClean="0"/>
              <a:t>)</a:t>
            </a:r>
            <a:r>
              <a:rPr lang="en-US" baseline="-25000" smtClean="0"/>
              <a:t>i,j in E </a:t>
            </a:r>
            <a:r>
              <a:rPr lang="en-US" smtClean="0"/>
              <a:t>that is defined by </a:t>
            </a:r>
          </a:p>
          <a:p>
            <a:pPr marL="0" indent="0">
              <a:buNone/>
            </a:pPr>
            <a:endParaRPr lang="en-US" smtClean="0"/>
          </a:p>
          <a:p>
            <a:pPr marL="0" indent="0">
              <a:buNone/>
            </a:pPr>
            <a:r>
              <a:rPr lang="en-US" smtClean="0"/>
              <a:t>w</a:t>
            </a:r>
            <a:r>
              <a:rPr lang="en-US" baseline="-25000" smtClean="0"/>
              <a:t>ij</a:t>
            </a:r>
            <a:r>
              <a:rPr lang="en-US" smtClean="0"/>
              <a:t>= 0 		if i=j</a:t>
            </a:r>
          </a:p>
          <a:p>
            <a:pPr marL="0" indent="0">
              <a:buNone/>
            </a:pPr>
            <a:r>
              <a:rPr lang="en-US" smtClean="0"/>
              <a:t>w</a:t>
            </a:r>
            <a:r>
              <a:rPr lang="en-US" baseline="-25000" smtClean="0"/>
              <a:t>ij</a:t>
            </a:r>
            <a:r>
              <a:rPr lang="en-US" smtClean="0"/>
              <a:t>= w(i,j) 	if i</a:t>
            </a:r>
            <a:r>
              <a:rPr lang="en-US" smtClean="0">
                <a:sym typeface="Symbol" pitchFamily="18" charset="2"/>
              </a:rPr>
              <a:t></a:t>
            </a:r>
            <a:r>
              <a:rPr lang="en-US" smtClean="0"/>
              <a:t>j and (i,j) in E</a:t>
            </a:r>
          </a:p>
          <a:p>
            <a:pPr marL="0" indent="0">
              <a:buNone/>
            </a:pPr>
            <a:r>
              <a:rPr lang="en-US" smtClean="0"/>
              <a:t>w</a:t>
            </a:r>
            <a:r>
              <a:rPr lang="en-US" baseline="-25000" smtClean="0"/>
              <a:t>ij</a:t>
            </a:r>
            <a:r>
              <a:rPr lang="en-US" smtClean="0"/>
              <a:t>= </a:t>
            </a:r>
            <a:r>
              <a:rPr lang="en-US" smtClean="0">
                <a:sym typeface="Symbol" pitchFamily="18" charset="2"/>
              </a:rPr>
              <a:t> 		if </a:t>
            </a:r>
            <a:r>
              <a:rPr lang="en-US" smtClean="0"/>
              <a:t>i</a:t>
            </a:r>
            <a:r>
              <a:rPr lang="en-US" smtClean="0">
                <a:sym typeface="Symbol" pitchFamily="18" charset="2"/>
              </a:rPr>
              <a:t></a:t>
            </a:r>
            <a:r>
              <a:rPr lang="en-US" smtClean="0"/>
              <a:t>j and (i,j) not in E</a:t>
            </a:r>
          </a:p>
          <a:p>
            <a:pPr marL="0" indent="0">
              <a:buNone/>
            </a:pPr>
            <a:endParaRPr lang="en-US" smtClean="0"/>
          </a:p>
          <a:p>
            <a:pPr marL="0" indent="0">
              <a:buNone/>
            </a:pPr>
            <a:r>
              <a:rPr lang="en-US" smtClean="0"/>
              <a:t> </a:t>
            </a:r>
          </a:p>
          <a:p>
            <a:pPr marL="0" indent="0">
              <a:buNone/>
            </a:pPr>
            <a:endParaRPr lang="en-US" smtClean="0"/>
          </a:p>
          <a:p>
            <a:pPr marL="0" indent="0">
              <a:buNone/>
            </a:pP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7753B4-B1B1-40BD-9626-B2B679AFFC7E}" type="slidenum">
              <a:rPr lang="en-US" smtClean="0"/>
              <a:pPr>
                <a:defRPr/>
              </a:pPr>
              <a:t>151</a:t>
            </a:fld>
            <a:endParaRPr lang="en-US"/>
          </a:p>
        </p:txBody>
      </p:sp>
      <p:sp>
        <p:nvSpPr>
          <p:cNvPr id="8197" name="Left Brace 4"/>
          <p:cNvSpPr>
            <a:spLocks/>
          </p:cNvSpPr>
          <p:nvPr/>
        </p:nvSpPr>
        <p:spPr bwMode="auto">
          <a:xfrm>
            <a:off x="7467600" y="3429001"/>
            <a:ext cx="381000" cy="387191"/>
          </a:xfrm>
          <a:prstGeom prst="leftBrace">
            <a:avLst>
              <a:gd name="adj1" fmla="val 8339"/>
              <a:gd name="adj2" fmla="val 50000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08CB-3816-4C05-BFB0-C96764482C0A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91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Format of the Output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dirty="0" smtClean="0"/>
              <a:t>If the graph has n vertices, we return a distance matrix (</a:t>
            </a:r>
            <a:r>
              <a:rPr lang="en-US" dirty="0" err="1" smtClean="0"/>
              <a:t>d</a:t>
            </a:r>
            <a:r>
              <a:rPr lang="en-US" baseline="-25000" dirty="0" err="1" smtClean="0"/>
              <a:t>ij</a:t>
            </a:r>
            <a:r>
              <a:rPr lang="en-US" dirty="0" smtClean="0"/>
              <a:t>), where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ij</a:t>
            </a:r>
            <a:r>
              <a:rPr lang="en-US" baseline="-25000" dirty="0" smtClean="0"/>
              <a:t> </a:t>
            </a:r>
            <a:r>
              <a:rPr lang="en-US" dirty="0" smtClean="0"/>
              <a:t>the length of the path from </a:t>
            </a:r>
            <a:r>
              <a:rPr lang="en-US" dirty="0" err="1" smtClean="0"/>
              <a:t>i</a:t>
            </a:r>
            <a:r>
              <a:rPr lang="en-US" dirty="0" smtClean="0"/>
              <a:t> to j. </a:t>
            </a:r>
          </a:p>
          <a:p>
            <a:pPr>
              <a:buFontTx/>
              <a:buNone/>
              <a:defRPr/>
            </a:pPr>
            <a:endParaRPr lang="en-US" dirty="0" smtClean="0"/>
          </a:p>
          <a:p>
            <a:pPr marL="0" indent="0">
              <a:buNone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6B0A4D-C89F-4879-B5F1-223ABD1650E9}" type="slidenum">
              <a:rPr lang="en-US" smtClean="0"/>
              <a:pPr>
                <a:defRPr/>
              </a:pPr>
              <a:t>152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9B8C-FB82-4DDD-A29B-879411257B83}" type="datetime1">
              <a:rPr lang="en-US" smtClean="0"/>
              <a:t>13-Nov-21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04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Intermediate Vertices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dirty="0" smtClean="0"/>
              <a:t>Without loss of generality, we will assume that V={1,2,…,n}, i.e., that the vertices of the graph are numbered from 1 to n.  </a:t>
            </a:r>
          </a:p>
          <a:p>
            <a:pPr marL="0" indent="0">
              <a:buNone/>
              <a:defRPr/>
            </a:pPr>
            <a:endParaRPr lang="en-US" dirty="0" smtClean="0"/>
          </a:p>
          <a:p>
            <a:pPr marL="0" indent="0">
              <a:buNone/>
              <a:defRPr/>
            </a:pPr>
            <a:r>
              <a:rPr lang="en-US" dirty="0" smtClean="0"/>
              <a:t>Given a path p=(v</a:t>
            </a:r>
            <a:r>
              <a:rPr lang="en-US" baseline="-25000" dirty="0" smtClean="0"/>
              <a:t>1</a:t>
            </a:r>
            <a:r>
              <a:rPr lang="en-US" dirty="0" smtClean="0"/>
              <a:t>, v</a:t>
            </a:r>
            <a:r>
              <a:rPr lang="en-US" baseline="-25000" dirty="0" smtClean="0"/>
              <a:t>2</a:t>
            </a:r>
            <a:r>
              <a:rPr lang="en-US" dirty="0" smtClean="0"/>
              <a:t>,…,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m</a:t>
            </a:r>
            <a:r>
              <a:rPr lang="en-US" dirty="0" smtClean="0"/>
              <a:t>) in the graph, we will call the vertices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k</a:t>
            </a:r>
            <a:r>
              <a:rPr lang="en-US" dirty="0" smtClean="0"/>
              <a:t> with index k in {2,…,m-1} the </a:t>
            </a:r>
            <a:r>
              <a:rPr lang="en-US" dirty="0" smtClean="0">
                <a:solidFill>
                  <a:srgbClr val="FF0000"/>
                </a:solidFill>
              </a:rPr>
              <a:t>intermediate vertices </a:t>
            </a:r>
            <a:r>
              <a:rPr lang="en-US" dirty="0" smtClean="0"/>
              <a:t>of p.  </a:t>
            </a:r>
          </a:p>
          <a:p>
            <a:pPr>
              <a:buFontTx/>
              <a:buNone/>
              <a:defRPr/>
            </a:pPr>
            <a:r>
              <a:rPr lang="en-US" dirty="0" smtClean="0"/>
              <a:t>  </a:t>
            </a:r>
          </a:p>
          <a:p>
            <a:pPr>
              <a:buFontTx/>
              <a:buNone/>
              <a:defRPr/>
            </a:pPr>
            <a:r>
              <a:rPr lang="en-US" dirty="0" smtClean="0"/>
              <a:t> </a:t>
            </a:r>
          </a:p>
          <a:p>
            <a:pPr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355CBF-1CF5-458F-A899-5CEF0533F497}" type="slidenum">
              <a:rPr lang="en-US" smtClean="0"/>
              <a:pPr>
                <a:defRPr/>
              </a:pPr>
              <a:t>153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E8238-0F45-4070-82F2-536AE11D32DD}" type="datetime1">
              <a:rPr lang="en-US" smtClean="0"/>
              <a:t>13-Nov-21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6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Definition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mtClean="0"/>
              <a:t>The key to the Floyd-Warshall algorithm is the following definition: </a:t>
            </a:r>
          </a:p>
          <a:p>
            <a:pPr marL="0" indent="0">
              <a:buNone/>
            </a:pPr>
            <a:endParaRPr lang="en-US" smtClean="0"/>
          </a:p>
          <a:p>
            <a:pPr marL="0" indent="0">
              <a:buNone/>
            </a:pPr>
            <a:r>
              <a:rPr lang="en-US" smtClean="0"/>
              <a:t>Let </a:t>
            </a:r>
            <a:r>
              <a:rPr lang="en-US" smtClean="0">
                <a:solidFill>
                  <a:srgbClr val="FF0000"/>
                </a:solidFill>
              </a:rPr>
              <a:t>d</a:t>
            </a:r>
            <a:r>
              <a:rPr lang="en-US" baseline="-25000" smtClean="0">
                <a:solidFill>
                  <a:srgbClr val="FF0000"/>
                </a:solidFill>
              </a:rPr>
              <a:t>ij</a:t>
            </a:r>
            <a:r>
              <a:rPr lang="en-US" baseline="30000" smtClean="0">
                <a:solidFill>
                  <a:srgbClr val="FF0000"/>
                </a:solidFill>
              </a:rPr>
              <a:t>(k)</a:t>
            </a:r>
            <a:r>
              <a:rPr lang="en-US" smtClean="0"/>
              <a:t> denote the length of the shortest path from i to j such that all intermediate vertices are contained in the set {1,…,k}.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A2FC0E-2A8D-4160-8585-F73CEC6EB07B}" type="slidenum">
              <a:rPr lang="en-US" smtClean="0"/>
              <a:pPr>
                <a:defRPr/>
              </a:pPr>
              <a:t>154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7190-3FAA-41EF-850D-032C5995D76F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94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Remark 2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mtClean="0"/>
              <a:t>Consider a shortest path p from i to j such that the intermediate vertices are from the set {1,…,k}. </a:t>
            </a:r>
          </a:p>
          <a:p>
            <a:pPr marL="0" indent="0"/>
            <a:r>
              <a:rPr lang="en-US" smtClean="0"/>
              <a:t> If the vertex k is not an intermediate vertex on p, then </a:t>
            </a:r>
            <a:r>
              <a:rPr lang="en-US" smtClean="0">
                <a:solidFill>
                  <a:srgbClr val="FF0000"/>
                </a:solidFill>
              </a:rPr>
              <a:t>d</a:t>
            </a:r>
            <a:r>
              <a:rPr lang="en-US" baseline="-25000" smtClean="0">
                <a:solidFill>
                  <a:srgbClr val="FF0000"/>
                </a:solidFill>
              </a:rPr>
              <a:t>ij</a:t>
            </a:r>
            <a:r>
              <a:rPr lang="en-US" baseline="30000" smtClean="0">
                <a:solidFill>
                  <a:srgbClr val="FF0000"/>
                </a:solidFill>
              </a:rPr>
              <a:t>(k)</a:t>
            </a:r>
            <a:r>
              <a:rPr lang="en-US" smtClean="0">
                <a:solidFill>
                  <a:srgbClr val="FF0000"/>
                </a:solidFill>
              </a:rPr>
              <a:t> = d</a:t>
            </a:r>
            <a:r>
              <a:rPr lang="en-US" baseline="-25000" smtClean="0">
                <a:solidFill>
                  <a:srgbClr val="FF0000"/>
                </a:solidFill>
              </a:rPr>
              <a:t>ij</a:t>
            </a:r>
            <a:r>
              <a:rPr lang="en-US" baseline="30000" smtClean="0">
                <a:solidFill>
                  <a:srgbClr val="FF0000"/>
                </a:solidFill>
              </a:rPr>
              <a:t>(k-1)</a:t>
            </a:r>
          </a:p>
          <a:p>
            <a:pPr marL="0" indent="0">
              <a:buNone/>
            </a:pPr>
            <a:r>
              <a:rPr lang="en-US" baseline="30000" smtClean="0">
                <a:solidFill>
                  <a:srgbClr val="FF0000"/>
                </a:solidFill>
              </a:rPr>
              <a:t> </a:t>
            </a:r>
            <a:r>
              <a:rPr lang="en-US" smtClean="0">
                <a:solidFill>
                  <a:srgbClr val="FF0000"/>
                </a:solidFill>
              </a:rPr>
              <a:t> </a:t>
            </a:r>
            <a:r>
              <a:rPr lang="en-US" smtClean="0"/>
              <a:t>If the vertex k is an intermediate vertex on p, then </a:t>
            </a:r>
            <a:r>
              <a:rPr lang="en-US" smtClean="0">
                <a:solidFill>
                  <a:srgbClr val="FF0000"/>
                </a:solidFill>
              </a:rPr>
              <a:t>d</a:t>
            </a:r>
            <a:r>
              <a:rPr lang="en-US" baseline="-25000" smtClean="0">
                <a:solidFill>
                  <a:srgbClr val="FF0000"/>
                </a:solidFill>
              </a:rPr>
              <a:t>ij</a:t>
            </a:r>
            <a:r>
              <a:rPr lang="en-US" baseline="30000" smtClean="0">
                <a:solidFill>
                  <a:srgbClr val="FF0000"/>
                </a:solidFill>
              </a:rPr>
              <a:t>(k)</a:t>
            </a:r>
            <a:r>
              <a:rPr lang="en-US" smtClean="0">
                <a:solidFill>
                  <a:srgbClr val="FF0000"/>
                </a:solidFill>
              </a:rPr>
              <a:t> = d</a:t>
            </a:r>
            <a:r>
              <a:rPr lang="en-US" baseline="-25000" smtClean="0">
                <a:solidFill>
                  <a:srgbClr val="FF0000"/>
                </a:solidFill>
              </a:rPr>
              <a:t>ik</a:t>
            </a:r>
            <a:r>
              <a:rPr lang="en-US" baseline="30000" smtClean="0">
                <a:solidFill>
                  <a:srgbClr val="FF0000"/>
                </a:solidFill>
              </a:rPr>
              <a:t>(k-1)</a:t>
            </a:r>
            <a:r>
              <a:rPr lang="en-US" smtClean="0">
                <a:solidFill>
                  <a:srgbClr val="FF0000"/>
                </a:solidFill>
              </a:rPr>
              <a:t> + d</a:t>
            </a:r>
            <a:r>
              <a:rPr lang="en-US" baseline="-25000" smtClean="0">
                <a:solidFill>
                  <a:srgbClr val="FF0000"/>
                </a:solidFill>
              </a:rPr>
              <a:t>kj</a:t>
            </a:r>
            <a:r>
              <a:rPr lang="en-US" baseline="30000" smtClean="0">
                <a:solidFill>
                  <a:srgbClr val="FF0000"/>
                </a:solidFill>
              </a:rPr>
              <a:t>(k-1)</a:t>
            </a:r>
            <a:endParaRPr lang="en-US" smtClean="0">
              <a:solidFill>
                <a:srgbClr val="1802BE"/>
              </a:solidFill>
            </a:endParaRPr>
          </a:p>
          <a:p>
            <a:pPr marL="0" indent="0">
              <a:buNone/>
            </a:pPr>
            <a:r>
              <a:rPr lang="en-US" sz="2400">
                <a:solidFill>
                  <a:srgbClr val="1802BE"/>
                </a:solidFill>
              </a:rPr>
              <a:t>Interestingly, in either case, the subpaths contain merely nodes from {1,…,k-1}. </a:t>
            </a:r>
            <a:endParaRPr lang="en-US" sz="2400" baseline="30000">
              <a:solidFill>
                <a:srgbClr val="1802B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27489-6C1B-42A5-B7BA-D7FAB819E34D}" type="slidenum">
              <a:rPr lang="en-US" smtClean="0"/>
              <a:pPr>
                <a:defRPr/>
              </a:pPr>
              <a:t>155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54195-CA6F-42DD-B3C6-A9DD7290B431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1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Remark 2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Therefore, we can conclude that</a:t>
            </a:r>
          </a:p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r>
              <a:rPr lang="en-US" smtClean="0">
                <a:solidFill>
                  <a:srgbClr val="FF0000"/>
                </a:solidFill>
              </a:rPr>
              <a:t>	d</a:t>
            </a:r>
            <a:r>
              <a:rPr lang="en-US" baseline="-25000" smtClean="0">
                <a:solidFill>
                  <a:srgbClr val="FF0000"/>
                </a:solidFill>
              </a:rPr>
              <a:t>ij</a:t>
            </a:r>
            <a:r>
              <a:rPr lang="en-US" baseline="30000" smtClean="0">
                <a:solidFill>
                  <a:srgbClr val="FF0000"/>
                </a:solidFill>
              </a:rPr>
              <a:t>(k)</a:t>
            </a:r>
            <a:r>
              <a:rPr lang="en-US" smtClean="0">
                <a:solidFill>
                  <a:srgbClr val="FF0000"/>
                </a:solidFill>
              </a:rPr>
              <a:t> = min{d</a:t>
            </a:r>
            <a:r>
              <a:rPr lang="en-US" baseline="-25000" smtClean="0">
                <a:solidFill>
                  <a:srgbClr val="FF0000"/>
                </a:solidFill>
              </a:rPr>
              <a:t>ij</a:t>
            </a:r>
            <a:r>
              <a:rPr lang="en-US" baseline="30000" smtClean="0">
                <a:solidFill>
                  <a:srgbClr val="FF0000"/>
                </a:solidFill>
              </a:rPr>
              <a:t>(k-1)</a:t>
            </a:r>
            <a:r>
              <a:rPr lang="en-US" smtClean="0">
                <a:solidFill>
                  <a:srgbClr val="FF0000"/>
                </a:solidFill>
              </a:rPr>
              <a:t> , d</a:t>
            </a:r>
            <a:r>
              <a:rPr lang="en-US" baseline="-25000" smtClean="0">
                <a:solidFill>
                  <a:srgbClr val="FF0000"/>
                </a:solidFill>
              </a:rPr>
              <a:t>ik</a:t>
            </a:r>
            <a:r>
              <a:rPr lang="en-US" baseline="30000" smtClean="0">
                <a:solidFill>
                  <a:srgbClr val="FF0000"/>
                </a:solidFill>
              </a:rPr>
              <a:t>(k-1)</a:t>
            </a:r>
            <a:r>
              <a:rPr lang="en-US" smtClean="0">
                <a:solidFill>
                  <a:srgbClr val="FF0000"/>
                </a:solidFill>
              </a:rPr>
              <a:t> + d</a:t>
            </a:r>
            <a:r>
              <a:rPr lang="en-US" baseline="-25000" smtClean="0">
                <a:solidFill>
                  <a:srgbClr val="FF0000"/>
                </a:solidFill>
              </a:rPr>
              <a:t>kj</a:t>
            </a:r>
            <a:r>
              <a:rPr lang="en-US" baseline="30000" smtClean="0">
                <a:solidFill>
                  <a:srgbClr val="FF0000"/>
                </a:solidFill>
              </a:rPr>
              <a:t>(k-1)</a:t>
            </a:r>
            <a:r>
              <a:rPr lang="en-US" smtClean="0">
                <a:solidFill>
                  <a:srgbClr val="FF0000"/>
                </a:solidFill>
              </a:rPr>
              <a:t>}</a:t>
            </a:r>
          </a:p>
          <a:p>
            <a:pPr>
              <a:buFontTx/>
              <a:buNone/>
            </a:pPr>
            <a:endParaRPr lang="en-US" smtClean="0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en-US" smtClean="0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en-US" smtClean="0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en-US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16A182-252A-4FF6-BC40-0D7E99EF4E3F}" type="slidenum">
              <a:rPr lang="en-US" smtClean="0"/>
              <a:pPr>
                <a:defRPr/>
              </a:pPr>
              <a:t>156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1DE75-CD0E-4670-92C4-9A3D972D77B4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0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Recursive Formulation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mtClean="0"/>
              <a:t>If we do not use intermediate nodes, i.e., when k=0, then </a:t>
            </a:r>
          </a:p>
          <a:p>
            <a:pPr marL="0" indent="0">
              <a:buNone/>
            </a:pPr>
            <a:r>
              <a:rPr lang="en-US" smtClean="0">
                <a:solidFill>
                  <a:srgbClr val="FF0000"/>
                </a:solidFill>
              </a:rPr>
              <a:t>	d</a:t>
            </a:r>
            <a:r>
              <a:rPr lang="en-US" baseline="-25000" smtClean="0">
                <a:solidFill>
                  <a:srgbClr val="FF0000"/>
                </a:solidFill>
              </a:rPr>
              <a:t>ij</a:t>
            </a:r>
            <a:r>
              <a:rPr lang="en-US" baseline="30000" smtClean="0">
                <a:solidFill>
                  <a:srgbClr val="FF0000"/>
                </a:solidFill>
              </a:rPr>
              <a:t>(0)</a:t>
            </a:r>
            <a:r>
              <a:rPr lang="en-US" smtClean="0">
                <a:solidFill>
                  <a:srgbClr val="FF0000"/>
                </a:solidFill>
              </a:rPr>
              <a:t> = w</a:t>
            </a:r>
            <a:r>
              <a:rPr lang="en-US" baseline="-25000" smtClean="0">
                <a:solidFill>
                  <a:srgbClr val="FF0000"/>
                </a:solidFill>
              </a:rPr>
              <a:t>ij</a:t>
            </a:r>
            <a:r>
              <a:rPr lang="en-US" smtClean="0">
                <a:solidFill>
                  <a:srgbClr val="FF0000"/>
                </a:solidFill>
              </a:rPr>
              <a:t> </a:t>
            </a:r>
            <a:endParaRPr lang="en-US" smtClean="0"/>
          </a:p>
          <a:p>
            <a:pPr marL="0" indent="0">
              <a:buNone/>
            </a:pPr>
            <a:r>
              <a:rPr lang="en-US" smtClean="0"/>
              <a:t>If k&gt;0, then </a:t>
            </a:r>
          </a:p>
          <a:p>
            <a:pPr marL="0" indent="0">
              <a:buNone/>
            </a:pPr>
            <a:r>
              <a:rPr lang="en-US" smtClean="0">
                <a:solidFill>
                  <a:srgbClr val="FF0000"/>
                </a:solidFill>
              </a:rPr>
              <a:t>	d</a:t>
            </a:r>
            <a:r>
              <a:rPr lang="en-US" baseline="-25000" smtClean="0">
                <a:solidFill>
                  <a:srgbClr val="FF0000"/>
                </a:solidFill>
              </a:rPr>
              <a:t>ij</a:t>
            </a:r>
            <a:r>
              <a:rPr lang="en-US" baseline="30000" smtClean="0">
                <a:solidFill>
                  <a:srgbClr val="FF0000"/>
                </a:solidFill>
              </a:rPr>
              <a:t>(k)</a:t>
            </a:r>
            <a:r>
              <a:rPr lang="en-US" smtClean="0">
                <a:solidFill>
                  <a:srgbClr val="FF0000"/>
                </a:solidFill>
              </a:rPr>
              <a:t> = min{d</a:t>
            </a:r>
            <a:r>
              <a:rPr lang="en-US" baseline="-25000" smtClean="0">
                <a:solidFill>
                  <a:srgbClr val="FF0000"/>
                </a:solidFill>
              </a:rPr>
              <a:t>ij</a:t>
            </a:r>
            <a:r>
              <a:rPr lang="en-US" baseline="30000" smtClean="0">
                <a:solidFill>
                  <a:srgbClr val="FF0000"/>
                </a:solidFill>
              </a:rPr>
              <a:t>(k-1)</a:t>
            </a:r>
            <a:r>
              <a:rPr lang="en-US" smtClean="0">
                <a:solidFill>
                  <a:srgbClr val="FF0000"/>
                </a:solidFill>
              </a:rPr>
              <a:t> , d</a:t>
            </a:r>
            <a:r>
              <a:rPr lang="en-US" baseline="-25000" smtClean="0">
                <a:solidFill>
                  <a:srgbClr val="FF0000"/>
                </a:solidFill>
              </a:rPr>
              <a:t>ik</a:t>
            </a:r>
            <a:r>
              <a:rPr lang="en-US" baseline="30000" smtClean="0">
                <a:solidFill>
                  <a:srgbClr val="FF0000"/>
                </a:solidFill>
              </a:rPr>
              <a:t>(k-1)</a:t>
            </a:r>
            <a:r>
              <a:rPr lang="en-US" smtClean="0">
                <a:solidFill>
                  <a:srgbClr val="FF0000"/>
                </a:solidFill>
              </a:rPr>
              <a:t> + d</a:t>
            </a:r>
            <a:r>
              <a:rPr lang="en-US" baseline="-25000" smtClean="0">
                <a:solidFill>
                  <a:srgbClr val="FF0000"/>
                </a:solidFill>
              </a:rPr>
              <a:t>kj</a:t>
            </a:r>
            <a:r>
              <a:rPr lang="en-US" baseline="30000" smtClean="0">
                <a:solidFill>
                  <a:srgbClr val="FF0000"/>
                </a:solidFill>
              </a:rPr>
              <a:t>(k-1)</a:t>
            </a:r>
            <a:r>
              <a:rPr lang="en-US" smtClean="0">
                <a:solidFill>
                  <a:srgbClr val="FF0000"/>
                </a:solidFill>
              </a:rPr>
              <a:t>}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3A636C-89F8-4A8B-88E2-184D802E9CE4}" type="slidenum">
              <a:rPr lang="en-US" smtClean="0"/>
              <a:pPr>
                <a:defRPr/>
              </a:pPr>
              <a:t>157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21D5E-AED7-4514-A364-41F8660B86C5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23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Floyd-Warshall Algorithm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Tx/>
              <a:buNone/>
            </a:pPr>
            <a:r>
              <a:rPr lang="en-US" sz="2400"/>
              <a:t>Floyd-Warshall(W)</a:t>
            </a:r>
          </a:p>
          <a:p>
            <a:pPr>
              <a:buFontTx/>
              <a:buNone/>
            </a:pPr>
            <a:r>
              <a:rPr lang="en-US" sz="2400"/>
              <a:t>n = # of rows of W;</a:t>
            </a:r>
          </a:p>
          <a:p>
            <a:pPr>
              <a:buFontTx/>
              <a:buNone/>
            </a:pPr>
            <a:r>
              <a:rPr lang="en-US" sz="2400"/>
              <a:t>D</a:t>
            </a:r>
            <a:r>
              <a:rPr lang="en-US" sz="2400" baseline="30000"/>
              <a:t>(0)</a:t>
            </a:r>
            <a:r>
              <a:rPr lang="en-US" sz="2400"/>
              <a:t> = W; </a:t>
            </a:r>
          </a:p>
          <a:p>
            <a:pPr>
              <a:buFontTx/>
              <a:buNone/>
            </a:pPr>
            <a:r>
              <a:rPr lang="en-US" sz="2400"/>
              <a:t>for k = 1 to n do </a:t>
            </a:r>
          </a:p>
          <a:p>
            <a:pPr>
              <a:buFontTx/>
              <a:buNone/>
            </a:pPr>
            <a:r>
              <a:rPr lang="en-US" sz="2400"/>
              <a:t>	for i = 1 to n do </a:t>
            </a:r>
          </a:p>
          <a:p>
            <a:pPr>
              <a:buFontTx/>
              <a:buNone/>
            </a:pPr>
            <a:r>
              <a:rPr lang="en-US" sz="2400"/>
              <a:t>		for j = 1 to n do</a:t>
            </a:r>
          </a:p>
          <a:p>
            <a:pPr>
              <a:buFontTx/>
              <a:buNone/>
            </a:pPr>
            <a:r>
              <a:rPr lang="en-US" sz="2400">
                <a:solidFill>
                  <a:srgbClr val="FF0000"/>
                </a:solidFill>
              </a:rPr>
              <a:t>			d</a:t>
            </a:r>
            <a:r>
              <a:rPr lang="en-US" sz="2400" baseline="-25000">
                <a:solidFill>
                  <a:srgbClr val="FF0000"/>
                </a:solidFill>
              </a:rPr>
              <a:t>ij</a:t>
            </a:r>
            <a:r>
              <a:rPr lang="en-US" sz="2400" baseline="30000">
                <a:solidFill>
                  <a:srgbClr val="FF0000"/>
                </a:solidFill>
              </a:rPr>
              <a:t>(k)</a:t>
            </a:r>
            <a:r>
              <a:rPr lang="en-US" sz="2400">
                <a:solidFill>
                  <a:srgbClr val="FF0000"/>
                </a:solidFill>
              </a:rPr>
              <a:t> = min{d</a:t>
            </a:r>
            <a:r>
              <a:rPr lang="en-US" sz="2400" baseline="-25000">
                <a:solidFill>
                  <a:srgbClr val="FF0000"/>
                </a:solidFill>
              </a:rPr>
              <a:t>ij</a:t>
            </a:r>
            <a:r>
              <a:rPr lang="en-US" sz="2400" baseline="30000">
                <a:solidFill>
                  <a:srgbClr val="FF0000"/>
                </a:solidFill>
              </a:rPr>
              <a:t>(k-1)</a:t>
            </a:r>
            <a:r>
              <a:rPr lang="en-US" sz="2400">
                <a:solidFill>
                  <a:srgbClr val="FF0000"/>
                </a:solidFill>
              </a:rPr>
              <a:t> , d</a:t>
            </a:r>
            <a:r>
              <a:rPr lang="en-US" sz="2400" baseline="-25000">
                <a:solidFill>
                  <a:srgbClr val="FF0000"/>
                </a:solidFill>
              </a:rPr>
              <a:t>ik</a:t>
            </a:r>
            <a:r>
              <a:rPr lang="en-US" sz="2400" baseline="30000">
                <a:solidFill>
                  <a:srgbClr val="FF0000"/>
                </a:solidFill>
              </a:rPr>
              <a:t>(k-1)</a:t>
            </a:r>
            <a:r>
              <a:rPr lang="en-US" sz="2400">
                <a:solidFill>
                  <a:srgbClr val="FF0000"/>
                </a:solidFill>
              </a:rPr>
              <a:t> + d</a:t>
            </a:r>
            <a:r>
              <a:rPr lang="en-US" sz="2400" baseline="-25000">
                <a:solidFill>
                  <a:srgbClr val="FF0000"/>
                </a:solidFill>
              </a:rPr>
              <a:t>kj</a:t>
            </a:r>
            <a:r>
              <a:rPr lang="en-US" sz="2400" baseline="30000">
                <a:solidFill>
                  <a:srgbClr val="FF0000"/>
                </a:solidFill>
              </a:rPr>
              <a:t>(k-1)</a:t>
            </a:r>
            <a:r>
              <a:rPr lang="en-US" sz="2400">
                <a:solidFill>
                  <a:srgbClr val="FF0000"/>
                </a:solidFill>
              </a:rPr>
              <a:t>};</a:t>
            </a:r>
          </a:p>
          <a:p>
            <a:pPr>
              <a:buFontTx/>
              <a:buNone/>
            </a:pPr>
            <a:r>
              <a:rPr lang="en-US" sz="2400">
                <a:solidFill>
                  <a:srgbClr val="FF0000"/>
                </a:solidFill>
              </a:rPr>
              <a:t>		</a:t>
            </a:r>
            <a:r>
              <a:rPr lang="en-US" sz="2400"/>
              <a:t>od; </a:t>
            </a:r>
          </a:p>
          <a:p>
            <a:pPr>
              <a:buFontTx/>
              <a:buNone/>
            </a:pPr>
            <a:r>
              <a:rPr lang="en-US" sz="2400"/>
              <a:t>	od; </a:t>
            </a:r>
          </a:p>
          <a:p>
            <a:pPr>
              <a:buFontTx/>
              <a:buNone/>
            </a:pPr>
            <a:r>
              <a:rPr lang="en-US" sz="2400"/>
              <a:t>od;</a:t>
            </a:r>
          </a:p>
          <a:p>
            <a:pPr>
              <a:buFontTx/>
              <a:buNone/>
            </a:pPr>
            <a:r>
              <a:rPr lang="en-US" sz="2400">
                <a:solidFill>
                  <a:srgbClr val="FF0000"/>
                </a:solidFill>
              </a:rPr>
              <a:t> </a:t>
            </a:r>
            <a:r>
              <a:rPr lang="en-US" sz="2400"/>
              <a:t>return D</a:t>
            </a:r>
            <a:r>
              <a:rPr lang="en-US" sz="2400" baseline="30000"/>
              <a:t>(n)</a:t>
            </a:r>
            <a:r>
              <a:rPr lang="en-US" sz="2400"/>
              <a:t>;</a:t>
            </a:r>
            <a:endParaRPr lang="en-US" smtClean="0"/>
          </a:p>
          <a:p>
            <a:pPr>
              <a:buFontTx/>
              <a:buNone/>
            </a:pPr>
            <a:r>
              <a:rPr lang="en-US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E1406-3404-481C-ADD4-9FCE098AC412}" type="slidenum">
              <a:rPr lang="en-US" smtClean="0"/>
              <a:pPr>
                <a:defRPr/>
              </a:pPr>
              <a:t>158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95269-56DC-4A7A-B279-DC197AFCA202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39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Reference:</a:t>
            </a:r>
            <a:br>
              <a:rPr lang="en-US" dirty="0"/>
            </a:br>
            <a:r>
              <a:rPr lang="en-US" dirty="0"/>
              <a:t>Introduction to Algorithm</a:t>
            </a:r>
            <a:r>
              <a:rPr lang="en-US" dirty="0" smtClean="0"/>
              <a:t>: By </a:t>
            </a:r>
            <a:r>
              <a:rPr lang="en-US" dirty="0" err="1" smtClean="0"/>
              <a:t>cormen</a:t>
            </a:r>
            <a:r>
              <a:rPr lang="en-US" dirty="0" smtClean="0"/>
              <a:t> PHI Publication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smtClean="0">
                <a:hlinkClick r:id="rId2"/>
              </a:rPr>
              <a:t>Algorithms_3</a:t>
            </a:r>
            <a:r>
              <a:rPr lang="en-US" b="1" u="sng" baseline="30000" smtClean="0">
                <a:hlinkClick r:id="rId2"/>
              </a:rPr>
              <a:t>rd</a:t>
            </a:r>
            <a:r>
              <a:rPr lang="en-US" b="1" u="sng" baseline="30000" smtClean="0"/>
              <a:t> </a:t>
            </a:r>
            <a:r>
              <a:rPr lang="en-US" b="1" u="sng" dirty="0" smtClean="0">
                <a:hlinkClick r:id="rId2"/>
              </a:rPr>
              <a:t>Introduction to Algorithms, Third Edition</a:t>
            </a:r>
          </a:p>
          <a:p>
            <a:r>
              <a:rPr lang="en-US" b="1" u="sng" dirty="0" smtClean="0">
                <a:hlinkClick r:id="rId2"/>
              </a:rPr>
              <a:t>https</a:t>
            </a:r>
            <a:r>
              <a:rPr lang="en-US" b="1" u="sng" dirty="0">
                <a:hlinkClick r:id="rId2"/>
              </a:rPr>
              <a:t>://web.iiit.ac.in </a:t>
            </a:r>
            <a:r>
              <a:rPr lang="en-US" b="1" u="sng" dirty="0" smtClean="0">
                <a:hlinkClick r:id="rId2"/>
              </a:rPr>
              <a:t>›</a:t>
            </a: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6A96CB-BCE5-43C0-8443-C06CFF80DE99}" type="slidenum">
              <a:rPr lang="en-US" smtClean="0"/>
              <a:pPr>
                <a:defRPr/>
              </a:pPr>
              <a:t>159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C8607-7BFA-44E3-9B2C-69616E37CEF8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24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3315" name="Picture 4" descr="fig2-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0" y="228600"/>
            <a:ext cx="4922838" cy="6629400"/>
          </a:xfrm>
          <a:noFill/>
        </p:spPr>
      </p:pic>
      <p:sp>
        <p:nvSpPr>
          <p:cNvPr id="13316" name="Text Box 7"/>
          <p:cNvSpPr txBox="1">
            <a:spLocks noChangeArrowheads="1"/>
          </p:cNvSpPr>
          <p:nvPr/>
        </p:nvSpPr>
        <p:spPr bwMode="auto">
          <a:xfrm>
            <a:off x="1524000" y="2593976"/>
            <a:ext cx="3810000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en-US" sz="1600"/>
              <a:t>The recurrence for the worst-case </a:t>
            </a:r>
          </a:p>
          <a:p>
            <a:r>
              <a:rPr lang="en-US" altLang="en-US" sz="1600"/>
              <a:t>running time T(n) of </a:t>
            </a:r>
            <a:r>
              <a:rPr lang="en-US" altLang="en-US" sz="1600">
                <a:latin typeface="Courier New" pitchFamily="49" charset="0"/>
              </a:rPr>
              <a:t>MERGE-SORT</a:t>
            </a:r>
            <a:r>
              <a:rPr lang="en-US" altLang="en-US" sz="1600"/>
              <a:t>: </a:t>
            </a:r>
          </a:p>
          <a:p>
            <a:endParaRPr lang="en-US" altLang="en-US" sz="1600"/>
          </a:p>
          <a:p>
            <a:r>
              <a:rPr lang="en-US" altLang="en-US" sz="1600"/>
              <a:t>T(n) =     </a:t>
            </a:r>
            <a:r>
              <a:rPr lang="en-US" altLang="en-US" sz="1600">
                <a:sym typeface="Symbol" pitchFamily="18" charset="2"/>
              </a:rPr>
              <a:t>(1)                       if n = 1</a:t>
            </a:r>
          </a:p>
          <a:p>
            <a:r>
              <a:rPr lang="en-US" altLang="en-US" sz="1600">
                <a:sym typeface="Symbol" pitchFamily="18" charset="2"/>
              </a:rPr>
              <a:t>               2T(n/2) + (n)       if n &gt; 1</a:t>
            </a:r>
          </a:p>
          <a:p>
            <a:endParaRPr lang="en-US" altLang="en-US" sz="1600"/>
          </a:p>
          <a:p>
            <a:r>
              <a:rPr lang="en-US" altLang="en-US" sz="1600" b="1"/>
              <a:t>equivalently</a:t>
            </a:r>
          </a:p>
          <a:p>
            <a:endParaRPr lang="en-US" altLang="en-US" sz="1600" b="1"/>
          </a:p>
          <a:p>
            <a:r>
              <a:rPr lang="en-US" altLang="en-US" sz="1600"/>
              <a:t>T(n) =      </a:t>
            </a:r>
            <a:r>
              <a:rPr lang="en-US" altLang="en-US" sz="1600">
                <a:sym typeface="Symbol" pitchFamily="18" charset="2"/>
              </a:rPr>
              <a:t>c</a:t>
            </a:r>
            <a:r>
              <a:rPr lang="en-US" altLang="en-US" sz="1600" baseline="-25000">
                <a:sym typeface="Symbol" pitchFamily="18" charset="2"/>
              </a:rPr>
              <a:t>1</a:t>
            </a:r>
            <a:r>
              <a:rPr lang="en-US" altLang="en-US" sz="1600">
                <a:sym typeface="Symbol" pitchFamily="18" charset="2"/>
              </a:rPr>
              <a:t>                           if n = 1</a:t>
            </a:r>
          </a:p>
          <a:p>
            <a:r>
              <a:rPr lang="en-US" altLang="en-US" sz="1600">
                <a:sym typeface="Symbol" pitchFamily="18" charset="2"/>
              </a:rPr>
              <a:t>               2T(n/2) + c</a:t>
            </a:r>
            <a:r>
              <a:rPr lang="en-US" altLang="en-US" sz="1600" baseline="-25000">
                <a:sym typeface="Symbol" pitchFamily="18" charset="2"/>
              </a:rPr>
              <a:t>2</a:t>
            </a:r>
            <a:r>
              <a:rPr lang="en-US" altLang="en-US" sz="1600">
                <a:sym typeface="Symbol" pitchFamily="18" charset="2"/>
              </a:rPr>
              <a:t>n          if n &gt; 1</a:t>
            </a:r>
          </a:p>
          <a:p>
            <a:endParaRPr lang="en-US" altLang="en-US" sz="1600">
              <a:sym typeface="Symbol" pitchFamily="18" charset="2"/>
            </a:endParaRPr>
          </a:p>
          <a:p>
            <a:endParaRPr lang="en-US" altLang="en-US" sz="1600">
              <a:sym typeface="Symbol" pitchFamily="18" charset="2"/>
            </a:endParaRPr>
          </a:p>
          <a:p>
            <a:r>
              <a:rPr lang="en-US" altLang="en-US" sz="1600" b="1">
                <a:sym typeface="Symbol" pitchFamily="18" charset="2"/>
              </a:rPr>
              <a:t>Ques:</a:t>
            </a:r>
            <a:r>
              <a:rPr lang="en-US" altLang="en-US" sz="1600">
                <a:sym typeface="Symbol" pitchFamily="18" charset="2"/>
              </a:rPr>
              <a:t> Solve this recurrence by </a:t>
            </a:r>
          </a:p>
          <a:p>
            <a:r>
              <a:rPr lang="en-US" altLang="en-US" sz="1600">
                <a:sym typeface="Symbol" pitchFamily="18" charset="2"/>
              </a:rPr>
              <a:t>          (1) using the recursion tree of </a:t>
            </a:r>
          </a:p>
          <a:p>
            <a:r>
              <a:rPr lang="en-US" altLang="en-US" sz="1600">
                <a:sym typeface="Symbol" pitchFamily="18" charset="2"/>
              </a:rPr>
              <a:t>               Fig. 2.5</a:t>
            </a:r>
          </a:p>
          <a:p>
            <a:r>
              <a:rPr lang="en-US" altLang="en-US" sz="1600">
                <a:sym typeface="Symbol" pitchFamily="18" charset="2"/>
              </a:rPr>
              <a:t>          (2) iteratively expansion</a:t>
            </a:r>
          </a:p>
          <a:p>
            <a:endParaRPr lang="en-US" altLang="en-US" sz="1600">
              <a:sym typeface="Symbol" pitchFamily="18" charset="2"/>
            </a:endParaRPr>
          </a:p>
          <a:p>
            <a:endParaRPr lang="en-US" altLang="en-US" sz="1600">
              <a:sym typeface="Symbol" pitchFamily="18" charset="2"/>
            </a:endParaRPr>
          </a:p>
        </p:txBody>
      </p:sp>
      <p:sp>
        <p:nvSpPr>
          <p:cNvPr id="13317" name="AutoShape 8"/>
          <p:cNvSpPr>
            <a:spLocks/>
          </p:cNvSpPr>
          <p:nvPr/>
        </p:nvSpPr>
        <p:spPr bwMode="auto">
          <a:xfrm>
            <a:off x="2362200" y="3429000"/>
            <a:ext cx="76200" cy="4572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3318" name="AutoShape 9"/>
          <p:cNvSpPr>
            <a:spLocks/>
          </p:cNvSpPr>
          <p:nvPr/>
        </p:nvSpPr>
        <p:spPr bwMode="auto">
          <a:xfrm>
            <a:off x="2362200" y="4648200"/>
            <a:ext cx="76200" cy="4572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50F0C-BA96-4166-9963-95D6A8166EDE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2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4339" name="Picture 4" descr="bubblesort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667000" y="2438401"/>
            <a:ext cx="7543800" cy="2200275"/>
          </a:xfrm>
          <a:noFill/>
        </p:spPr>
      </p:pic>
      <p:sp>
        <p:nvSpPr>
          <p:cNvPr id="14340" name="Text Box 7"/>
          <p:cNvSpPr txBox="1">
            <a:spLocks noChangeArrowheads="1"/>
          </p:cNvSpPr>
          <p:nvPr/>
        </p:nvSpPr>
        <p:spPr bwMode="auto">
          <a:xfrm>
            <a:off x="2590801" y="4953000"/>
            <a:ext cx="7243201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altLang="en-US"/>
              <a:t>Run </a:t>
            </a:r>
            <a:r>
              <a:rPr lang="en-US" altLang="en-US">
                <a:latin typeface="Courier New" pitchFamily="49" charset="0"/>
              </a:rPr>
              <a:t>BUBBLESORT</a:t>
            </a:r>
            <a:r>
              <a:rPr lang="en-US" altLang="en-US"/>
              <a:t> on sample input.</a:t>
            </a:r>
          </a:p>
          <a:p>
            <a:pPr marL="457200" indent="-457200">
              <a:buFontTx/>
              <a:buAutoNum type="arabicPeriod"/>
            </a:pPr>
            <a:r>
              <a:rPr lang="en-US" altLang="en-US"/>
              <a:t>Is the algorithm correct? Why? Explain by saying what it accomplishes </a:t>
            </a:r>
          </a:p>
          <a:p>
            <a:pPr marL="457200" indent="-457200"/>
            <a:r>
              <a:rPr lang="en-US" altLang="en-US"/>
              <a:t>      after each iteration of the </a:t>
            </a:r>
            <a:r>
              <a:rPr lang="en-US" altLang="en-US" b="1"/>
              <a:t>for</a:t>
            </a:r>
            <a:r>
              <a:rPr lang="en-US" altLang="en-US"/>
              <a:t> loop?</a:t>
            </a:r>
          </a:p>
          <a:p>
            <a:pPr marL="457200" indent="-457200">
              <a:buFontTx/>
              <a:buAutoNum type="arabicPeriod" startAt="3"/>
            </a:pPr>
            <a:r>
              <a:rPr lang="en-US" altLang="en-US"/>
              <a:t>What is the </a:t>
            </a:r>
            <a:r>
              <a:rPr lang="en-US" altLang="en-US" i="1"/>
              <a:t>worst-case</a:t>
            </a:r>
            <a:r>
              <a:rPr lang="en-US" altLang="en-US"/>
              <a:t> running time of</a:t>
            </a:r>
            <a:r>
              <a:rPr lang="en-US" altLang="en-US">
                <a:latin typeface="Courier New" pitchFamily="49" charset="0"/>
              </a:rPr>
              <a:t> BUBBLESORT</a:t>
            </a:r>
            <a:r>
              <a:rPr lang="en-US" altLang="en-US"/>
              <a:t>?</a:t>
            </a:r>
          </a:p>
          <a:p>
            <a:pPr marL="457200" indent="-457200"/>
            <a:r>
              <a:rPr lang="en-US" altLang="en-US" sz="1600"/>
              <a:t>   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FA664-231F-42CF-8B48-3349F75FC7A3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78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674939" y="762000"/>
            <a:ext cx="7793037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 smtClean="0"/>
              <a:t>Growth </a:t>
            </a:r>
            <a:r>
              <a:rPr lang="en-US" altLang="en-US" sz="4000" dirty="0"/>
              <a:t>of Functions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05E28-B7D7-49FC-9A6A-64FDEB17F1AA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4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5123" name="Picture 4" descr="fig3-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76400" y="381001"/>
            <a:ext cx="8077200" cy="5148263"/>
          </a:xfrm>
          <a:noFill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729E4-0462-4C6F-85F3-D0003BA827DE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08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Analysis and Design of Algorithms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 algorithm is a method of solving problem (on a computer)</a:t>
            </a:r>
          </a:p>
          <a:p>
            <a:r>
              <a:rPr lang="en-US"/>
              <a:t>Problem example:</a:t>
            </a:r>
          </a:p>
          <a:p>
            <a:pPr lvl="1"/>
            <a:r>
              <a:rPr lang="en-US"/>
              <a:t>given a set of points on the plane</a:t>
            </a:r>
          </a:p>
          <a:p>
            <a:pPr lvl="1"/>
            <a:r>
              <a:rPr lang="en-US"/>
              <a:t>find the closest pair</a:t>
            </a:r>
          </a:p>
          <a:p>
            <a:r>
              <a:rPr lang="en-US"/>
              <a:t>Algorithm:</a:t>
            </a:r>
          </a:p>
          <a:p>
            <a:pPr lvl="1"/>
            <a:r>
              <a:rPr lang="en-US"/>
              <a:t>find distance between </a:t>
            </a:r>
            <a:r>
              <a:rPr lang="en-US" b="1"/>
              <a:t>all</a:t>
            </a:r>
            <a:r>
              <a:rPr lang="en-US"/>
              <a:t> pairs </a:t>
            </a:r>
          </a:p>
          <a:p>
            <a:r>
              <a:rPr lang="en-US"/>
              <a:t>Can we do it faster?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5A69A-A37E-4ABA-9AE4-82309839357F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86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674939" y="762000"/>
            <a:ext cx="7793037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4000" dirty="0" smtClean="0"/>
              <a:t>Recurrences</a:t>
            </a:r>
            <a:endParaRPr lang="en-US" altLang="en-US" sz="40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FF582-C63A-4E92-A512-345746D92C28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05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Solving a Recurrence by Iterative Expansion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4600" y="1752600"/>
            <a:ext cx="78486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/>
              <a:t>Solve T(n) = 2T(n/2) + n.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/>
              <a:t>Assume n = 2</a:t>
            </a:r>
            <a:r>
              <a:rPr lang="en-US" altLang="en-US" sz="2000" baseline="30000"/>
              <a:t>k </a:t>
            </a:r>
            <a:r>
              <a:rPr lang="en-US" altLang="en-US" sz="2000"/>
              <a:t>(so k = log n).</a:t>
            </a:r>
            <a:endParaRPr lang="en-US" altLang="en-US" sz="2000" baseline="3000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2000" baseline="3000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/>
              <a:t>T(n) = 2T(n/2) + 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/>
              <a:t>       = 2( 2T(n/2</a:t>
            </a:r>
            <a:r>
              <a:rPr lang="en-US" altLang="en-US" sz="2000" baseline="30000"/>
              <a:t>2</a:t>
            </a:r>
            <a:r>
              <a:rPr lang="en-US" altLang="en-US" sz="2000"/>
              <a:t>) + n/2 ) + n               T(n/2) = 2T(n/2</a:t>
            </a:r>
            <a:r>
              <a:rPr lang="en-US" altLang="en-US" sz="2000" baseline="30000"/>
              <a:t>2</a:t>
            </a:r>
            <a:r>
              <a:rPr lang="en-US" altLang="en-US" sz="2000"/>
              <a:t>) + n/2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/>
              <a:t>       = </a:t>
            </a:r>
            <a:r>
              <a:rPr lang="en-US" altLang="en-US" sz="2000" i="1"/>
              <a:t>2</a:t>
            </a:r>
            <a:r>
              <a:rPr lang="en-US" altLang="en-US" sz="2000" i="1" baseline="30000"/>
              <a:t>2</a:t>
            </a:r>
            <a:r>
              <a:rPr lang="en-US" altLang="en-US" sz="2000" i="1"/>
              <a:t>T(n/2</a:t>
            </a:r>
            <a:r>
              <a:rPr lang="en-US" altLang="en-US" sz="2000" i="1" baseline="30000"/>
              <a:t>2</a:t>
            </a:r>
            <a:r>
              <a:rPr lang="en-US" altLang="en-US" sz="2000" i="1"/>
              <a:t>) + 2n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/>
              <a:t>       = 2</a:t>
            </a:r>
            <a:r>
              <a:rPr lang="en-US" altLang="en-US" sz="2000" baseline="30000"/>
              <a:t>2</a:t>
            </a:r>
            <a:r>
              <a:rPr lang="en-US" altLang="en-US" sz="2000"/>
              <a:t> ( 2T(n/2</a:t>
            </a:r>
            <a:r>
              <a:rPr lang="en-US" altLang="en-US" sz="2000" baseline="30000"/>
              <a:t>3</a:t>
            </a:r>
            <a:r>
              <a:rPr lang="en-US" altLang="en-US" sz="2000"/>
              <a:t>) + n/2</a:t>
            </a:r>
            <a:r>
              <a:rPr lang="en-US" altLang="en-US" sz="2000" baseline="30000"/>
              <a:t>2</a:t>
            </a:r>
            <a:r>
              <a:rPr lang="en-US" altLang="en-US" sz="2000"/>
              <a:t> ) + 2n          T(n/2</a:t>
            </a:r>
            <a:r>
              <a:rPr lang="en-US" altLang="en-US" sz="2000" baseline="30000"/>
              <a:t>2</a:t>
            </a:r>
            <a:r>
              <a:rPr lang="en-US" altLang="en-US" sz="2000"/>
              <a:t>) = 2T(n/2</a:t>
            </a:r>
            <a:r>
              <a:rPr lang="en-US" altLang="en-US" sz="2000" baseline="30000"/>
              <a:t>3</a:t>
            </a:r>
            <a:r>
              <a:rPr lang="en-US" altLang="en-US" sz="2000"/>
              <a:t>) + n/2</a:t>
            </a:r>
            <a:r>
              <a:rPr lang="en-US" altLang="en-US" sz="2000" baseline="30000"/>
              <a:t>2</a:t>
            </a:r>
            <a:endParaRPr lang="en-US" altLang="en-US" sz="200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/>
              <a:t>       = </a:t>
            </a:r>
            <a:r>
              <a:rPr lang="en-US" altLang="en-US" sz="2000" i="1"/>
              <a:t>2</a:t>
            </a:r>
            <a:r>
              <a:rPr lang="en-US" altLang="en-US" sz="2000" i="1" baseline="30000"/>
              <a:t>3</a:t>
            </a:r>
            <a:r>
              <a:rPr lang="en-US" altLang="en-US" sz="2000" i="1"/>
              <a:t>T(n/2</a:t>
            </a:r>
            <a:r>
              <a:rPr lang="en-US" altLang="en-US" sz="2000" i="1" baseline="30000"/>
              <a:t>3</a:t>
            </a:r>
            <a:r>
              <a:rPr lang="en-US" altLang="en-US" sz="2000" i="1"/>
              <a:t>) + 3n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 i="1"/>
              <a:t>       </a:t>
            </a:r>
            <a:r>
              <a:rPr lang="en-US" altLang="en-US" sz="2000"/>
              <a:t>= …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 i="1"/>
              <a:t>       = 2</a:t>
            </a:r>
            <a:r>
              <a:rPr lang="en-US" altLang="en-US" sz="2000" i="1" baseline="30000"/>
              <a:t>k</a:t>
            </a:r>
            <a:r>
              <a:rPr lang="en-US" altLang="en-US" sz="2000" i="1"/>
              <a:t>T(n/2</a:t>
            </a:r>
            <a:r>
              <a:rPr lang="en-US" altLang="en-US" sz="2000" i="1" baseline="30000"/>
              <a:t>k</a:t>
            </a:r>
            <a:r>
              <a:rPr lang="en-US" altLang="en-US" sz="2000" i="1"/>
              <a:t>) + kn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 i="1"/>
              <a:t>       </a:t>
            </a:r>
            <a:r>
              <a:rPr lang="en-US" altLang="en-US" sz="2000"/>
              <a:t>= nT(1) + nlog 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 i="1"/>
              <a:t>       </a:t>
            </a:r>
            <a:r>
              <a:rPr lang="en-US" altLang="en-US" sz="2000"/>
              <a:t>= </a:t>
            </a:r>
            <a:r>
              <a:rPr lang="en-US" altLang="en-US" sz="2000">
                <a:sym typeface="Symbol" pitchFamily="18" charset="2"/>
              </a:rPr>
              <a:t>(nlog n)</a:t>
            </a:r>
            <a:endParaRPr lang="en-US" altLang="en-US" sz="2000" i="1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600"/>
              <a:t> </a:t>
            </a:r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7162800" y="1828800"/>
            <a:ext cx="0" cy="396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AFFB6-7C3B-4EE6-89A7-393FC5A61997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1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Recursion-Tree = Diagrammatic Way of Doing Iterative Expansion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400"/>
              <a:t>Solve T(n) = 3T(n/4) + cn</a:t>
            </a:r>
            <a:r>
              <a:rPr lang="en-US" altLang="en-US" sz="2400" baseline="30000"/>
              <a:t>2   </a:t>
            </a:r>
            <a:r>
              <a:rPr lang="en-US" altLang="en-US" sz="2400"/>
              <a:t>by iterative expansion.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/>
              <a:t>Assume n = 4</a:t>
            </a:r>
            <a:r>
              <a:rPr lang="en-US" altLang="en-US" sz="2400" baseline="30000"/>
              <a:t>k</a:t>
            </a:r>
            <a:r>
              <a:rPr lang="en-US" altLang="en-US" sz="2400"/>
              <a:t>.</a:t>
            </a:r>
            <a:endParaRPr lang="en-US" altLang="en-US" sz="2400" baseline="300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D663B-6C21-49AE-BC82-0D03AFAAEEB7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03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7171" name="Picture 4" descr="fig4-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05139" y="0"/>
            <a:ext cx="5902325" cy="6705600"/>
          </a:xfrm>
          <a:noFill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6433-B68A-4630-9D5B-292CFF23F6E5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70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8195" name="Picture 4" descr="fig4-2"/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95600" y="1219200"/>
            <a:ext cx="7391400" cy="4768850"/>
          </a:xfrm>
          <a:noFill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18956-43CF-4929-AC91-268026007E34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71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40080" y="762000"/>
            <a:ext cx="10713719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4000" dirty="0" smtClean="0"/>
              <a:t>Probabilistic </a:t>
            </a:r>
            <a:r>
              <a:rPr lang="en-US" altLang="en-US" sz="4000" dirty="0"/>
              <a:t>Analysis and Randomized Algorithms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D1EE-29E3-43AD-9AF2-F0B77CD5D134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63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Probability Practice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06688" y="2017714"/>
            <a:ext cx="7961312" cy="4840287"/>
          </a:xfrm>
        </p:spPr>
        <p:txBody>
          <a:bodyPr/>
          <a:lstStyle/>
          <a:p>
            <a:pPr eaLnBrk="1" hangingPunct="1"/>
            <a:r>
              <a:rPr lang="en-US" altLang="en-US" sz="2000"/>
              <a:t>If the reward for rolling a dice is the number of dollars that the face up shows, what is the </a:t>
            </a:r>
            <a:r>
              <a:rPr lang="en-US" altLang="en-US" sz="2000" i="1"/>
              <a:t>expected</a:t>
            </a:r>
            <a:r>
              <a:rPr lang="en-US" altLang="en-US" sz="2000"/>
              <a:t> reward?</a:t>
            </a:r>
          </a:p>
          <a:p>
            <a:pPr lvl="1" eaLnBrk="1" hangingPunct="1"/>
            <a:r>
              <a:rPr lang="en-US" altLang="en-US" sz="1800"/>
              <a:t>What does this mean? E.g., if this were an actual game how much would you be willing to pay to play?</a:t>
            </a:r>
          </a:p>
          <a:p>
            <a:pPr eaLnBrk="1" hangingPunct="1"/>
            <a:r>
              <a:rPr lang="en-US" altLang="en-US" sz="2000"/>
              <a:t>If a coin is tossed 5 times, what is the probability of 0 heads, 1 head, 2 heads, …?</a:t>
            </a:r>
          </a:p>
          <a:p>
            <a:pPr eaLnBrk="1" hangingPunct="1"/>
            <a:r>
              <a:rPr lang="en-US" altLang="en-US" sz="2000"/>
              <a:t>If a coin is tossed 5 times what is expected number of heads?</a:t>
            </a:r>
          </a:p>
          <a:p>
            <a:pPr lvl="1" eaLnBrk="1" hangingPunct="1"/>
            <a:r>
              <a:rPr lang="en-US" altLang="en-US" sz="1800"/>
              <a:t>What does this mean?</a:t>
            </a:r>
          </a:p>
          <a:p>
            <a:pPr lvl="1" eaLnBrk="1" hangingPunct="1"/>
            <a:r>
              <a:rPr lang="en-US" altLang="en-US" sz="1800"/>
              <a:t>How do we calculate it? Two ways: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sz="1800"/>
              <a:t>    (a) Let X be the random variable whose value is the number of heads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sz="1800"/>
              <a:t>         E(X) = </a:t>
            </a:r>
            <a:r>
              <a:rPr lang="en-US" altLang="en-US" sz="1800">
                <a:cs typeface="Tahoma" pitchFamily="34" charset="0"/>
              </a:rPr>
              <a:t>∑</a:t>
            </a:r>
            <a:r>
              <a:rPr lang="en-US" altLang="en-US" sz="1800" baseline="-25000">
                <a:cs typeface="Tahoma" pitchFamily="34" charset="0"/>
              </a:rPr>
              <a:t>x=0..5</a:t>
            </a:r>
            <a:r>
              <a:rPr lang="en-US" altLang="en-US" sz="1800">
                <a:cs typeface="Tahoma" pitchFamily="34" charset="0"/>
              </a:rPr>
              <a:t>  x * Pr(X=x)                          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sz="1800">
                <a:cs typeface="Tahoma" pitchFamily="34" charset="0"/>
              </a:rPr>
              <a:t>    (b) Let X</a:t>
            </a:r>
            <a:r>
              <a:rPr lang="en-US" altLang="en-US" sz="1800" baseline="-25000">
                <a:cs typeface="Tahoma" pitchFamily="34" charset="0"/>
              </a:rPr>
              <a:t>i</a:t>
            </a:r>
            <a:r>
              <a:rPr lang="en-US" altLang="en-US" sz="1800">
                <a:cs typeface="Tahoma" pitchFamily="34" charset="0"/>
              </a:rPr>
              <a:t> = I{coin i is heads}         </a:t>
            </a:r>
            <a:r>
              <a:rPr lang="en-US" altLang="en-US" sz="1200">
                <a:cs typeface="Tahoma" pitchFamily="34" charset="0"/>
              </a:rPr>
              <a:t>Note: I(event) = 1, if event occurs; 0, if it doesn’t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sz="1200">
                <a:cs typeface="Tahoma" pitchFamily="34" charset="0"/>
              </a:rPr>
              <a:t>      </a:t>
            </a:r>
            <a:r>
              <a:rPr lang="en-US" altLang="en-US" sz="1800">
                <a:cs typeface="Tahoma" pitchFamily="34" charset="0"/>
              </a:rPr>
              <a:t>     Then X = X</a:t>
            </a:r>
            <a:r>
              <a:rPr lang="en-US" altLang="en-US" sz="1800" baseline="-25000">
                <a:cs typeface="Tahoma" pitchFamily="34" charset="0"/>
              </a:rPr>
              <a:t>1</a:t>
            </a:r>
            <a:r>
              <a:rPr lang="en-US" altLang="en-US" sz="1800">
                <a:cs typeface="Tahoma" pitchFamily="34" charset="0"/>
              </a:rPr>
              <a:t> + X</a:t>
            </a:r>
            <a:r>
              <a:rPr lang="en-US" altLang="en-US" sz="1800" baseline="-25000">
                <a:cs typeface="Tahoma" pitchFamily="34" charset="0"/>
              </a:rPr>
              <a:t>2</a:t>
            </a:r>
            <a:r>
              <a:rPr lang="en-US" altLang="en-US" sz="1800">
                <a:cs typeface="Tahoma" pitchFamily="34" charset="0"/>
              </a:rPr>
              <a:t> + X</a:t>
            </a:r>
            <a:r>
              <a:rPr lang="en-US" altLang="en-US" sz="1800" baseline="-25000">
                <a:cs typeface="Tahoma" pitchFamily="34" charset="0"/>
              </a:rPr>
              <a:t>3</a:t>
            </a:r>
            <a:r>
              <a:rPr lang="en-US" altLang="en-US" sz="1800">
                <a:cs typeface="Tahoma" pitchFamily="34" charset="0"/>
              </a:rPr>
              <a:t> + X</a:t>
            </a:r>
            <a:r>
              <a:rPr lang="en-US" altLang="en-US" sz="1800" baseline="-25000">
                <a:cs typeface="Tahoma" pitchFamily="34" charset="0"/>
              </a:rPr>
              <a:t>4</a:t>
            </a:r>
            <a:r>
              <a:rPr lang="en-US" altLang="en-US" sz="1800">
                <a:cs typeface="Tahoma" pitchFamily="34" charset="0"/>
              </a:rPr>
              <a:t> + X</a:t>
            </a:r>
            <a:r>
              <a:rPr lang="en-US" altLang="en-US" sz="1800" baseline="-25000">
                <a:cs typeface="Tahoma" pitchFamily="34" charset="0"/>
              </a:rPr>
              <a:t>5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sz="1800" baseline="-25000">
                <a:cs typeface="Tahoma" pitchFamily="34" charset="0"/>
              </a:rPr>
              <a:t>              </a:t>
            </a:r>
            <a:r>
              <a:rPr lang="en-US" altLang="en-US" sz="1800">
                <a:cs typeface="Tahoma" pitchFamily="34" charset="0"/>
              </a:rPr>
              <a:t>Therefore, E(X) = E(X</a:t>
            </a:r>
            <a:r>
              <a:rPr lang="en-US" altLang="en-US" sz="1800" baseline="-25000">
                <a:cs typeface="Tahoma" pitchFamily="34" charset="0"/>
              </a:rPr>
              <a:t>1</a:t>
            </a:r>
            <a:r>
              <a:rPr lang="en-US" altLang="en-US" sz="1800">
                <a:cs typeface="Tahoma" pitchFamily="34" charset="0"/>
              </a:rPr>
              <a:t>) + E(X</a:t>
            </a:r>
            <a:r>
              <a:rPr lang="en-US" altLang="en-US" sz="1800" baseline="-25000">
                <a:cs typeface="Tahoma" pitchFamily="34" charset="0"/>
              </a:rPr>
              <a:t>2</a:t>
            </a:r>
            <a:r>
              <a:rPr lang="en-US" altLang="en-US" sz="1800">
                <a:cs typeface="Tahoma" pitchFamily="34" charset="0"/>
              </a:rPr>
              <a:t>) + E(X</a:t>
            </a:r>
            <a:r>
              <a:rPr lang="en-US" altLang="en-US" sz="1800" baseline="-25000">
                <a:cs typeface="Tahoma" pitchFamily="34" charset="0"/>
              </a:rPr>
              <a:t>3</a:t>
            </a:r>
            <a:r>
              <a:rPr lang="en-US" altLang="en-US" sz="1800">
                <a:cs typeface="Tahoma" pitchFamily="34" charset="0"/>
              </a:rPr>
              <a:t>) + E(X</a:t>
            </a:r>
            <a:r>
              <a:rPr lang="en-US" altLang="en-US" sz="1800" baseline="-25000">
                <a:cs typeface="Tahoma" pitchFamily="34" charset="0"/>
              </a:rPr>
              <a:t>4</a:t>
            </a:r>
            <a:r>
              <a:rPr lang="en-US" altLang="en-US" sz="1800">
                <a:cs typeface="Tahoma" pitchFamily="34" charset="0"/>
              </a:rPr>
              <a:t>) + E(X</a:t>
            </a:r>
            <a:r>
              <a:rPr lang="en-US" altLang="en-US" sz="1800" baseline="-25000">
                <a:cs typeface="Tahoma" pitchFamily="34" charset="0"/>
              </a:rPr>
              <a:t>5</a:t>
            </a:r>
            <a:r>
              <a:rPr lang="en-US" altLang="en-US" sz="1800">
                <a:cs typeface="Tahoma" pitchFamily="34" charset="0"/>
              </a:rPr>
              <a:t>)</a:t>
            </a:r>
            <a:endParaRPr lang="en-US" altLang="en-US" sz="1800" baseline="-25000">
              <a:cs typeface="Tahoma" pitchFamily="34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7580314" y="5410201"/>
            <a:ext cx="12718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200" i="1"/>
              <a:t>indicator variable</a:t>
            </a:r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>
            <a:off x="8229600" y="5638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 flipH="1">
            <a:off x="7620000" y="5638800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450B-6E79-4176-A855-3171E1FCD974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71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6147" name="Picture 4" descr="hire-assistan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98614" y="2462214"/>
            <a:ext cx="9069387" cy="2947987"/>
          </a:xfrm>
          <a:noFill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F4466-6910-4A41-8E00-2A82BBFEB282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97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8195" name="Picture 4" descr="randomized-hire-assistan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00200" y="2266950"/>
            <a:ext cx="9067800" cy="3219450"/>
          </a:xfrm>
          <a:noFill/>
        </p:spPr>
      </p:pic>
      <p:sp>
        <p:nvSpPr>
          <p:cNvPr id="8196" name="Line 8"/>
          <p:cNvSpPr>
            <a:spLocks noChangeShapeType="1"/>
          </p:cNvSpPr>
          <p:nvPr/>
        </p:nvSpPr>
        <p:spPr bwMode="auto">
          <a:xfrm flipH="1">
            <a:off x="5105400" y="2057400"/>
            <a:ext cx="2514600" cy="838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197" name="Text Box 9"/>
          <p:cNvSpPr txBox="1">
            <a:spLocks noChangeArrowheads="1"/>
          </p:cNvSpPr>
          <p:nvPr/>
        </p:nvSpPr>
        <p:spPr bwMode="auto">
          <a:xfrm>
            <a:off x="5861050" y="1828801"/>
            <a:ext cx="33457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200"/>
              <a:t>Guarantee randomness, no matter what the input!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09A3-BEBA-43F2-8B56-355199B85839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66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Randomly Permuting the Input Array</a:t>
            </a:r>
          </a:p>
        </p:txBody>
      </p:sp>
      <p:pic>
        <p:nvPicPr>
          <p:cNvPr id="9219" name="Picture 4" descr="permute-by-sorti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95600" y="1858964"/>
            <a:ext cx="4038600" cy="2027237"/>
          </a:xfrm>
          <a:noFill/>
        </p:spPr>
      </p:pic>
      <p:pic>
        <p:nvPicPr>
          <p:cNvPr id="9220" name="Picture 7" descr="randomize-in-plac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95600" y="4724401"/>
            <a:ext cx="5029200" cy="1541463"/>
          </a:xfrm>
          <a:noFill/>
        </p:spPr>
      </p:pic>
      <p:sp>
        <p:nvSpPr>
          <p:cNvPr id="9221" name="Text Box 9"/>
          <p:cNvSpPr txBox="1">
            <a:spLocks noChangeArrowheads="1"/>
          </p:cNvSpPr>
          <p:nvPr/>
        </p:nvSpPr>
        <p:spPr bwMode="auto">
          <a:xfrm>
            <a:off x="2797176" y="3810001"/>
            <a:ext cx="71630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Assuming all priorities P[</a:t>
            </a:r>
            <a:r>
              <a:rPr lang="en-US" altLang="en-US" i="1"/>
              <a:t>i </a:t>
            </a:r>
            <a:r>
              <a:rPr lang="en-US" altLang="en-US"/>
              <a:t>] are distinct, prove that the procedure produces</a:t>
            </a:r>
          </a:p>
          <a:p>
            <a:r>
              <a:rPr lang="en-US" altLang="en-US"/>
              <a:t>a uniform random permutation.</a:t>
            </a:r>
          </a:p>
        </p:txBody>
      </p:sp>
      <p:sp>
        <p:nvSpPr>
          <p:cNvPr id="9222" name="Text Box 10"/>
          <p:cNvSpPr txBox="1">
            <a:spLocks noChangeArrowheads="1"/>
          </p:cNvSpPr>
          <p:nvPr/>
        </p:nvSpPr>
        <p:spPr bwMode="auto">
          <a:xfrm>
            <a:off x="2776538" y="6186488"/>
            <a:ext cx="65080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Prove that the procedure produces a uniform random permutation.</a:t>
            </a:r>
          </a:p>
        </p:txBody>
      </p:sp>
      <p:sp>
        <p:nvSpPr>
          <p:cNvPr id="9223" name="Line 11"/>
          <p:cNvSpPr>
            <a:spLocks noChangeShapeType="1"/>
          </p:cNvSpPr>
          <p:nvPr/>
        </p:nvSpPr>
        <p:spPr bwMode="auto">
          <a:xfrm>
            <a:off x="1676400" y="44958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8806C-FE56-4AE5-BBC1-57DF54352167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36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7772400" cy="1143000"/>
          </a:xfrm>
        </p:spPr>
        <p:txBody>
          <a:bodyPr/>
          <a:lstStyle/>
          <a:p>
            <a:r>
              <a:rPr lang="en-US"/>
              <a:t>Course Overview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295400"/>
            <a:ext cx="7772400" cy="48006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/>
              <a:t>General algorithmic methods</a:t>
            </a:r>
          </a:p>
          <a:p>
            <a:pPr lvl="1">
              <a:lnSpc>
                <a:spcPct val="80000"/>
              </a:lnSpc>
            </a:pPr>
            <a:r>
              <a:rPr lang="en-US"/>
              <a:t>divide and conquer, greedy algorithms, dynamic programming</a:t>
            </a:r>
          </a:p>
          <a:p>
            <a:pPr>
              <a:lnSpc>
                <a:spcPct val="80000"/>
              </a:lnSpc>
            </a:pPr>
            <a:r>
              <a:rPr lang="en-US"/>
              <a:t>Data structures</a:t>
            </a:r>
          </a:p>
          <a:p>
            <a:pPr lvl="1">
              <a:lnSpc>
                <a:spcPct val="80000"/>
              </a:lnSpc>
            </a:pPr>
            <a:r>
              <a:rPr lang="en-US"/>
              <a:t>hashing, priority queues, binary search trees, binomial heaps</a:t>
            </a:r>
          </a:p>
          <a:p>
            <a:pPr>
              <a:lnSpc>
                <a:spcPct val="80000"/>
              </a:lnSpc>
            </a:pPr>
            <a:r>
              <a:rPr lang="en-US"/>
              <a:t>Combinatorial problems</a:t>
            </a:r>
          </a:p>
          <a:p>
            <a:pPr lvl="1">
              <a:lnSpc>
                <a:spcPct val="80000"/>
              </a:lnSpc>
            </a:pPr>
            <a:r>
              <a:rPr lang="en-US"/>
              <a:t>MST, TSP, Vertex/Set Cover, Matrix </a:t>
            </a:r>
          </a:p>
          <a:p>
            <a:pPr>
              <a:lnSpc>
                <a:spcPct val="80000"/>
              </a:lnSpc>
            </a:pPr>
            <a:r>
              <a:rPr lang="en-US"/>
              <a:t>Computational Complexity </a:t>
            </a:r>
          </a:p>
          <a:p>
            <a:pPr lvl="1">
              <a:lnSpc>
                <a:spcPct val="80000"/>
              </a:lnSpc>
            </a:pPr>
            <a:r>
              <a:rPr lang="en-US"/>
              <a:t>NP-completeness, reducibility, approximation</a:t>
            </a:r>
          </a:p>
          <a:p>
            <a:pPr>
              <a:lnSpc>
                <a:spcPct val="120000"/>
              </a:lnSpc>
            </a:pPr>
            <a:r>
              <a:rPr lang="en-US"/>
              <a:t>Cormen-Leiserson-Rivest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/>
              <a:t>           Introduction to Algorithms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0BD55-3732-48B4-816A-FCE3D8DA04AD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8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82625"/>
            <a:ext cx="105156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4000" dirty="0" smtClean="0"/>
              <a:t/>
            </a:r>
            <a:br>
              <a:rPr lang="en-US" altLang="en-US" sz="4000" dirty="0" smtClean="0"/>
            </a:br>
            <a:r>
              <a:rPr lang="en-US" altLang="en-US" sz="4000" dirty="0" smtClean="0"/>
              <a:t>Heapsort</a:t>
            </a:r>
            <a:endParaRPr lang="en-US" altLang="en-US" sz="40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70A02-2761-4725-BE0C-8EC218FD22FB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19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5123" name="Picture 4" descr="fig6-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362200" y="1143001"/>
            <a:ext cx="7848600" cy="4424363"/>
          </a:xfrm>
          <a:noFill/>
        </p:spPr>
      </p:pic>
      <p:sp>
        <p:nvSpPr>
          <p:cNvPr id="5124" name="Text Box 8"/>
          <p:cNvSpPr txBox="1">
            <a:spLocks noChangeArrowheads="1"/>
          </p:cNvSpPr>
          <p:nvPr/>
        </p:nvSpPr>
        <p:spPr bwMode="auto">
          <a:xfrm>
            <a:off x="2282826" y="5715000"/>
            <a:ext cx="30511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>
                <a:latin typeface="Courier New" pitchFamily="49" charset="0"/>
              </a:rPr>
              <a:t>Parent(i)</a:t>
            </a:r>
          </a:p>
          <a:p>
            <a:r>
              <a:rPr lang="en-US" altLang="en-US">
                <a:latin typeface="Courier New" pitchFamily="49" charset="0"/>
              </a:rPr>
              <a:t>    </a:t>
            </a:r>
            <a:r>
              <a:rPr lang="en-US" altLang="en-US" b="1">
                <a:latin typeface="Courier New" pitchFamily="49" charset="0"/>
              </a:rPr>
              <a:t>return</a:t>
            </a:r>
            <a:r>
              <a:rPr lang="en-US" altLang="en-US">
                <a:latin typeface="Courier New" pitchFamily="49" charset="0"/>
              </a:rPr>
              <a:t> floor(i/2)</a:t>
            </a:r>
          </a:p>
        </p:txBody>
      </p:sp>
      <p:sp>
        <p:nvSpPr>
          <p:cNvPr id="5125" name="Text Box 9"/>
          <p:cNvSpPr txBox="1">
            <a:spLocks noChangeArrowheads="1"/>
          </p:cNvSpPr>
          <p:nvPr/>
        </p:nvSpPr>
        <p:spPr bwMode="auto">
          <a:xfrm>
            <a:off x="5737226" y="5715000"/>
            <a:ext cx="1958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>
                <a:latin typeface="Courier New" pitchFamily="49" charset="0"/>
              </a:rPr>
              <a:t>Left(i)</a:t>
            </a:r>
          </a:p>
          <a:p>
            <a:r>
              <a:rPr lang="en-US" altLang="en-US">
                <a:latin typeface="Courier New" pitchFamily="49" charset="0"/>
              </a:rPr>
              <a:t>    </a:t>
            </a:r>
            <a:r>
              <a:rPr lang="en-US" altLang="en-US" b="1">
                <a:latin typeface="Courier New" pitchFamily="49" charset="0"/>
              </a:rPr>
              <a:t>return</a:t>
            </a:r>
            <a:r>
              <a:rPr lang="en-US" altLang="en-US">
                <a:latin typeface="Courier New" pitchFamily="49" charset="0"/>
              </a:rPr>
              <a:t> 2i</a:t>
            </a:r>
          </a:p>
        </p:txBody>
      </p:sp>
      <p:sp>
        <p:nvSpPr>
          <p:cNvPr id="5126" name="Text Box 10"/>
          <p:cNvSpPr txBox="1">
            <a:spLocks noChangeArrowheads="1"/>
          </p:cNvSpPr>
          <p:nvPr/>
        </p:nvSpPr>
        <p:spPr bwMode="auto">
          <a:xfrm>
            <a:off x="8191500" y="5715000"/>
            <a:ext cx="2095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>
                <a:latin typeface="Courier New" pitchFamily="49" charset="0"/>
              </a:rPr>
              <a:t>Right(i)</a:t>
            </a:r>
          </a:p>
          <a:p>
            <a:r>
              <a:rPr lang="en-US" altLang="en-US">
                <a:latin typeface="Courier New" pitchFamily="49" charset="0"/>
              </a:rPr>
              <a:t>   </a:t>
            </a:r>
            <a:r>
              <a:rPr lang="en-US" altLang="en-US" b="1">
                <a:latin typeface="Courier New" pitchFamily="49" charset="0"/>
              </a:rPr>
              <a:t>return</a:t>
            </a:r>
            <a:r>
              <a:rPr lang="en-US" altLang="en-US">
                <a:latin typeface="Courier New" pitchFamily="49" charset="0"/>
              </a:rPr>
              <a:t> 2i+1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CF8EA-36FE-4DE6-A0BB-5E58FAA853DD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6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6147" name="Picture 4" descr="max_heapify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95600" y="1858964"/>
            <a:ext cx="6781800" cy="4465637"/>
          </a:xfrm>
          <a:noFill/>
        </p:spPr>
      </p:pic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6754813" y="981075"/>
            <a:ext cx="3476914" cy="92333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Assumed that the binary trees</a:t>
            </a:r>
          </a:p>
          <a:p>
            <a:r>
              <a:rPr lang="en-US" altLang="en-US"/>
              <a:t>rooted at </a:t>
            </a:r>
            <a:r>
              <a:rPr lang="en-US" altLang="en-US">
                <a:latin typeface="Century" pitchFamily="18" charset="0"/>
              </a:rPr>
              <a:t>LEFT</a:t>
            </a:r>
            <a:r>
              <a:rPr lang="en-US" altLang="en-US"/>
              <a:t>(</a:t>
            </a:r>
            <a:r>
              <a:rPr lang="en-US" altLang="en-US" i="1"/>
              <a:t>i </a:t>
            </a:r>
            <a:r>
              <a:rPr lang="en-US" altLang="en-US"/>
              <a:t>) and </a:t>
            </a:r>
            <a:r>
              <a:rPr lang="en-US" altLang="en-US">
                <a:latin typeface="Century" pitchFamily="18" charset="0"/>
              </a:rPr>
              <a:t>RIGHT</a:t>
            </a:r>
            <a:r>
              <a:rPr lang="en-US" altLang="en-US"/>
              <a:t>(</a:t>
            </a:r>
            <a:r>
              <a:rPr lang="en-US" altLang="en-US" i="1"/>
              <a:t>i </a:t>
            </a:r>
            <a:r>
              <a:rPr lang="en-US" altLang="en-US"/>
              <a:t>)</a:t>
            </a:r>
          </a:p>
          <a:p>
            <a:r>
              <a:rPr lang="en-US" altLang="en-US"/>
              <a:t>are already max-heaps.</a:t>
            </a:r>
          </a:p>
        </p:txBody>
      </p:sp>
      <p:cxnSp>
        <p:nvCxnSpPr>
          <p:cNvPr id="6149" name="Straight Arrow Connector 7"/>
          <p:cNvCxnSpPr>
            <a:cxnSpLocks noChangeShapeType="1"/>
            <a:stCxn id="6148" idx="1"/>
          </p:cNvCxnSpPr>
          <p:nvPr/>
        </p:nvCxnSpPr>
        <p:spPr bwMode="auto">
          <a:xfrm rot="10800000" flipV="1">
            <a:off x="4648201" y="1443038"/>
            <a:ext cx="2106613" cy="614362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 type="arrow" w="med" len="med"/>
          </a:ln>
        </p:spPr>
      </p:cxnSp>
      <p:sp>
        <p:nvSpPr>
          <p:cNvPr id="6150" name="TextBox 9"/>
          <p:cNvSpPr txBox="1">
            <a:spLocks noChangeArrowheads="1"/>
          </p:cNvSpPr>
          <p:nvPr/>
        </p:nvSpPr>
        <p:spPr bwMode="auto">
          <a:xfrm>
            <a:off x="8763001" y="5257800"/>
            <a:ext cx="1498167" cy="3693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Tail recursion!</a:t>
            </a:r>
          </a:p>
        </p:txBody>
      </p:sp>
      <p:cxnSp>
        <p:nvCxnSpPr>
          <p:cNvPr id="6151" name="Straight Arrow Connector 11"/>
          <p:cNvCxnSpPr>
            <a:cxnSpLocks noChangeShapeType="1"/>
            <a:stCxn id="6150" idx="1"/>
          </p:cNvCxnSpPr>
          <p:nvPr/>
        </p:nvCxnSpPr>
        <p:spPr bwMode="auto">
          <a:xfrm rot="10800000" flipV="1">
            <a:off x="6400800" y="5441950"/>
            <a:ext cx="2362200" cy="42545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 type="arrow" w="med" len="med"/>
          </a:ln>
        </p:spPr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0BA18-516E-4AF3-8D93-5054933A203A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23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7171" name="Picture 4" descr="fig6-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09800" y="228601"/>
            <a:ext cx="7086600" cy="5692775"/>
          </a:xfrm>
          <a:noFill/>
        </p:spPr>
      </p:pic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6384926" y="3276601"/>
            <a:ext cx="22147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/>
              <a:t>Item </a:t>
            </a:r>
            <a:r>
              <a:rPr lang="en-US" altLang="en-US" sz="1600" i="1"/>
              <a:t>percolates</a:t>
            </a:r>
            <a:r>
              <a:rPr lang="en-US" altLang="en-US" sz="1600"/>
              <a:t> down to</a:t>
            </a:r>
          </a:p>
          <a:p>
            <a:r>
              <a:rPr lang="en-US" altLang="en-US" sz="1600"/>
              <a:t>its correct position.</a:t>
            </a:r>
          </a:p>
        </p:txBody>
      </p:sp>
      <p:sp>
        <p:nvSpPr>
          <p:cNvPr id="7173" name="Text Box 8"/>
          <p:cNvSpPr txBox="1">
            <a:spLocks noChangeArrowheads="1"/>
          </p:cNvSpPr>
          <p:nvPr/>
        </p:nvSpPr>
        <p:spPr bwMode="auto">
          <a:xfrm>
            <a:off x="2133601" y="5988050"/>
            <a:ext cx="51944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/>
              <a:t>Running time of MAX-HEAPIFY on a node at height h is </a:t>
            </a:r>
            <a:r>
              <a:rPr lang="en-US" altLang="en-US" sz="1600">
                <a:sym typeface="Symbol" pitchFamily="18" charset="2"/>
              </a:rPr>
              <a:t></a:t>
            </a:r>
            <a:r>
              <a:rPr lang="en-US" altLang="en-US" sz="1600"/>
              <a:t>(h).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7219-AFFA-4AE9-A6C6-8ED33D633E63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28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8195" name="Picture 4" descr="build_max_heap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95600" y="2438400"/>
            <a:ext cx="5715000" cy="2019300"/>
          </a:xfrm>
          <a:noFill/>
        </p:spPr>
      </p:pic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2795588" y="4800600"/>
            <a:ext cx="48504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Converts an unorganized array A into a max-heap.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A208-24DA-42E2-B674-0ADD94467D81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92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9219" name="Picture 4" descr="fig6-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05001" y="0"/>
            <a:ext cx="5400675" cy="6858000"/>
          </a:xfrm>
          <a:noFill/>
        </p:spPr>
      </p:pic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7543801" y="2286000"/>
            <a:ext cx="2516651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/>
              <a:t>The running time of</a:t>
            </a:r>
          </a:p>
          <a:p>
            <a:r>
              <a:rPr lang="en-US" altLang="en-US" sz="1600"/>
              <a:t>BUILD-MAX-HEAP is </a:t>
            </a:r>
          </a:p>
          <a:p>
            <a:r>
              <a:rPr lang="en-US" altLang="en-US" sz="1600"/>
              <a:t>linear, i.e., O(n). Why?</a:t>
            </a:r>
          </a:p>
          <a:p>
            <a:endParaRPr lang="en-US" altLang="en-US" sz="1600"/>
          </a:p>
          <a:p>
            <a:r>
              <a:rPr lang="en-US" altLang="en-US" sz="1600"/>
              <a:t>Observe that MAX-HEAPIFY </a:t>
            </a:r>
          </a:p>
          <a:p>
            <a:r>
              <a:rPr lang="en-US" altLang="en-US" sz="1600"/>
              <a:t>is called on each node of </a:t>
            </a:r>
          </a:p>
          <a:p>
            <a:r>
              <a:rPr lang="en-US" altLang="en-US" sz="1600"/>
              <a:t>height </a:t>
            </a:r>
            <a:r>
              <a:rPr lang="en-US" altLang="en-US" sz="1600">
                <a:cs typeface="Tahoma" pitchFamily="34" charset="0"/>
              </a:rPr>
              <a:t>≥ 1</a:t>
            </a:r>
            <a:r>
              <a:rPr lang="en-US" altLang="en-US" sz="1600"/>
              <a:t>.</a:t>
            </a:r>
          </a:p>
          <a:p>
            <a:endParaRPr lang="en-US" altLang="en-US" sz="1600"/>
          </a:p>
          <a:p>
            <a:r>
              <a:rPr lang="en-US" altLang="en-US" sz="1600"/>
              <a:t>How many nodes are</a:t>
            </a:r>
          </a:p>
          <a:p>
            <a:r>
              <a:rPr lang="en-US" altLang="en-US" sz="1600"/>
              <a:t>there of height 1, of</a:t>
            </a:r>
          </a:p>
          <a:p>
            <a:r>
              <a:rPr lang="en-US" altLang="en-US" sz="1600"/>
              <a:t>height 2, …?</a:t>
            </a:r>
          </a:p>
          <a:p>
            <a:endParaRPr lang="en-US" altLang="en-US" sz="16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FA84D-F5A1-46C2-BAB0-970381677F9B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90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0243" name="Picture 4" descr="heapsort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667000" y="2438401"/>
            <a:ext cx="5715000" cy="2314575"/>
          </a:xfrm>
          <a:noFill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A4680-B9B7-402C-B005-385473AAB72B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39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1267" name="Picture 4" descr="fig6-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082800" y="76200"/>
            <a:ext cx="6070600" cy="6400800"/>
          </a:xfrm>
          <a:noFill/>
        </p:spPr>
      </p:pic>
      <p:sp>
        <p:nvSpPr>
          <p:cNvPr id="11268" name="Text Box 7"/>
          <p:cNvSpPr txBox="1">
            <a:spLocks noChangeArrowheads="1"/>
          </p:cNvSpPr>
          <p:nvPr/>
        </p:nvSpPr>
        <p:spPr bwMode="auto">
          <a:xfrm>
            <a:off x="8213726" y="1524001"/>
            <a:ext cx="2137765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/>
              <a:t>Running HEAPSORT on</a:t>
            </a:r>
          </a:p>
          <a:p>
            <a:r>
              <a:rPr lang="en-US" altLang="en-US" sz="1600"/>
              <a:t>an in initial array A =</a:t>
            </a:r>
          </a:p>
          <a:p>
            <a:r>
              <a:rPr lang="en-US" altLang="en-US" sz="1200"/>
              <a:t>[9, 1, 3, 14, 10, 2, 8, 16, 7, 4]</a:t>
            </a:r>
          </a:p>
          <a:p>
            <a:endParaRPr lang="en-US" altLang="en-US" sz="1600"/>
          </a:p>
          <a:p>
            <a:r>
              <a:rPr lang="en-US" altLang="en-US" sz="1600"/>
              <a:t>Show the array after</a:t>
            </a:r>
          </a:p>
          <a:p>
            <a:r>
              <a:rPr lang="en-US" altLang="en-US" sz="1600"/>
              <a:t>BUILD-MAX-HEAP and</a:t>
            </a:r>
          </a:p>
          <a:p>
            <a:r>
              <a:rPr lang="en-US" altLang="en-US" sz="1600"/>
              <a:t>successive iterations </a:t>
            </a:r>
          </a:p>
          <a:p>
            <a:r>
              <a:rPr lang="en-US" altLang="en-US" sz="1600"/>
              <a:t>of the HEAPSORT </a:t>
            </a:r>
          </a:p>
          <a:p>
            <a:r>
              <a:rPr lang="en-US" altLang="en-US" sz="1600"/>
              <a:t>procedure.</a:t>
            </a:r>
          </a:p>
          <a:p>
            <a:endParaRPr lang="en-US" altLang="en-US" sz="1200"/>
          </a:p>
          <a:p>
            <a:r>
              <a:rPr lang="en-US" altLang="en-US" sz="1600"/>
              <a:t>The running time of </a:t>
            </a:r>
          </a:p>
          <a:p>
            <a:r>
              <a:rPr lang="en-US" altLang="en-US" sz="1600"/>
              <a:t>HEAPSORT is </a:t>
            </a:r>
            <a:r>
              <a:rPr lang="en-US" altLang="en-US" sz="1600">
                <a:sym typeface="Symbol" pitchFamily="18" charset="2"/>
              </a:rPr>
              <a:t>(nlog n).</a:t>
            </a:r>
          </a:p>
          <a:p>
            <a:r>
              <a:rPr lang="en-US" altLang="en-US" sz="1600">
                <a:sym typeface="Symbol" pitchFamily="18" charset="2"/>
              </a:rPr>
              <a:t>Why?</a:t>
            </a:r>
          </a:p>
          <a:p>
            <a:endParaRPr lang="en-US" altLang="en-US" sz="12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5A3C4-9D63-4CFF-AF6B-8A7FBD3D06F3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5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4339" name="Picture 4" descr="heap_increase_key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76600" y="2381250"/>
            <a:ext cx="5715000" cy="2266950"/>
          </a:xfrm>
          <a:noFill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7A6D0-C926-4D0F-8590-0E3DD89F190F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68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5363" name="Picture 4" descr="fig6-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667000" y="655638"/>
            <a:ext cx="6161088" cy="5668962"/>
          </a:xfrm>
          <a:noFill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4AC9D-DDFF-4C7C-88AE-8B9C6F2756E8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56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it works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981200"/>
            <a:ext cx="7848600" cy="4114800"/>
          </a:xfrm>
        </p:spPr>
        <p:txBody>
          <a:bodyPr/>
          <a:lstStyle/>
          <a:p>
            <a:r>
              <a:rPr lang="en-US"/>
              <a:t>Insertion-Sort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000"/>
              <a:t>for j = 2 to n do	</a:t>
            </a:r>
            <a:r>
              <a:rPr lang="en-US"/>
              <a:t>			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/>
              <a:t>current = A[j]				next current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/>
              <a:t>i = j - 1					go left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/>
              <a:t>while i &gt; 0 A[i] &amp; A[i] &gt; current do		find place for current</a:t>
            </a:r>
          </a:p>
          <a:p>
            <a:pPr lvl="3">
              <a:lnSpc>
                <a:spcPct val="80000"/>
              </a:lnSpc>
              <a:buFontTx/>
              <a:buNone/>
            </a:pPr>
            <a:r>
              <a:rPr lang="en-US"/>
              <a:t>A[i + 1] = A[i]				shift sorted right</a:t>
            </a:r>
          </a:p>
          <a:p>
            <a:pPr lvl="3">
              <a:lnSpc>
                <a:spcPct val="80000"/>
              </a:lnSpc>
              <a:buFontTx/>
              <a:buNone/>
            </a:pPr>
            <a:r>
              <a:rPr lang="en-US"/>
              <a:t>i = i - 1				go left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/>
              <a:t>A[i + 1] = current				put current in place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5584B-782D-452F-8ADF-BC42B092E840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94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6387" name="Picture 4" descr="max_heap_insert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76600" y="2695576"/>
            <a:ext cx="5715000" cy="1647825"/>
          </a:xfrm>
          <a:noFill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C38A-92D3-4F14-B850-01220481B595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51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Expected Running Time of </a:t>
            </a:r>
            <a:br>
              <a:rPr lang="en-US" altLang="en-US" sz="4000"/>
            </a:br>
            <a:r>
              <a:rPr lang="en-US" altLang="en-US" sz="4000">
                <a:latin typeface="Courier New" pitchFamily="49" charset="0"/>
              </a:rPr>
              <a:t>RANDOMIZED-QUICKSORT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87488" y="1981200"/>
            <a:ext cx="5446713" cy="4876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1800" b="1"/>
              <a:t>Lemma 7.1:</a:t>
            </a:r>
            <a:r>
              <a:rPr lang="en-US" altLang="en-US" sz="1800"/>
              <a:t> Let X be the number of comparisons performed in line 4 of </a:t>
            </a:r>
            <a:r>
              <a:rPr lang="en-US" altLang="en-US" sz="1800">
                <a:latin typeface="Courier New" pitchFamily="49" charset="0"/>
              </a:rPr>
              <a:t>PARTITION</a:t>
            </a:r>
            <a:r>
              <a:rPr lang="en-US" altLang="en-US" sz="1800"/>
              <a:t> over the entire execution of </a:t>
            </a:r>
            <a:r>
              <a:rPr lang="en-US" altLang="en-US" sz="1800">
                <a:latin typeface="Courier New" pitchFamily="49" charset="0"/>
              </a:rPr>
              <a:t>QUICKSORT</a:t>
            </a:r>
            <a:r>
              <a:rPr lang="en-US" altLang="en-US" sz="1800"/>
              <a:t> (or </a:t>
            </a:r>
            <a:r>
              <a:rPr lang="en-US" altLang="en-US" sz="1800">
                <a:latin typeface="Courier New" pitchFamily="49" charset="0"/>
              </a:rPr>
              <a:t>RANDOMIZED-QUICKSORT</a:t>
            </a:r>
            <a:r>
              <a:rPr lang="en-US" altLang="en-US" sz="1800"/>
              <a:t>) on an </a:t>
            </a:r>
            <a:r>
              <a:rPr lang="en-US" altLang="en-US" sz="1800" i="1"/>
              <a:t>n</a:t>
            </a:r>
            <a:r>
              <a:rPr lang="en-US" altLang="en-US" sz="1800"/>
              <a:t>-element array. Then the running time of </a:t>
            </a:r>
            <a:r>
              <a:rPr lang="en-US" altLang="en-US" sz="1800">
                <a:latin typeface="Courier New" pitchFamily="49" charset="0"/>
              </a:rPr>
              <a:t>QUICKSORT</a:t>
            </a:r>
            <a:r>
              <a:rPr lang="en-US" altLang="en-US" sz="1800"/>
              <a:t> (or </a:t>
            </a:r>
            <a:r>
              <a:rPr lang="en-US" altLang="en-US" sz="1800">
                <a:latin typeface="Courier New" pitchFamily="49" charset="0"/>
              </a:rPr>
              <a:t>RANDOMIZED-QUICKSORT</a:t>
            </a:r>
            <a:r>
              <a:rPr lang="en-US" altLang="en-US" sz="1800"/>
              <a:t>) is O(</a:t>
            </a:r>
            <a:r>
              <a:rPr lang="en-US" altLang="en-US" sz="1800" i="1"/>
              <a:t>n </a:t>
            </a:r>
            <a:r>
              <a:rPr lang="en-US" altLang="en-US" sz="1800"/>
              <a:t>+X).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1800" b="1"/>
              <a:t>Proof:</a:t>
            </a:r>
            <a:r>
              <a:rPr lang="en-US" altLang="en-US" sz="1800"/>
              <a:t> There are at most </a:t>
            </a:r>
            <a:r>
              <a:rPr lang="en-US" altLang="en-US" sz="1800" i="1"/>
              <a:t>n</a:t>
            </a:r>
            <a:r>
              <a:rPr lang="en-US" altLang="en-US" sz="1800"/>
              <a:t> calls to </a:t>
            </a:r>
            <a:r>
              <a:rPr lang="en-US" altLang="en-US" sz="1800">
                <a:latin typeface="Courier New" pitchFamily="49" charset="0"/>
              </a:rPr>
              <a:t>PARTITION </a:t>
            </a:r>
            <a:r>
              <a:rPr lang="en-US" altLang="en-US" sz="1800"/>
              <a:t>(Why? Because the pivot is dropped from future recursive calls.). Each call to </a:t>
            </a:r>
            <a:r>
              <a:rPr lang="en-US" altLang="en-US" sz="1800">
                <a:latin typeface="Courier New" pitchFamily="49" charset="0"/>
              </a:rPr>
              <a:t>PARTITION</a:t>
            </a:r>
            <a:r>
              <a:rPr lang="en-US" altLang="en-US" sz="1800"/>
              <a:t> does constant work and executes the </a:t>
            </a:r>
            <a:r>
              <a:rPr lang="en-US" altLang="en-US" sz="1800" b="1"/>
              <a:t>for</a:t>
            </a:r>
            <a:r>
              <a:rPr lang="en-US" altLang="en-US" sz="1800"/>
              <a:t> loop some number of iterations. Therefore, the total work done is O(</a:t>
            </a:r>
            <a:r>
              <a:rPr lang="en-US" altLang="en-US" sz="1800" i="1"/>
              <a:t>n</a:t>
            </a:r>
            <a:r>
              <a:rPr lang="en-US" altLang="en-US" sz="1800"/>
              <a:t>) + the total number of iterations of the </a:t>
            </a:r>
            <a:r>
              <a:rPr lang="en-US" altLang="en-US" sz="1800" b="1"/>
              <a:t>for</a:t>
            </a:r>
            <a:r>
              <a:rPr lang="en-US" altLang="en-US" sz="1800"/>
              <a:t> loop over the entire execution of QUICKSORT.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1800"/>
              <a:t>    </a:t>
            </a:r>
            <a:r>
              <a:rPr lang="en-US" altLang="en-US" sz="1800" i="1"/>
              <a:t>However, each iteration of the</a:t>
            </a:r>
            <a:r>
              <a:rPr lang="en-US" altLang="en-US" sz="1800"/>
              <a:t> </a:t>
            </a:r>
            <a:r>
              <a:rPr lang="en-US" altLang="en-US" sz="1800" b="1"/>
              <a:t>for</a:t>
            </a:r>
            <a:r>
              <a:rPr lang="en-US" altLang="en-US" sz="1800"/>
              <a:t> </a:t>
            </a:r>
            <a:r>
              <a:rPr lang="en-US" altLang="en-US" sz="1800" i="1"/>
              <a:t>loop performs the comparison of line 4 exactly once</a:t>
            </a:r>
            <a:r>
              <a:rPr lang="en-US" altLang="en-US" sz="1800"/>
              <a:t>. Conclusion follows.</a:t>
            </a:r>
          </a:p>
        </p:txBody>
      </p:sp>
      <p:pic>
        <p:nvPicPr>
          <p:cNvPr id="11268" name="Picture 7" descr="parti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1" y="1905000"/>
            <a:ext cx="35274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4" descr="quickso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19914" y="4267200"/>
            <a:ext cx="374808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EFDCE-5CBA-4007-9166-B17A8B4CA8C8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35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Hoare’s Original Partitioning Strategy</a:t>
            </a:r>
          </a:p>
        </p:txBody>
      </p:sp>
      <p:pic>
        <p:nvPicPr>
          <p:cNvPr id="13315" name="Picture 6" descr="hoare_partition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13050" y="1752600"/>
            <a:ext cx="5264150" cy="4114800"/>
          </a:xfrm>
          <a:noFill/>
        </p:spPr>
      </p:pic>
      <p:sp>
        <p:nvSpPr>
          <p:cNvPr id="13316" name="Text Box 8"/>
          <p:cNvSpPr txBox="1">
            <a:spLocks noChangeArrowheads="1"/>
          </p:cNvSpPr>
          <p:nvPr/>
        </p:nvSpPr>
        <p:spPr bwMode="auto">
          <a:xfrm>
            <a:off x="2667001" y="5957888"/>
            <a:ext cx="14665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Do Prob. 7-1a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D252C-FE19-43CC-9458-92C8FF310BA8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57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0"/>
            <a:ext cx="10515599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4000" dirty="0" smtClean="0"/>
              <a:t>Sorting </a:t>
            </a:r>
            <a:r>
              <a:rPr lang="en-US" altLang="en-US" sz="4000" dirty="0"/>
              <a:t>in Linear Time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C76D8-3075-4398-BC50-FCA5056A03AF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81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5123" name="Picture 4" descr="fig8-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667000" y="76201"/>
            <a:ext cx="7620000" cy="4029075"/>
          </a:xfrm>
          <a:noFill/>
        </p:spPr>
      </p:pic>
      <p:sp>
        <p:nvSpPr>
          <p:cNvPr id="5124" name="Text Box 8"/>
          <p:cNvSpPr txBox="1">
            <a:spLocks noChangeArrowheads="1"/>
          </p:cNvSpPr>
          <p:nvPr/>
        </p:nvSpPr>
        <p:spPr bwMode="auto">
          <a:xfrm>
            <a:off x="2590800" y="4114801"/>
            <a:ext cx="752039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 b="1"/>
              <a:t>Theorem 8.1:</a:t>
            </a:r>
            <a:r>
              <a:rPr lang="en-US" altLang="en-US" sz="1600"/>
              <a:t> Any comparison sort algorithm requires </a:t>
            </a:r>
            <a:r>
              <a:rPr lang="en-US" altLang="en-US" sz="1600">
                <a:sym typeface="Symbol" pitchFamily="18" charset="2"/>
              </a:rPr>
              <a:t>(</a:t>
            </a:r>
            <a:r>
              <a:rPr lang="en-US" altLang="en-US" sz="1600" i="1">
                <a:sym typeface="Symbol" pitchFamily="18" charset="2"/>
              </a:rPr>
              <a:t>n </a:t>
            </a:r>
            <a:r>
              <a:rPr lang="en-US" altLang="en-US" sz="1600">
                <a:sym typeface="Symbol" pitchFamily="18" charset="2"/>
              </a:rPr>
              <a:t>log </a:t>
            </a:r>
            <a:r>
              <a:rPr lang="en-US" altLang="en-US" sz="1600" i="1">
                <a:sym typeface="Symbol" pitchFamily="18" charset="2"/>
              </a:rPr>
              <a:t>n</a:t>
            </a:r>
            <a:r>
              <a:rPr lang="en-US" altLang="en-US" sz="1600">
                <a:sym typeface="Symbol" pitchFamily="18" charset="2"/>
              </a:rPr>
              <a:t>) comparisons in the</a:t>
            </a:r>
          </a:p>
          <a:p>
            <a:r>
              <a:rPr lang="en-US" altLang="en-US" sz="1600">
                <a:sym typeface="Symbol" pitchFamily="18" charset="2"/>
              </a:rPr>
              <a:t>worst case.</a:t>
            </a:r>
          </a:p>
          <a:p>
            <a:r>
              <a:rPr lang="en-US" altLang="en-US" sz="1600" b="1">
                <a:sym typeface="Symbol" pitchFamily="18" charset="2"/>
              </a:rPr>
              <a:t>Proof:</a:t>
            </a:r>
            <a:r>
              <a:rPr lang="en-US" altLang="en-US" sz="1600">
                <a:sym typeface="Symbol" pitchFamily="18" charset="2"/>
              </a:rPr>
              <a:t> The decision tree must have </a:t>
            </a:r>
            <a:r>
              <a:rPr lang="en-US" altLang="en-US" sz="1600" i="1">
                <a:sym typeface="Symbol" pitchFamily="18" charset="2"/>
              </a:rPr>
              <a:t>n</a:t>
            </a:r>
            <a:r>
              <a:rPr lang="en-US" altLang="en-US" sz="1600">
                <a:sym typeface="Symbol" pitchFamily="18" charset="2"/>
              </a:rPr>
              <a:t>! leaves, one corresponding to each possible</a:t>
            </a:r>
          </a:p>
          <a:p>
            <a:r>
              <a:rPr lang="en-US" altLang="en-US" sz="1600">
                <a:sym typeface="Symbol" pitchFamily="18" charset="2"/>
              </a:rPr>
              <a:t>output. Moreover, the branching-factor of the tree is two, i.e., the tree is binary,</a:t>
            </a:r>
          </a:p>
          <a:p>
            <a:r>
              <a:rPr lang="en-US" altLang="en-US" sz="1600">
                <a:sym typeface="Symbol" pitchFamily="18" charset="2"/>
              </a:rPr>
              <a:t> because each comparison gives one of two results.</a:t>
            </a:r>
          </a:p>
          <a:p>
            <a:endParaRPr lang="en-US" altLang="en-US" sz="1600">
              <a:sym typeface="Symbol" pitchFamily="18" charset="2"/>
            </a:endParaRPr>
          </a:p>
          <a:p>
            <a:r>
              <a:rPr lang="en-US" altLang="en-US" sz="1600">
                <a:sym typeface="Symbol" pitchFamily="18" charset="2"/>
              </a:rPr>
              <a:t>The height of the decision tree is the number of comparisons made in the worst case.</a:t>
            </a:r>
          </a:p>
          <a:p>
            <a:r>
              <a:rPr lang="en-US" altLang="en-US" sz="1600">
                <a:sym typeface="Symbol" pitchFamily="18" charset="2"/>
              </a:rPr>
              <a:t>Therefore, the minimum possible height of a binary tree with n! leaves </a:t>
            </a:r>
            <a:r>
              <a:rPr lang="en-US" altLang="en-US" sz="1600" i="1">
                <a:sym typeface="Symbol" pitchFamily="18" charset="2"/>
              </a:rPr>
              <a:t>is</a:t>
            </a:r>
            <a:r>
              <a:rPr lang="en-US" altLang="en-US" sz="1600">
                <a:sym typeface="Symbol" pitchFamily="18" charset="2"/>
              </a:rPr>
              <a:t> the number of </a:t>
            </a:r>
          </a:p>
          <a:p>
            <a:r>
              <a:rPr lang="en-US" altLang="en-US" sz="1600">
                <a:sym typeface="Symbol" pitchFamily="18" charset="2"/>
              </a:rPr>
              <a:t>comparisons in the worst case. </a:t>
            </a:r>
          </a:p>
          <a:p>
            <a:r>
              <a:rPr lang="en-US" altLang="en-US" sz="1600">
                <a:sym typeface="Symbol" pitchFamily="18" charset="2"/>
              </a:rPr>
              <a:t>Min. possible ht. = log (</a:t>
            </a:r>
            <a:r>
              <a:rPr lang="en-US" altLang="en-US" sz="1600" i="1">
                <a:sym typeface="Symbol" pitchFamily="18" charset="2"/>
              </a:rPr>
              <a:t>n</a:t>
            </a:r>
            <a:r>
              <a:rPr lang="en-US" altLang="en-US" sz="1600">
                <a:sym typeface="Symbol" pitchFamily="18" charset="2"/>
              </a:rPr>
              <a:t>!) = (</a:t>
            </a:r>
            <a:r>
              <a:rPr lang="en-US" altLang="en-US" sz="1600" i="1">
                <a:sym typeface="Symbol" pitchFamily="18" charset="2"/>
              </a:rPr>
              <a:t>n </a:t>
            </a:r>
            <a:r>
              <a:rPr lang="en-US" altLang="en-US" sz="1600">
                <a:sym typeface="Symbol" pitchFamily="18" charset="2"/>
              </a:rPr>
              <a:t>log</a:t>
            </a:r>
            <a:r>
              <a:rPr lang="en-US" altLang="en-US" sz="1600" i="1">
                <a:sym typeface="Symbol" pitchFamily="18" charset="2"/>
              </a:rPr>
              <a:t>n</a:t>
            </a:r>
            <a:r>
              <a:rPr lang="en-US" altLang="en-US" sz="1600">
                <a:sym typeface="Symbol" pitchFamily="18" charset="2"/>
              </a:rPr>
              <a:t>) (using Stirling’s approximation).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CBE82-99C0-4789-8DBC-C4662B885028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0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  </a:t>
            </a:r>
          </a:p>
        </p:txBody>
      </p:sp>
      <p:pic>
        <p:nvPicPr>
          <p:cNvPr id="6147" name="Picture 4" descr="counting_sort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743200" y="2163764"/>
            <a:ext cx="7239000" cy="3703637"/>
          </a:xfrm>
          <a:noFill/>
        </p:spPr>
      </p:pic>
      <p:sp>
        <p:nvSpPr>
          <p:cNvPr id="6148" name="Text Box 7"/>
          <p:cNvSpPr txBox="1">
            <a:spLocks noChangeArrowheads="1"/>
          </p:cNvSpPr>
          <p:nvPr/>
        </p:nvSpPr>
        <p:spPr bwMode="auto">
          <a:xfrm>
            <a:off x="2819400" y="533401"/>
            <a:ext cx="704917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0000"/>
                </a:solidFill>
                <a:latin typeface="Courier New" pitchFamily="49" charset="0"/>
              </a:rPr>
              <a:t>COUNTING-SORT</a:t>
            </a:r>
            <a:r>
              <a:rPr lang="en-US" altLang="en-US">
                <a:solidFill>
                  <a:srgbClr val="FF0000"/>
                </a:solidFill>
              </a:rPr>
              <a:t> assumes that each of the input elements is an integer</a:t>
            </a:r>
          </a:p>
          <a:p>
            <a:r>
              <a:rPr lang="en-US" altLang="en-US">
                <a:solidFill>
                  <a:srgbClr val="FF0000"/>
                </a:solidFill>
              </a:rPr>
              <a:t>in the range 0 to </a:t>
            </a:r>
            <a:r>
              <a:rPr lang="en-US" altLang="en-US" i="1">
                <a:solidFill>
                  <a:srgbClr val="FF0000"/>
                </a:solidFill>
              </a:rPr>
              <a:t>k</a:t>
            </a:r>
            <a:r>
              <a:rPr lang="en-US" altLang="en-US">
                <a:solidFill>
                  <a:srgbClr val="FF0000"/>
                </a:solidFill>
              </a:rPr>
              <a:t>, inclusive.</a:t>
            </a:r>
          </a:p>
        </p:txBody>
      </p:sp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2819401" y="1447801"/>
            <a:ext cx="615771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i="1"/>
              <a:t>A </a:t>
            </a:r>
            <a:r>
              <a:rPr lang="en-US" altLang="en-US"/>
              <a:t>[1..</a:t>
            </a:r>
            <a:r>
              <a:rPr lang="en-US" altLang="en-US" i="1"/>
              <a:t>n</a:t>
            </a:r>
            <a:r>
              <a:rPr lang="en-US" altLang="en-US"/>
              <a:t>] is the input array, </a:t>
            </a:r>
            <a:r>
              <a:rPr lang="en-US" altLang="en-US" i="1"/>
              <a:t>B </a:t>
            </a:r>
            <a:r>
              <a:rPr lang="en-US" altLang="en-US"/>
              <a:t>[1..</a:t>
            </a:r>
            <a:r>
              <a:rPr lang="en-US" altLang="en-US" i="1"/>
              <a:t>n</a:t>
            </a:r>
            <a:r>
              <a:rPr lang="en-US" altLang="en-US"/>
              <a:t>] is the output array, </a:t>
            </a:r>
            <a:r>
              <a:rPr lang="en-US" altLang="en-US" i="1"/>
              <a:t>C </a:t>
            </a:r>
            <a:r>
              <a:rPr lang="en-US" altLang="en-US"/>
              <a:t>[0..</a:t>
            </a:r>
            <a:r>
              <a:rPr lang="en-US" altLang="en-US" i="1"/>
              <a:t>k</a:t>
            </a:r>
            <a:r>
              <a:rPr lang="en-US" altLang="en-US"/>
              <a:t>] is a</a:t>
            </a:r>
          </a:p>
          <a:p>
            <a:r>
              <a:rPr lang="en-US" altLang="en-US"/>
              <a:t>temporary working array.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ABC96-4212-4856-BA0D-9EDBE70D209C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3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7171" name="Picture 4" descr="fig8-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28800" y="0"/>
            <a:ext cx="8229600" cy="5030788"/>
          </a:xfrm>
          <a:noFill/>
        </p:spPr>
      </p:pic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1719263" y="5105401"/>
            <a:ext cx="783067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The running time of </a:t>
            </a:r>
            <a:r>
              <a:rPr lang="en-US" altLang="en-US">
                <a:latin typeface="Courier New" pitchFamily="49" charset="0"/>
              </a:rPr>
              <a:t>COUNTING-SORT </a:t>
            </a:r>
            <a:r>
              <a:rPr lang="en-US" altLang="en-US"/>
              <a:t>is </a:t>
            </a:r>
            <a:r>
              <a:rPr lang="en-US" altLang="en-US">
                <a:sym typeface="Symbol" pitchFamily="18" charset="2"/>
              </a:rPr>
              <a:t>(</a:t>
            </a:r>
            <a:r>
              <a:rPr lang="en-US" altLang="en-US" i="1">
                <a:sym typeface="Symbol" pitchFamily="18" charset="2"/>
              </a:rPr>
              <a:t>k</a:t>
            </a:r>
            <a:r>
              <a:rPr lang="en-US" altLang="en-US">
                <a:sym typeface="Symbol" pitchFamily="18" charset="2"/>
              </a:rPr>
              <a:t>+</a:t>
            </a:r>
            <a:r>
              <a:rPr lang="en-US" altLang="en-US" i="1">
                <a:sym typeface="Symbol" pitchFamily="18" charset="2"/>
              </a:rPr>
              <a:t>n</a:t>
            </a:r>
            <a:r>
              <a:rPr lang="en-US" altLang="en-US">
                <a:sym typeface="Symbol" pitchFamily="18" charset="2"/>
              </a:rPr>
              <a:t>) (why?), which is (</a:t>
            </a:r>
            <a:r>
              <a:rPr lang="en-US" altLang="en-US" i="1">
                <a:sym typeface="Symbol" pitchFamily="18" charset="2"/>
              </a:rPr>
              <a:t>n</a:t>
            </a:r>
            <a:r>
              <a:rPr lang="en-US" altLang="en-US">
                <a:sym typeface="Symbol" pitchFamily="18" charset="2"/>
              </a:rPr>
              <a:t>) if </a:t>
            </a:r>
            <a:r>
              <a:rPr lang="en-US" altLang="en-US" i="1">
                <a:sym typeface="Symbol" pitchFamily="18" charset="2"/>
              </a:rPr>
              <a:t>k</a:t>
            </a:r>
            <a:r>
              <a:rPr lang="en-US" altLang="en-US">
                <a:sym typeface="Symbol" pitchFamily="18" charset="2"/>
              </a:rPr>
              <a:t>  ≤ n. </a:t>
            </a:r>
          </a:p>
          <a:p>
            <a:endParaRPr lang="en-US" altLang="en-US">
              <a:sym typeface="Symbol" pitchFamily="18" charset="2"/>
            </a:endParaRPr>
          </a:p>
          <a:p>
            <a:r>
              <a:rPr lang="en-US" altLang="en-US">
                <a:sym typeface="Symbol" pitchFamily="18" charset="2"/>
              </a:rPr>
              <a:t>Intuitively, explain why </a:t>
            </a:r>
            <a:r>
              <a:rPr lang="en-US" altLang="en-US">
                <a:latin typeface="Courier New" pitchFamily="49" charset="0"/>
                <a:sym typeface="Symbol" pitchFamily="18" charset="2"/>
              </a:rPr>
              <a:t>COUNTING-SORT</a:t>
            </a:r>
            <a:r>
              <a:rPr lang="en-US" altLang="en-US">
                <a:sym typeface="Symbol" pitchFamily="18" charset="2"/>
              </a:rPr>
              <a:t> can beat the lower bound of (</a:t>
            </a:r>
            <a:r>
              <a:rPr lang="en-US" altLang="en-US" i="1">
                <a:sym typeface="Symbol" pitchFamily="18" charset="2"/>
              </a:rPr>
              <a:t>n </a:t>
            </a:r>
            <a:r>
              <a:rPr lang="en-US" altLang="en-US">
                <a:sym typeface="Symbol" pitchFamily="18" charset="2"/>
              </a:rPr>
              <a:t>log</a:t>
            </a:r>
            <a:r>
              <a:rPr lang="en-US" altLang="en-US" i="1">
                <a:sym typeface="Symbol" pitchFamily="18" charset="2"/>
              </a:rPr>
              <a:t>n</a:t>
            </a:r>
            <a:r>
              <a:rPr lang="en-US" altLang="en-US">
                <a:sym typeface="Symbol" pitchFamily="18" charset="2"/>
              </a:rPr>
              <a:t>)</a:t>
            </a:r>
          </a:p>
          <a:p>
            <a:r>
              <a:rPr lang="en-US" altLang="en-US">
                <a:sym typeface="Symbol" pitchFamily="18" charset="2"/>
              </a:rPr>
              <a:t>for comparison sorts. Doesn’t it do comparisons as well…!?</a:t>
            </a:r>
          </a:p>
          <a:p>
            <a:endParaRPr lang="en-US" altLang="en-US" sz="2000">
              <a:sym typeface="Symbol" pitchFamily="18" charset="2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E14C2-984A-4EFA-BA0F-BF7C7930C5A1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3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8195" name="Picture 4" descr="fig8-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00200" y="2209801"/>
            <a:ext cx="8991600" cy="3495675"/>
          </a:xfrm>
          <a:noFill/>
        </p:spPr>
      </p:pic>
      <p:pic>
        <p:nvPicPr>
          <p:cNvPr id="8196" name="Picture 7" descr="radix_sort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600200" y="76201"/>
            <a:ext cx="7239000" cy="1579563"/>
          </a:xfrm>
          <a:noFill/>
        </p:spPr>
      </p:pic>
      <p:sp>
        <p:nvSpPr>
          <p:cNvPr id="8197" name="Text Box 10"/>
          <p:cNvSpPr txBox="1">
            <a:spLocks noChangeArrowheads="1"/>
          </p:cNvSpPr>
          <p:nvPr/>
        </p:nvSpPr>
        <p:spPr bwMode="auto">
          <a:xfrm>
            <a:off x="2805113" y="1600201"/>
            <a:ext cx="65060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A </a:t>
            </a:r>
            <a:r>
              <a:rPr lang="en-US" altLang="en-US" b="1">
                <a:solidFill>
                  <a:srgbClr val="FF0000"/>
                </a:solidFill>
              </a:rPr>
              <a:t>stable sort</a:t>
            </a:r>
            <a:r>
              <a:rPr lang="en-US" altLang="en-US">
                <a:solidFill>
                  <a:srgbClr val="FF0000"/>
                </a:solidFill>
              </a:rPr>
              <a:t> </a:t>
            </a:r>
            <a:r>
              <a:rPr lang="en-US" altLang="en-US"/>
              <a:t>is one where items with the same value appear in the </a:t>
            </a:r>
          </a:p>
          <a:p>
            <a:r>
              <a:rPr lang="en-US" altLang="en-US"/>
              <a:t>same order in the output as they appeared in the input.</a:t>
            </a:r>
          </a:p>
        </p:txBody>
      </p:sp>
      <p:sp>
        <p:nvSpPr>
          <p:cNvPr id="360459" name="Text Box 11"/>
          <p:cNvSpPr txBox="1">
            <a:spLocks noChangeArrowheads="1"/>
          </p:cNvSpPr>
          <p:nvPr/>
        </p:nvSpPr>
        <p:spPr bwMode="auto">
          <a:xfrm>
            <a:off x="1524001" y="5562601"/>
            <a:ext cx="775904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/>
              <a:t>Lemma 8.3:</a:t>
            </a:r>
            <a:r>
              <a:rPr lang="en-US" dirty="0"/>
              <a:t> Given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i="1" dirty="0"/>
              <a:t>d</a:t>
            </a:r>
            <a:r>
              <a:rPr lang="en-US" dirty="0"/>
              <a:t>-digit numbers in which each digit can take up to </a:t>
            </a:r>
            <a:r>
              <a:rPr lang="en-US" i="1" dirty="0"/>
              <a:t>k</a:t>
            </a:r>
            <a:r>
              <a:rPr lang="en-US" dirty="0"/>
              <a:t> possible</a:t>
            </a:r>
          </a:p>
          <a:p>
            <a:pPr>
              <a:defRPr/>
            </a:pPr>
            <a:r>
              <a:rPr lang="en-US" dirty="0"/>
              <a:t>values, RADIX-SORT correctly sorts these numbers in </a:t>
            </a:r>
            <a:r>
              <a:rPr lang="en-US" dirty="0">
                <a:sym typeface="Symbol" pitchFamily="18" charset="2"/>
              </a:rPr>
              <a:t>(</a:t>
            </a:r>
            <a:r>
              <a:rPr lang="en-US" i="1" dirty="0">
                <a:sym typeface="Symbol" pitchFamily="18" charset="2"/>
              </a:rPr>
              <a:t>d </a:t>
            </a:r>
            <a:r>
              <a:rPr lang="en-US" dirty="0">
                <a:sym typeface="Symbol" pitchFamily="18" charset="2"/>
              </a:rPr>
              <a:t>(</a:t>
            </a:r>
            <a:r>
              <a:rPr lang="en-US" i="1" dirty="0">
                <a:sym typeface="Symbol" pitchFamily="18" charset="2"/>
              </a:rPr>
              <a:t>n </a:t>
            </a:r>
            <a:r>
              <a:rPr lang="en-US" dirty="0">
                <a:sym typeface="Symbol" pitchFamily="18" charset="2"/>
              </a:rPr>
              <a:t>+</a:t>
            </a:r>
            <a:r>
              <a:rPr lang="en-US" i="1" dirty="0">
                <a:sym typeface="Symbol" pitchFamily="18" charset="2"/>
              </a:rPr>
              <a:t>k</a:t>
            </a:r>
            <a:r>
              <a:rPr lang="en-US" dirty="0">
                <a:sym typeface="Symbol" pitchFamily="18" charset="2"/>
              </a:rPr>
              <a:t>)) time.</a:t>
            </a:r>
          </a:p>
          <a:p>
            <a:pPr>
              <a:defRPr/>
            </a:pPr>
            <a:r>
              <a:rPr lang="en-US" b="1" dirty="0">
                <a:sym typeface="Symbol" pitchFamily="18" charset="2"/>
              </a:rPr>
              <a:t>Proof: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>
                <a:latin typeface="Courier New" pitchFamily="49" charset="0"/>
                <a:sym typeface="Symbol" pitchFamily="18" charset="2"/>
              </a:rPr>
              <a:t>COUNTING-SORT </a:t>
            </a:r>
            <a:r>
              <a:rPr lang="en-US" dirty="0">
                <a:sym typeface="Symbol" pitchFamily="18" charset="2"/>
              </a:rPr>
              <a:t>on each column * no. of columns 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Is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  <a:sym typeface="Symbol" pitchFamily="18" charset="2"/>
              </a:rPr>
              <a:t> COUNTING-SORT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 stable?!!</a:t>
            </a:r>
            <a:endParaRPr lang="en-US" dirty="0">
              <a:solidFill>
                <a:srgbClr val="FF0000"/>
              </a:solidFill>
              <a:latin typeface="Courier New" pitchFamily="49" charset="0"/>
              <a:sym typeface="Symbol" pitchFamily="18" charset="2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D405-74B0-439B-B0C8-490D58AE6DB7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05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9219" name="Picture 4" descr="bucket_sort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667000" y="304800"/>
            <a:ext cx="6172200" cy="1974850"/>
          </a:xfrm>
          <a:noFill/>
        </p:spPr>
      </p:pic>
      <p:pic>
        <p:nvPicPr>
          <p:cNvPr id="9220" name="Picture 7" descr="fig8-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667000" y="2286001"/>
            <a:ext cx="6858000" cy="4397375"/>
          </a:xfrm>
          <a:noFill/>
        </p:spPr>
      </p:pic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6553201" y="254001"/>
            <a:ext cx="40107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solidFill>
                  <a:srgbClr val="FF0000"/>
                </a:solidFill>
                <a:latin typeface="Courier New" pitchFamily="49" charset="0"/>
              </a:rPr>
              <a:t>BUCKET-SORT</a:t>
            </a:r>
            <a:r>
              <a:rPr lang="en-US" altLang="en-US" sz="1600">
                <a:solidFill>
                  <a:srgbClr val="FF0000"/>
                </a:solidFill>
              </a:rPr>
              <a:t> assumes each input element </a:t>
            </a:r>
          </a:p>
          <a:p>
            <a:r>
              <a:rPr lang="en-US" altLang="en-US" sz="1600" i="1">
                <a:solidFill>
                  <a:srgbClr val="FF0000"/>
                </a:solidFill>
              </a:rPr>
              <a:t>A </a:t>
            </a:r>
            <a:r>
              <a:rPr lang="en-US" altLang="en-US" sz="1600">
                <a:solidFill>
                  <a:srgbClr val="FF0000"/>
                </a:solidFill>
              </a:rPr>
              <a:t>[</a:t>
            </a:r>
            <a:r>
              <a:rPr lang="en-US" altLang="en-US" sz="1600" i="1">
                <a:solidFill>
                  <a:srgbClr val="FF0000"/>
                </a:solidFill>
              </a:rPr>
              <a:t>i </a:t>
            </a:r>
            <a:r>
              <a:rPr lang="en-US" altLang="en-US" sz="1600">
                <a:solidFill>
                  <a:srgbClr val="FF0000"/>
                </a:solidFill>
              </a:rPr>
              <a:t>] lies in 0 ≤ </a:t>
            </a:r>
            <a:r>
              <a:rPr lang="en-US" altLang="en-US" sz="1600" i="1">
                <a:solidFill>
                  <a:srgbClr val="FF0000"/>
                </a:solidFill>
              </a:rPr>
              <a:t>A </a:t>
            </a:r>
            <a:r>
              <a:rPr lang="en-US" altLang="en-US" sz="1600">
                <a:solidFill>
                  <a:srgbClr val="FF0000"/>
                </a:solidFill>
              </a:rPr>
              <a:t>[</a:t>
            </a:r>
            <a:r>
              <a:rPr lang="en-US" altLang="en-US" sz="1600" i="1">
                <a:solidFill>
                  <a:srgbClr val="FF0000"/>
                </a:solidFill>
              </a:rPr>
              <a:t>i</a:t>
            </a:r>
            <a:r>
              <a:rPr lang="en-US" altLang="en-US" sz="1600">
                <a:solidFill>
                  <a:srgbClr val="FF0000"/>
                </a:solidFill>
              </a:rPr>
              <a:t> ] &lt; 1 (i.e., normalized).</a:t>
            </a:r>
          </a:p>
        </p:txBody>
      </p:sp>
      <p:sp>
        <p:nvSpPr>
          <p:cNvPr id="9222" name="TextBox 5"/>
          <p:cNvSpPr txBox="1">
            <a:spLocks noChangeArrowheads="1"/>
          </p:cNvSpPr>
          <p:nvPr/>
        </p:nvSpPr>
        <p:spPr bwMode="auto">
          <a:xfrm>
            <a:off x="6553200" y="838201"/>
            <a:ext cx="356039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 i="1"/>
              <a:t>A </a:t>
            </a:r>
            <a:r>
              <a:rPr lang="en-US" altLang="en-US" sz="1600"/>
              <a:t>[1..</a:t>
            </a:r>
            <a:r>
              <a:rPr lang="en-US" altLang="en-US" sz="1600" i="1"/>
              <a:t>n</a:t>
            </a:r>
            <a:r>
              <a:rPr lang="en-US" altLang="en-US" sz="1600"/>
              <a:t>] is the input array, </a:t>
            </a:r>
            <a:r>
              <a:rPr lang="en-US" altLang="en-US" sz="1600" i="1"/>
              <a:t>B </a:t>
            </a:r>
            <a:r>
              <a:rPr lang="en-US" altLang="en-US" sz="1600"/>
              <a:t>[0..n-1] is an </a:t>
            </a:r>
          </a:p>
          <a:p>
            <a:r>
              <a:rPr lang="en-US" altLang="en-US" sz="1600"/>
              <a:t>auxiliary array of linked lists (=buckets).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7EEB6-4D3B-457F-934B-DFF26ACE6220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51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Analysis of </a:t>
            </a:r>
            <a:r>
              <a:rPr lang="en-US" altLang="en-US">
                <a:latin typeface="Courier New" pitchFamily="49" charset="0"/>
              </a:rPr>
              <a:t>BUCKET-SORT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06688" y="2017714"/>
            <a:ext cx="7808912" cy="4840287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/>
              <a:t>The running time is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/>
              <a:t>                    T(n) = </a:t>
            </a:r>
            <a:r>
              <a:rPr lang="en-US" altLang="en-US" sz="2000">
                <a:sym typeface="Symbol" pitchFamily="18" charset="2"/>
              </a:rPr>
              <a:t>(n) + </a:t>
            </a:r>
            <a:r>
              <a:rPr lang="en-US" altLang="en-US" sz="2000">
                <a:cs typeface="Tahoma" pitchFamily="34" charset="0"/>
                <a:sym typeface="Symbol" pitchFamily="18" charset="2"/>
              </a:rPr>
              <a:t>∑</a:t>
            </a:r>
            <a:r>
              <a:rPr lang="en-US" altLang="en-US" sz="2000" baseline="-25000">
                <a:cs typeface="Tahoma" pitchFamily="34" charset="0"/>
                <a:sym typeface="Symbol" pitchFamily="18" charset="2"/>
              </a:rPr>
              <a:t>i=0..n-1</a:t>
            </a:r>
            <a:r>
              <a:rPr lang="en-US" altLang="en-US" sz="2000">
                <a:cs typeface="Tahoma" pitchFamily="34" charset="0"/>
                <a:sym typeface="Symbol" pitchFamily="18" charset="2"/>
              </a:rPr>
              <a:t> O(n</a:t>
            </a:r>
            <a:r>
              <a:rPr lang="en-US" altLang="en-US" sz="2000" baseline="-25000">
                <a:cs typeface="Tahoma" pitchFamily="34" charset="0"/>
                <a:sym typeface="Symbol" pitchFamily="18" charset="2"/>
              </a:rPr>
              <a:t>i</a:t>
            </a:r>
            <a:r>
              <a:rPr lang="en-US" altLang="en-US" sz="2000" baseline="30000">
                <a:cs typeface="Tahoma" pitchFamily="34" charset="0"/>
                <a:sym typeface="Symbol" pitchFamily="18" charset="2"/>
              </a:rPr>
              <a:t>2</a:t>
            </a:r>
            <a:r>
              <a:rPr lang="en-US" altLang="en-US" sz="2000">
                <a:cs typeface="Tahoma" pitchFamily="34" charset="0"/>
                <a:sym typeface="Symbol" pitchFamily="18" charset="2"/>
              </a:rPr>
              <a:t>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>
                <a:cs typeface="Tahoma" pitchFamily="34" charset="0"/>
                <a:sym typeface="Symbol" pitchFamily="18" charset="2"/>
              </a:rPr>
              <a:t>where n</a:t>
            </a:r>
            <a:r>
              <a:rPr lang="en-US" altLang="en-US" sz="2000" baseline="-25000">
                <a:cs typeface="Tahoma" pitchFamily="34" charset="0"/>
                <a:sym typeface="Symbol" pitchFamily="18" charset="2"/>
              </a:rPr>
              <a:t>i </a:t>
            </a:r>
            <a:r>
              <a:rPr lang="en-US" altLang="en-US" sz="2000">
                <a:cs typeface="Tahoma" pitchFamily="34" charset="0"/>
                <a:sym typeface="Symbol" pitchFamily="18" charset="2"/>
              </a:rPr>
              <a:t>is the random variable representing the number of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>
                <a:cs typeface="Tahoma" pitchFamily="34" charset="0"/>
                <a:sym typeface="Symbol" pitchFamily="18" charset="2"/>
              </a:rPr>
              <a:t>elements in bucket B[i], because insertion sort is quadratic-time.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>
                <a:cs typeface="Tahoma" pitchFamily="34" charset="0"/>
                <a:sym typeface="Symbol" pitchFamily="18" charset="2"/>
              </a:rPr>
              <a:t>Therefore,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>
                <a:cs typeface="Tahoma" pitchFamily="34" charset="0"/>
                <a:sym typeface="Symbol" pitchFamily="18" charset="2"/>
              </a:rPr>
              <a:t>      E[T(n)] = E[ </a:t>
            </a:r>
            <a:r>
              <a:rPr lang="en-US" altLang="en-US" sz="2000">
                <a:sym typeface="Symbol" pitchFamily="18" charset="2"/>
              </a:rPr>
              <a:t>(n) + </a:t>
            </a:r>
            <a:r>
              <a:rPr lang="en-US" altLang="en-US" sz="2000">
                <a:cs typeface="Tahoma" pitchFamily="34" charset="0"/>
                <a:sym typeface="Symbol" pitchFamily="18" charset="2"/>
              </a:rPr>
              <a:t>∑</a:t>
            </a:r>
            <a:r>
              <a:rPr lang="en-US" altLang="en-US" sz="2000" baseline="-25000">
                <a:cs typeface="Tahoma" pitchFamily="34" charset="0"/>
                <a:sym typeface="Symbol" pitchFamily="18" charset="2"/>
              </a:rPr>
              <a:t>i=0..n-1</a:t>
            </a:r>
            <a:r>
              <a:rPr lang="en-US" altLang="en-US" sz="2000">
                <a:cs typeface="Tahoma" pitchFamily="34" charset="0"/>
                <a:sym typeface="Symbol" pitchFamily="18" charset="2"/>
              </a:rPr>
              <a:t> O(n</a:t>
            </a:r>
            <a:r>
              <a:rPr lang="en-US" altLang="en-US" sz="2000" baseline="-25000">
                <a:cs typeface="Tahoma" pitchFamily="34" charset="0"/>
                <a:sym typeface="Symbol" pitchFamily="18" charset="2"/>
              </a:rPr>
              <a:t>i</a:t>
            </a:r>
            <a:r>
              <a:rPr lang="en-US" altLang="en-US" sz="2000" baseline="30000">
                <a:cs typeface="Tahoma" pitchFamily="34" charset="0"/>
                <a:sym typeface="Symbol" pitchFamily="18" charset="2"/>
              </a:rPr>
              <a:t>2</a:t>
            </a:r>
            <a:r>
              <a:rPr lang="en-US" altLang="en-US" sz="2000">
                <a:cs typeface="Tahoma" pitchFamily="34" charset="0"/>
                <a:sym typeface="Symbol" pitchFamily="18" charset="2"/>
              </a:rPr>
              <a:t>) ] = </a:t>
            </a:r>
            <a:r>
              <a:rPr lang="en-US" altLang="en-US" sz="2000">
                <a:sym typeface="Symbol" pitchFamily="18" charset="2"/>
              </a:rPr>
              <a:t>(n) + </a:t>
            </a:r>
            <a:r>
              <a:rPr lang="en-US" altLang="en-US" sz="2000">
                <a:cs typeface="Tahoma" pitchFamily="34" charset="0"/>
                <a:sym typeface="Symbol" pitchFamily="18" charset="2"/>
              </a:rPr>
              <a:t>∑</a:t>
            </a:r>
            <a:r>
              <a:rPr lang="en-US" altLang="en-US" sz="2000" baseline="-25000">
                <a:cs typeface="Tahoma" pitchFamily="34" charset="0"/>
                <a:sym typeface="Symbol" pitchFamily="18" charset="2"/>
              </a:rPr>
              <a:t>i=0..n-1</a:t>
            </a:r>
            <a:r>
              <a:rPr lang="en-US" altLang="en-US" sz="2000">
                <a:cs typeface="Tahoma" pitchFamily="34" charset="0"/>
                <a:sym typeface="Symbol" pitchFamily="18" charset="2"/>
              </a:rPr>
              <a:t> E[O(n</a:t>
            </a:r>
            <a:r>
              <a:rPr lang="en-US" altLang="en-US" sz="2000" baseline="-25000">
                <a:cs typeface="Tahoma" pitchFamily="34" charset="0"/>
                <a:sym typeface="Symbol" pitchFamily="18" charset="2"/>
              </a:rPr>
              <a:t>i</a:t>
            </a:r>
            <a:r>
              <a:rPr lang="en-US" altLang="en-US" sz="2000" baseline="30000">
                <a:cs typeface="Tahoma" pitchFamily="34" charset="0"/>
                <a:sym typeface="Symbol" pitchFamily="18" charset="2"/>
              </a:rPr>
              <a:t>2</a:t>
            </a:r>
            <a:r>
              <a:rPr lang="en-US" altLang="en-US" sz="2000">
                <a:cs typeface="Tahoma" pitchFamily="34" charset="0"/>
                <a:sym typeface="Symbol" pitchFamily="18" charset="2"/>
              </a:rPr>
              <a:t>)]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>
                <a:sym typeface="Symbol" pitchFamily="18" charset="2"/>
              </a:rPr>
              <a:t>                                                          = (n) + </a:t>
            </a:r>
            <a:r>
              <a:rPr lang="en-US" altLang="en-US" sz="2000">
                <a:cs typeface="Tahoma" pitchFamily="34" charset="0"/>
                <a:sym typeface="Symbol" pitchFamily="18" charset="2"/>
              </a:rPr>
              <a:t>∑</a:t>
            </a:r>
            <a:r>
              <a:rPr lang="en-US" altLang="en-US" sz="2000" baseline="-25000">
                <a:cs typeface="Tahoma" pitchFamily="34" charset="0"/>
                <a:sym typeface="Symbol" pitchFamily="18" charset="2"/>
              </a:rPr>
              <a:t>i=0..n-1</a:t>
            </a:r>
            <a:r>
              <a:rPr lang="en-US" altLang="en-US" sz="2000">
                <a:cs typeface="Tahoma" pitchFamily="34" charset="0"/>
                <a:sym typeface="Symbol" pitchFamily="18" charset="2"/>
              </a:rPr>
              <a:t> O(E[n</a:t>
            </a:r>
            <a:r>
              <a:rPr lang="en-US" altLang="en-US" sz="2000" baseline="-25000">
                <a:cs typeface="Tahoma" pitchFamily="34" charset="0"/>
                <a:sym typeface="Symbol" pitchFamily="18" charset="2"/>
              </a:rPr>
              <a:t>i</a:t>
            </a:r>
            <a:r>
              <a:rPr lang="en-US" altLang="en-US" sz="2000" baseline="30000">
                <a:cs typeface="Tahoma" pitchFamily="34" charset="0"/>
                <a:sym typeface="Symbol" pitchFamily="18" charset="2"/>
              </a:rPr>
              <a:t>2</a:t>
            </a:r>
            <a:r>
              <a:rPr lang="en-US" altLang="en-US" sz="2000">
                <a:cs typeface="Tahoma" pitchFamily="34" charset="0"/>
                <a:sym typeface="Symbol" pitchFamily="18" charset="2"/>
              </a:rPr>
              <a:t>])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>
              <a:cs typeface="Tahoma" pitchFamily="34" charset="0"/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 i="1">
                <a:cs typeface="Tahoma" pitchFamily="34" charset="0"/>
                <a:sym typeface="Symbol" pitchFamily="18" charset="2"/>
              </a:rPr>
              <a:t>Claim </a:t>
            </a:r>
            <a:r>
              <a:rPr lang="en-US" altLang="en-US" sz="2000">
                <a:cs typeface="Tahoma" pitchFamily="34" charset="0"/>
                <a:sym typeface="Symbol" pitchFamily="18" charset="2"/>
              </a:rPr>
              <a:t>: E[n</a:t>
            </a:r>
            <a:r>
              <a:rPr lang="en-US" altLang="en-US" sz="2000" baseline="-25000">
                <a:cs typeface="Tahoma" pitchFamily="34" charset="0"/>
                <a:sym typeface="Symbol" pitchFamily="18" charset="2"/>
              </a:rPr>
              <a:t>i</a:t>
            </a:r>
            <a:r>
              <a:rPr lang="en-US" altLang="en-US" sz="2000" baseline="30000">
                <a:cs typeface="Tahoma" pitchFamily="34" charset="0"/>
                <a:sym typeface="Symbol" pitchFamily="18" charset="2"/>
              </a:rPr>
              <a:t>2</a:t>
            </a:r>
            <a:r>
              <a:rPr lang="en-US" altLang="en-US" sz="2000">
                <a:cs typeface="Tahoma" pitchFamily="34" charset="0"/>
                <a:sym typeface="Symbol" pitchFamily="18" charset="2"/>
              </a:rPr>
              <a:t>] = 2 – 1/n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>
              <a:cs typeface="Tahoma" pitchFamily="34" charset="0"/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>
                <a:cs typeface="Tahoma" pitchFamily="34" charset="0"/>
                <a:sym typeface="Symbol" pitchFamily="18" charset="2"/>
              </a:rPr>
              <a:t>If the claim is proved: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>
                <a:cs typeface="Tahoma" pitchFamily="34" charset="0"/>
                <a:sym typeface="Symbol" pitchFamily="18" charset="2"/>
              </a:rPr>
              <a:t>                    E[T(n)] = </a:t>
            </a:r>
            <a:r>
              <a:rPr lang="en-US" altLang="en-US" sz="2000">
                <a:sym typeface="Symbol" pitchFamily="18" charset="2"/>
              </a:rPr>
              <a:t>(n) + </a:t>
            </a:r>
            <a:r>
              <a:rPr lang="en-US" altLang="en-US" sz="2000">
                <a:cs typeface="Tahoma" pitchFamily="34" charset="0"/>
                <a:sym typeface="Symbol" pitchFamily="18" charset="2"/>
              </a:rPr>
              <a:t>∑</a:t>
            </a:r>
            <a:r>
              <a:rPr lang="en-US" altLang="en-US" sz="2000" baseline="-25000">
                <a:cs typeface="Tahoma" pitchFamily="34" charset="0"/>
                <a:sym typeface="Symbol" pitchFamily="18" charset="2"/>
              </a:rPr>
              <a:t>i=0..n-1</a:t>
            </a:r>
            <a:r>
              <a:rPr lang="en-US" altLang="en-US" sz="2000">
                <a:cs typeface="Tahoma" pitchFamily="34" charset="0"/>
                <a:sym typeface="Symbol" pitchFamily="18" charset="2"/>
              </a:rPr>
              <a:t> O(2 – 1/n)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>
                <a:cs typeface="Tahoma" pitchFamily="34" charset="0"/>
                <a:sym typeface="Symbol" pitchFamily="18" charset="2"/>
              </a:rPr>
              <a:t>                                = </a:t>
            </a:r>
            <a:r>
              <a:rPr lang="en-US" altLang="en-US" sz="2000">
                <a:sym typeface="Symbol" pitchFamily="18" charset="2"/>
              </a:rPr>
              <a:t>(n) + n * </a:t>
            </a:r>
            <a:r>
              <a:rPr lang="en-US" altLang="en-US" sz="2000">
                <a:cs typeface="Tahoma" pitchFamily="34" charset="0"/>
                <a:sym typeface="Symbol" pitchFamily="18" charset="2"/>
              </a:rPr>
              <a:t>O(2 – 1/n)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>
                <a:cs typeface="Tahoma" pitchFamily="34" charset="0"/>
                <a:sym typeface="Symbol" pitchFamily="18" charset="2"/>
              </a:rPr>
              <a:t>                                = </a:t>
            </a:r>
            <a:r>
              <a:rPr lang="en-US" altLang="en-US" sz="2000">
                <a:sym typeface="Symbol" pitchFamily="18" charset="2"/>
              </a:rPr>
              <a:t>(n) </a:t>
            </a:r>
            <a:endParaRPr lang="en-US" altLang="en-US" sz="2000">
              <a:cs typeface="Tahoma" pitchFamily="34" charset="0"/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>
                <a:cs typeface="Tahoma" pitchFamily="34" charset="0"/>
                <a:sym typeface="Symbol" pitchFamily="18" charset="2"/>
              </a:rPr>
              <a:t>                  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D020B-7197-4040-BD12-5D3DDCB8DC26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11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09600"/>
            <a:ext cx="7772400" cy="990600"/>
          </a:xfrm>
        </p:spPr>
        <p:txBody>
          <a:bodyPr/>
          <a:lstStyle/>
          <a:p>
            <a:r>
              <a:rPr lang="en-US"/>
              <a:t>Running Time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Depends on</a:t>
            </a:r>
          </a:p>
          <a:p>
            <a:pPr lvl="1"/>
            <a:r>
              <a:rPr lang="en-US"/>
              <a:t>input size </a:t>
            </a:r>
          </a:p>
          <a:p>
            <a:pPr lvl="1"/>
            <a:r>
              <a:rPr lang="en-US"/>
              <a:t>input quality (partially ordered)</a:t>
            </a:r>
          </a:p>
          <a:p>
            <a:r>
              <a:rPr lang="en-US"/>
              <a:t>Kinds of analysis</a:t>
            </a:r>
          </a:p>
          <a:p>
            <a:pPr lvl="1"/>
            <a:r>
              <a:rPr lang="en-US"/>
              <a:t>Worst case	(standard)</a:t>
            </a:r>
          </a:p>
          <a:p>
            <a:pPr lvl="1"/>
            <a:r>
              <a:rPr lang="en-US"/>
              <a:t>Average case	(sometimes)</a:t>
            </a:r>
          </a:p>
          <a:p>
            <a:pPr lvl="1"/>
            <a:r>
              <a:rPr lang="en-US"/>
              <a:t>Best case	(never)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E38DF-2EE9-4313-A2CC-5B56D8DC12C3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5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06688" y="304800"/>
            <a:ext cx="7961312" cy="6172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>
                <a:cs typeface="Tahoma" pitchFamily="34" charset="0"/>
                <a:sym typeface="Symbol" pitchFamily="18" charset="2"/>
              </a:rPr>
              <a:t>To prove the claim E[n</a:t>
            </a:r>
            <a:r>
              <a:rPr lang="en-US" altLang="en-US" sz="2000" baseline="-25000">
                <a:cs typeface="Tahoma" pitchFamily="34" charset="0"/>
                <a:sym typeface="Symbol" pitchFamily="18" charset="2"/>
              </a:rPr>
              <a:t>i</a:t>
            </a:r>
            <a:r>
              <a:rPr lang="en-US" altLang="en-US" sz="2000" baseline="30000">
                <a:cs typeface="Tahoma" pitchFamily="34" charset="0"/>
                <a:sym typeface="Symbol" pitchFamily="18" charset="2"/>
              </a:rPr>
              <a:t>2</a:t>
            </a:r>
            <a:r>
              <a:rPr lang="en-US" altLang="en-US" sz="2000">
                <a:cs typeface="Tahoma" pitchFamily="34" charset="0"/>
                <a:sym typeface="Symbol" pitchFamily="18" charset="2"/>
              </a:rPr>
              <a:t>] = 2 – 1/n, let the indicator variable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>
                <a:cs typeface="Tahoma" pitchFamily="34" charset="0"/>
                <a:sym typeface="Symbol" pitchFamily="18" charset="2"/>
              </a:rPr>
              <a:t>                   X</a:t>
            </a:r>
            <a:r>
              <a:rPr lang="en-US" altLang="en-US" sz="2000" baseline="-25000">
                <a:cs typeface="Tahoma" pitchFamily="34" charset="0"/>
                <a:sym typeface="Symbol" pitchFamily="18" charset="2"/>
              </a:rPr>
              <a:t>ij</a:t>
            </a:r>
            <a:r>
              <a:rPr lang="en-US" altLang="en-US" sz="2000">
                <a:cs typeface="Tahoma" pitchFamily="34" charset="0"/>
                <a:sym typeface="Symbol" pitchFamily="18" charset="2"/>
              </a:rPr>
              <a:t> = I{A[j] falls in bucket i}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>
                <a:cs typeface="Tahoma" pitchFamily="34" charset="0"/>
                <a:sym typeface="Symbol" pitchFamily="18" charset="2"/>
              </a:rPr>
              <a:t>for i = 0, …, n-1 and j = 1, 2, …, n.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>
              <a:cs typeface="Tahoma" pitchFamily="34" charset="0"/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>
                <a:cs typeface="Tahoma" pitchFamily="34" charset="0"/>
                <a:sym typeface="Symbol" pitchFamily="18" charset="2"/>
              </a:rPr>
              <a:t>Therefore, n</a:t>
            </a:r>
            <a:r>
              <a:rPr lang="en-US" altLang="en-US" sz="2000" baseline="-25000">
                <a:cs typeface="Tahoma" pitchFamily="34" charset="0"/>
                <a:sym typeface="Symbol" pitchFamily="18" charset="2"/>
              </a:rPr>
              <a:t>i</a:t>
            </a:r>
            <a:r>
              <a:rPr lang="en-US" altLang="en-US" sz="2000">
                <a:cs typeface="Tahoma" pitchFamily="34" charset="0"/>
                <a:sym typeface="Symbol" pitchFamily="18" charset="2"/>
              </a:rPr>
              <a:t> = ∑</a:t>
            </a:r>
            <a:r>
              <a:rPr lang="en-US" altLang="en-US" sz="2000" baseline="-25000">
                <a:cs typeface="Tahoma" pitchFamily="34" charset="0"/>
                <a:sym typeface="Symbol" pitchFamily="18" charset="2"/>
              </a:rPr>
              <a:t>j=1..n</a:t>
            </a:r>
            <a:r>
              <a:rPr lang="en-US" altLang="en-US" sz="2000">
                <a:cs typeface="Tahoma" pitchFamily="34" charset="0"/>
                <a:sym typeface="Symbol" pitchFamily="18" charset="2"/>
              </a:rPr>
              <a:t> X</a:t>
            </a:r>
            <a:r>
              <a:rPr lang="en-US" altLang="en-US" sz="2000" baseline="-25000">
                <a:cs typeface="Tahoma" pitchFamily="34" charset="0"/>
                <a:sym typeface="Symbol" pitchFamily="18" charset="2"/>
              </a:rPr>
              <a:t>ij </a:t>
            </a:r>
            <a:r>
              <a:rPr lang="en-US" altLang="en-US" sz="2000">
                <a:cs typeface="Tahoma" pitchFamily="34" charset="0"/>
                <a:sym typeface="Symbol" pitchFamily="18" charset="2"/>
              </a:rPr>
              <a:t> and</a:t>
            </a:r>
            <a:endParaRPr lang="en-US" altLang="en-US" sz="2000" baseline="-25000">
              <a:cs typeface="Tahoma" pitchFamily="34" charset="0"/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>
                <a:cs typeface="Tahoma" pitchFamily="34" charset="0"/>
                <a:sym typeface="Symbol" pitchFamily="18" charset="2"/>
              </a:rPr>
              <a:t>                   E[n</a:t>
            </a:r>
            <a:r>
              <a:rPr lang="en-US" altLang="en-US" sz="2000" baseline="-25000">
                <a:cs typeface="Tahoma" pitchFamily="34" charset="0"/>
                <a:sym typeface="Symbol" pitchFamily="18" charset="2"/>
              </a:rPr>
              <a:t>i</a:t>
            </a:r>
            <a:r>
              <a:rPr lang="en-US" altLang="en-US" sz="2000" baseline="30000">
                <a:cs typeface="Tahoma" pitchFamily="34" charset="0"/>
                <a:sym typeface="Symbol" pitchFamily="18" charset="2"/>
              </a:rPr>
              <a:t>2</a:t>
            </a:r>
            <a:r>
              <a:rPr lang="en-US" altLang="en-US" sz="2000">
                <a:cs typeface="Tahoma" pitchFamily="34" charset="0"/>
                <a:sym typeface="Symbol" pitchFamily="18" charset="2"/>
              </a:rPr>
              <a:t>] = E[ (∑</a:t>
            </a:r>
            <a:r>
              <a:rPr lang="en-US" altLang="en-US" sz="2000" baseline="-25000">
                <a:cs typeface="Tahoma" pitchFamily="34" charset="0"/>
                <a:sym typeface="Symbol" pitchFamily="18" charset="2"/>
              </a:rPr>
              <a:t>j=1..n</a:t>
            </a:r>
            <a:r>
              <a:rPr lang="en-US" altLang="en-US" sz="2000">
                <a:cs typeface="Tahoma" pitchFamily="34" charset="0"/>
                <a:sym typeface="Symbol" pitchFamily="18" charset="2"/>
              </a:rPr>
              <a:t> X</a:t>
            </a:r>
            <a:r>
              <a:rPr lang="en-US" altLang="en-US" sz="2000" baseline="-25000">
                <a:cs typeface="Tahoma" pitchFamily="34" charset="0"/>
                <a:sym typeface="Symbol" pitchFamily="18" charset="2"/>
              </a:rPr>
              <a:t>ij</a:t>
            </a:r>
            <a:r>
              <a:rPr lang="en-US" altLang="en-US" sz="2000">
                <a:cs typeface="Tahoma" pitchFamily="34" charset="0"/>
                <a:sym typeface="Symbol" pitchFamily="18" charset="2"/>
              </a:rPr>
              <a:t>)</a:t>
            </a:r>
            <a:r>
              <a:rPr lang="en-US" altLang="en-US" sz="2000" baseline="30000">
                <a:cs typeface="Tahoma" pitchFamily="34" charset="0"/>
                <a:sym typeface="Symbol" pitchFamily="18" charset="2"/>
              </a:rPr>
              <a:t>2</a:t>
            </a:r>
            <a:r>
              <a:rPr lang="en-US" altLang="en-US" sz="2000">
                <a:cs typeface="Tahoma" pitchFamily="34" charset="0"/>
                <a:sym typeface="Symbol" pitchFamily="18" charset="2"/>
              </a:rPr>
              <a:t> ]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>
                <a:cs typeface="Tahoma" pitchFamily="34" charset="0"/>
                <a:sym typeface="Symbol" pitchFamily="18" charset="2"/>
              </a:rPr>
              <a:t>                            = ∑</a:t>
            </a:r>
            <a:r>
              <a:rPr lang="en-US" altLang="en-US" sz="2000" baseline="-25000">
                <a:cs typeface="Tahoma" pitchFamily="34" charset="0"/>
                <a:sym typeface="Symbol" pitchFamily="18" charset="2"/>
              </a:rPr>
              <a:t>j=1..n</a:t>
            </a:r>
            <a:r>
              <a:rPr lang="en-US" altLang="en-US" sz="2000">
                <a:cs typeface="Tahoma" pitchFamily="34" charset="0"/>
                <a:sym typeface="Symbol" pitchFamily="18" charset="2"/>
              </a:rPr>
              <a:t> E[X</a:t>
            </a:r>
            <a:r>
              <a:rPr lang="en-US" altLang="en-US" sz="2000" baseline="-25000">
                <a:cs typeface="Tahoma" pitchFamily="34" charset="0"/>
                <a:sym typeface="Symbol" pitchFamily="18" charset="2"/>
              </a:rPr>
              <a:t>ij</a:t>
            </a:r>
            <a:r>
              <a:rPr lang="en-US" altLang="en-US" sz="2000" baseline="30000">
                <a:cs typeface="Tahoma" pitchFamily="34" charset="0"/>
                <a:sym typeface="Symbol" pitchFamily="18" charset="2"/>
              </a:rPr>
              <a:t>2</a:t>
            </a:r>
            <a:r>
              <a:rPr lang="en-US" altLang="en-US" sz="2000">
                <a:cs typeface="Tahoma" pitchFamily="34" charset="0"/>
                <a:sym typeface="Symbol" pitchFamily="18" charset="2"/>
              </a:rPr>
              <a:t>] + ∑</a:t>
            </a:r>
            <a:r>
              <a:rPr lang="en-US" altLang="en-US" sz="2000" baseline="-25000">
                <a:cs typeface="Tahoma" pitchFamily="34" charset="0"/>
                <a:sym typeface="Symbol" pitchFamily="18" charset="2"/>
              </a:rPr>
              <a:t>j=1..n</a:t>
            </a:r>
            <a:r>
              <a:rPr lang="en-US" altLang="en-US" sz="2000">
                <a:cs typeface="Tahoma" pitchFamily="34" charset="0"/>
                <a:sym typeface="Symbol" pitchFamily="18" charset="2"/>
              </a:rPr>
              <a:t> ∑</a:t>
            </a:r>
            <a:r>
              <a:rPr lang="en-US" altLang="en-US" sz="2000" baseline="-25000">
                <a:cs typeface="Tahoma" pitchFamily="34" charset="0"/>
                <a:sym typeface="Symbol" pitchFamily="18" charset="2"/>
              </a:rPr>
              <a:t>k=1..n &amp; k≠j</a:t>
            </a:r>
            <a:r>
              <a:rPr lang="en-US" altLang="en-US" sz="2000">
                <a:cs typeface="Tahoma" pitchFamily="34" charset="0"/>
                <a:sym typeface="Symbol" pitchFamily="18" charset="2"/>
              </a:rPr>
              <a:t> E[X</a:t>
            </a:r>
            <a:r>
              <a:rPr lang="en-US" altLang="en-US" sz="2000" baseline="-25000">
                <a:cs typeface="Tahoma" pitchFamily="34" charset="0"/>
                <a:sym typeface="Symbol" pitchFamily="18" charset="2"/>
              </a:rPr>
              <a:t>ij </a:t>
            </a:r>
            <a:r>
              <a:rPr lang="en-US" altLang="en-US" sz="2000">
                <a:cs typeface="Tahoma" pitchFamily="34" charset="0"/>
                <a:sym typeface="Symbol" pitchFamily="18" charset="2"/>
              </a:rPr>
              <a:t>X</a:t>
            </a:r>
            <a:r>
              <a:rPr lang="en-US" altLang="en-US" sz="2000" baseline="-25000">
                <a:cs typeface="Tahoma" pitchFamily="34" charset="0"/>
                <a:sym typeface="Symbol" pitchFamily="18" charset="2"/>
              </a:rPr>
              <a:t>ik</a:t>
            </a:r>
            <a:r>
              <a:rPr lang="en-US" altLang="en-US" sz="2000">
                <a:cs typeface="Tahoma" pitchFamily="34" charset="0"/>
                <a:sym typeface="Symbol" pitchFamily="18" charset="2"/>
              </a:rPr>
              <a:t>]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>
              <a:cs typeface="Tahoma" pitchFamily="34" charset="0"/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>
                <a:cs typeface="Tahoma" pitchFamily="34" charset="0"/>
                <a:sym typeface="Symbol" pitchFamily="18" charset="2"/>
              </a:rPr>
              <a:t>Now, X</a:t>
            </a:r>
            <a:r>
              <a:rPr lang="en-US" altLang="en-US" sz="2000" baseline="-25000">
                <a:cs typeface="Tahoma" pitchFamily="34" charset="0"/>
                <a:sym typeface="Symbol" pitchFamily="18" charset="2"/>
              </a:rPr>
              <a:t>ij</a:t>
            </a:r>
            <a:r>
              <a:rPr lang="en-US" altLang="en-US" sz="2000">
                <a:cs typeface="Tahoma" pitchFamily="34" charset="0"/>
                <a:sym typeface="Symbol" pitchFamily="18" charset="2"/>
              </a:rPr>
              <a:t> is 1 with probability 1/n and 0 with probability 1 – 1/n.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>
                <a:cs typeface="Tahoma" pitchFamily="34" charset="0"/>
                <a:sym typeface="Symbol" pitchFamily="18" charset="2"/>
              </a:rPr>
              <a:t>Therefore,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>
                <a:cs typeface="Tahoma" pitchFamily="34" charset="0"/>
                <a:sym typeface="Symbol" pitchFamily="18" charset="2"/>
              </a:rPr>
              <a:t>                   E[X</a:t>
            </a:r>
            <a:r>
              <a:rPr lang="en-US" altLang="en-US" sz="2000" baseline="-25000">
                <a:cs typeface="Tahoma" pitchFamily="34" charset="0"/>
                <a:sym typeface="Symbol" pitchFamily="18" charset="2"/>
              </a:rPr>
              <a:t>ij</a:t>
            </a:r>
            <a:r>
              <a:rPr lang="en-US" altLang="en-US" sz="2000" baseline="30000">
                <a:cs typeface="Tahoma" pitchFamily="34" charset="0"/>
                <a:sym typeface="Symbol" pitchFamily="18" charset="2"/>
              </a:rPr>
              <a:t>2</a:t>
            </a:r>
            <a:r>
              <a:rPr lang="en-US" altLang="en-US" sz="2000">
                <a:cs typeface="Tahoma" pitchFamily="34" charset="0"/>
                <a:sym typeface="Symbol" pitchFamily="18" charset="2"/>
              </a:rPr>
              <a:t>] = 1</a:t>
            </a:r>
            <a:r>
              <a:rPr lang="en-US" altLang="en-US" sz="2000" baseline="30000">
                <a:cs typeface="Tahoma" pitchFamily="34" charset="0"/>
                <a:sym typeface="Symbol" pitchFamily="18" charset="2"/>
              </a:rPr>
              <a:t>2</a:t>
            </a:r>
            <a:r>
              <a:rPr lang="en-US" altLang="en-US" sz="2000">
                <a:cs typeface="Tahoma" pitchFamily="34" charset="0"/>
                <a:sym typeface="Symbol" pitchFamily="18" charset="2"/>
              </a:rPr>
              <a:t> * 1/n + 0</a:t>
            </a:r>
            <a:r>
              <a:rPr lang="en-US" altLang="en-US" sz="2000" baseline="30000">
                <a:cs typeface="Tahoma" pitchFamily="34" charset="0"/>
                <a:sym typeface="Symbol" pitchFamily="18" charset="2"/>
              </a:rPr>
              <a:t>2</a:t>
            </a:r>
            <a:r>
              <a:rPr lang="en-US" altLang="en-US" sz="2000">
                <a:cs typeface="Tahoma" pitchFamily="34" charset="0"/>
                <a:sym typeface="Symbol" pitchFamily="18" charset="2"/>
              </a:rPr>
              <a:t> * (1 – 1/n) = 1/n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>
              <a:cs typeface="Tahoma" pitchFamily="34" charset="0"/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>
                <a:cs typeface="Tahoma" pitchFamily="34" charset="0"/>
                <a:sym typeface="Symbol" pitchFamily="18" charset="2"/>
              </a:rPr>
              <a:t>When k ≠ j, X</a:t>
            </a:r>
            <a:r>
              <a:rPr lang="en-US" altLang="en-US" sz="2000" baseline="-25000">
                <a:cs typeface="Tahoma" pitchFamily="34" charset="0"/>
                <a:sym typeface="Symbol" pitchFamily="18" charset="2"/>
              </a:rPr>
              <a:t>ij </a:t>
            </a:r>
            <a:r>
              <a:rPr lang="en-US" altLang="en-US" sz="2000">
                <a:cs typeface="Tahoma" pitchFamily="34" charset="0"/>
                <a:sym typeface="Symbol" pitchFamily="18" charset="2"/>
              </a:rPr>
              <a:t>and X</a:t>
            </a:r>
            <a:r>
              <a:rPr lang="en-US" altLang="en-US" sz="2000" baseline="-25000">
                <a:cs typeface="Tahoma" pitchFamily="34" charset="0"/>
                <a:sym typeface="Symbol" pitchFamily="18" charset="2"/>
              </a:rPr>
              <a:t>ik </a:t>
            </a:r>
            <a:r>
              <a:rPr lang="en-US" altLang="en-US" sz="2000">
                <a:cs typeface="Tahoma" pitchFamily="34" charset="0"/>
                <a:sym typeface="Symbol" pitchFamily="18" charset="2"/>
              </a:rPr>
              <a:t>and independent, so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cs typeface="Tahoma" pitchFamily="34" charset="0"/>
                <a:sym typeface="Symbol" pitchFamily="18" charset="2"/>
              </a:rPr>
              <a:t>                   E[X</a:t>
            </a:r>
            <a:r>
              <a:rPr lang="en-US" altLang="en-US" sz="2000" baseline="-25000">
                <a:cs typeface="Tahoma" pitchFamily="34" charset="0"/>
                <a:sym typeface="Symbol" pitchFamily="18" charset="2"/>
              </a:rPr>
              <a:t>ij </a:t>
            </a:r>
            <a:r>
              <a:rPr lang="en-US" altLang="en-US" sz="2000">
                <a:cs typeface="Tahoma" pitchFamily="34" charset="0"/>
                <a:sym typeface="Symbol" pitchFamily="18" charset="2"/>
              </a:rPr>
              <a:t>X</a:t>
            </a:r>
            <a:r>
              <a:rPr lang="en-US" altLang="en-US" sz="2000" baseline="-25000">
                <a:cs typeface="Tahoma" pitchFamily="34" charset="0"/>
                <a:sym typeface="Symbol" pitchFamily="18" charset="2"/>
              </a:rPr>
              <a:t>ik</a:t>
            </a:r>
            <a:r>
              <a:rPr lang="en-US" altLang="en-US" sz="2000">
                <a:cs typeface="Tahoma" pitchFamily="34" charset="0"/>
                <a:sym typeface="Symbol" pitchFamily="18" charset="2"/>
              </a:rPr>
              <a:t>] = E[X</a:t>
            </a:r>
            <a:r>
              <a:rPr lang="en-US" altLang="en-US" sz="2000" baseline="-25000">
                <a:cs typeface="Tahoma" pitchFamily="34" charset="0"/>
                <a:sym typeface="Symbol" pitchFamily="18" charset="2"/>
              </a:rPr>
              <a:t>ij</a:t>
            </a:r>
            <a:r>
              <a:rPr lang="en-US" altLang="en-US" sz="2000">
                <a:cs typeface="Tahoma" pitchFamily="34" charset="0"/>
                <a:sym typeface="Symbol" pitchFamily="18" charset="2"/>
              </a:rPr>
              <a:t>] * E[X</a:t>
            </a:r>
            <a:r>
              <a:rPr lang="en-US" altLang="en-US" sz="2000" baseline="-25000">
                <a:cs typeface="Tahoma" pitchFamily="34" charset="0"/>
                <a:sym typeface="Symbol" pitchFamily="18" charset="2"/>
              </a:rPr>
              <a:t>ik</a:t>
            </a:r>
            <a:r>
              <a:rPr lang="en-US" altLang="en-US" sz="2000">
                <a:cs typeface="Tahoma" pitchFamily="34" charset="0"/>
                <a:sym typeface="Symbol" pitchFamily="18" charset="2"/>
              </a:rPr>
              <a:t>] = 1/n * 1/n = 1/n</a:t>
            </a:r>
            <a:r>
              <a:rPr lang="en-US" altLang="en-US" sz="2000" baseline="30000">
                <a:cs typeface="Tahoma" pitchFamily="34" charset="0"/>
                <a:sym typeface="Symbol" pitchFamily="18" charset="2"/>
              </a:rPr>
              <a:t>2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baseline="30000">
              <a:cs typeface="Tahoma" pitchFamily="34" charset="0"/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cs typeface="Tahoma" pitchFamily="34" charset="0"/>
                <a:sym typeface="Symbol" pitchFamily="18" charset="2"/>
              </a:rPr>
              <a:t>Substituting above: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cs typeface="Tahoma" pitchFamily="34" charset="0"/>
                <a:sym typeface="Symbol" pitchFamily="18" charset="2"/>
              </a:rPr>
              <a:t>                   E[n</a:t>
            </a:r>
            <a:r>
              <a:rPr lang="en-US" altLang="en-US" sz="2000" baseline="-25000">
                <a:cs typeface="Tahoma" pitchFamily="34" charset="0"/>
                <a:sym typeface="Symbol" pitchFamily="18" charset="2"/>
              </a:rPr>
              <a:t>i</a:t>
            </a:r>
            <a:r>
              <a:rPr lang="en-US" altLang="en-US" sz="2000" baseline="30000">
                <a:cs typeface="Tahoma" pitchFamily="34" charset="0"/>
                <a:sym typeface="Symbol" pitchFamily="18" charset="2"/>
              </a:rPr>
              <a:t>2</a:t>
            </a:r>
            <a:r>
              <a:rPr lang="en-US" altLang="en-US" sz="2000">
                <a:cs typeface="Tahoma" pitchFamily="34" charset="0"/>
                <a:sym typeface="Symbol" pitchFamily="18" charset="2"/>
              </a:rPr>
              <a:t>] = ∑</a:t>
            </a:r>
            <a:r>
              <a:rPr lang="en-US" altLang="en-US" sz="2000" baseline="-25000">
                <a:cs typeface="Tahoma" pitchFamily="34" charset="0"/>
                <a:sym typeface="Symbol" pitchFamily="18" charset="2"/>
              </a:rPr>
              <a:t>j=1..n</a:t>
            </a:r>
            <a:r>
              <a:rPr lang="en-US" altLang="en-US" sz="2000">
                <a:cs typeface="Tahoma" pitchFamily="34" charset="0"/>
                <a:sym typeface="Symbol" pitchFamily="18" charset="2"/>
              </a:rPr>
              <a:t> 1/n + ∑</a:t>
            </a:r>
            <a:r>
              <a:rPr lang="en-US" altLang="en-US" sz="2000" baseline="-25000">
                <a:cs typeface="Tahoma" pitchFamily="34" charset="0"/>
                <a:sym typeface="Symbol" pitchFamily="18" charset="2"/>
              </a:rPr>
              <a:t>j=1..n</a:t>
            </a:r>
            <a:r>
              <a:rPr lang="en-US" altLang="en-US" sz="2000">
                <a:cs typeface="Tahoma" pitchFamily="34" charset="0"/>
                <a:sym typeface="Symbol" pitchFamily="18" charset="2"/>
              </a:rPr>
              <a:t> ∑</a:t>
            </a:r>
            <a:r>
              <a:rPr lang="en-US" altLang="en-US" sz="2000" baseline="-25000">
                <a:cs typeface="Tahoma" pitchFamily="34" charset="0"/>
                <a:sym typeface="Symbol" pitchFamily="18" charset="2"/>
              </a:rPr>
              <a:t>k=1..n &amp; k≠j</a:t>
            </a:r>
            <a:r>
              <a:rPr lang="en-US" altLang="en-US" sz="2000">
                <a:cs typeface="Tahoma" pitchFamily="34" charset="0"/>
                <a:sym typeface="Symbol" pitchFamily="18" charset="2"/>
              </a:rPr>
              <a:t> 1/n</a:t>
            </a:r>
            <a:r>
              <a:rPr lang="en-US" altLang="en-US" sz="2000" baseline="30000">
                <a:cs typeface="Tahoma" pitchFamily="34" charset="0"/>
                <a:sym typeface="Symbol" pitchFamily="18" charset="2"/>
              </a:rPr>
              <a:t>2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cs typeface="Tahoma" pitchFamily="34" charset="0"/>
                <a:sym typeface="Symbol" pitchFamily="18" charset="2"/>
              </a:rPr>
              <a:t>                            = n * 1/n  +  n(n-1) 1/n</a:t>
            </a:r>
            <a:r>
              <a:rPr lang="en-US" altLang="en-US" sz="2000" baseline="30000">
                <a:cs typeface="Tahoma" pitchFamily="34" charset="0"/>
                <a:sym typeface="Symbol" pitchFamily="18" charset="2"/>
              </a:rPr>
              <a:t>2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cs typeface="Tahoma" pitchFamily="34" charset="0"/>
                <a:sym typeface="Symbol" pitchFamily="18" charset="2"/>
              </a:rPr>
              <a:t>                            = 1 + (n-1)/n = 2 – 1/n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cs typeface="Tahoma" pitchFamily="34" charset="0"/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baseline="-25000">
              <a:cs typeface="Tahoma" pitchFamily="34" charset="0"/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>
              <a:cs typeface="Tahoma" pitchFamily="34" charset="0"/>
              <a:sym typeface="Symbol" pitchFamily="18" charset="2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7525A-1867-4B94-A3AB-49603B321985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42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0"/>
            <a:ext cx="10515599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000" dirty="0" smtClean="0"/>
              <a:t>Median </a:t>
            </a:r>
            <a:r>
              <a:rPr lang="en-US" altLang="en-US" sz="4000" dirty="0"/>
              <a:t>and Order Statistics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FE130-A82C-475F-96BB-B628B0968D93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50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5123" name="Picture 4" descr="minimum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743200" y="609600"/>
            <a:ext cx="5257800" cy="2813050"/>
          </a:xfrm>
          <a:noFill/>
        </p:spPr>
      </p:pic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2590801" y="3549651"/>
            <a:ext cx="496174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Exactly n-1 comparisons are made by </a:t>
            </a:r>
            <a:r>
              <a:rPr lang="en-US" altLang="en-US" sz="2000">
                <a:latin typeface="Courier New" pitchFamily="49" charset="0"/>
              </a:rPr>
              <a:t>MINIMUM</a:t>
            </a:r>
            <a:r>
              <a:rPr lang="en-US" altLang="en-US"/>
              <a:t>. </a:t>
            </a:r>
          </a:p>
          <a:p>
            <a:r>
              <a:rPr lang="en-US" altLang="en-US"/>
              <a:t>Is this best possible? Can the minimum element be</a:t>
            </a:r>
          </a:p>
          <a:p>
            <a:r>
              <a:rPr lang="en-US" altLang="en-US"/>
              <a:t>found with fewer than n-1 comparisons? Why?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2590800" y="4876801"/>
            <a:ext cx="510094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0000"/>
                </a:solidFill>
              </a:rPr>
              <a:t>How to find </a:t>
            </a:r>
            <a:r>
              <a:rPr lang="en-US" altLang="en-US" i="1">
                <a:solidFill>
                  <a:srgbClr val="FF0000"/>
                </a:solidFill>
              </a:rPr>
              <a:t>both</a:t>
            </a:r>
            <a:r>
              <a:rPr lang="en-US" altLang="en-US">
                <a:solidFill>
                  <a:srgbClr val="FF0000"/>
                </a:solidFill>
              </a:rPr>
              <a:t> the maximum </a:t>
            </a:r>
            <a:r>
              <a:rPr lang="en-US" altLang="en-US" i="1">
                <a:solidFill>
                  <a:srgbClr val="FF0000"/>
                </a:solidFill>
              </a:rPr>
              <a:t>and </a:t>
            </a:r>
            <a:r>
              <a:rPr lang="en-US" altLang="en-US">
                <a:solidFill>
                  <a:srgbClr val="FF0000"/>
                </a:solidFill>
              </a:rPr>
              <a:t>minimum of n</a:t>
            </a:r>
          </a:p>
          <a:p>
            <a:r>
              <a:rPr lang="en-US" altLang="en-US">
                <a:solidFill>
                  <a:srgbClr val="FF0000"/>
                </a:solidFill>
              </a:rPr>
              <a:t>elements? Can one do better than separately </a:t>
            </a:r>
          </a:p>
          <a:p>
            <a:r>
              <a:rPr lang="en-US" altLang="en-US">
                <a:solidFill>
                  <a:srgbClr val="FF0000"/>
                </a:solidFill>
              </a:rPr>
              <a:t>finding the maximum and minimum, which requires </a:t>
            </a:r>
          </a:p>
          <a:p>
            <a:r>
              <a:rPr lang="en-US" altLang="en-US">
                <a:solidFill>
                  <a:srgbClr val="FF0000"/>
                </a:solidFill>
              </a:rPr>
              <a:t>2n-2 comparisons?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E56E-8982-469D-926A-732081C274EE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52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Selection in Worst-Case Linear Time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30488" y="1752600"/>
            <a:ext cx="7961312" cy="5105400"/>
          </a:xfrm>
        </p:spPr>
        <p:txBody>
          <a:bodyPr/>
          <a:lstStyle/>
          <a:p>
            <a:pPr marL="609600" indent="-609600">
              <a:buNone/>
            </a:pPr>
            <a:r>
              <a:rPr lang="en-US" altLang="en-US" sz="2000">
                <a:latin typeface="Courier New" pitchFamily="49" charset="0"/>
              </a:rPr>
              <a:t>SELECT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altLang="en-US" sz="2000"/>
              <a:t>Divide the n elements into floor(n/5) groups of 5 elements each and at most one more group of the remaining n mod 5 elements.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altLang="en-US" sz="2000"/>
              <a:t>Find the median of each of the ceil(n/5) groups simply by sorting (e.g., insertion sort) and picking the middle element.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altLang="en-US" sz="2000"/>
              <a:t>Use </a:t>
            </a:r>
            <a:r>
              <a:rPr lang="en-US" altLang="en-US" sz="2000">
                <a:latin typeface="Courier New" pitchFamily="49" charset="0"/>
              </a:rPr>
              <a:t>SELECT</a:t>
            </a:r>
            <a:r>
              <a:rPr lang="en-US" altLang="en-US" sz="2000"/>
              <a:t> recursively to find the median x of the ceil(n/5) medians found in Step 2.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altLang="en-US" sz="2000"/>
              <a:t>Partition the input array using the median-of-medians x as pivot. Let k be one more than the number of elements on the low side of the partition, so that x is the k th smallest element and there are n-k elements on the high side of the partition.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altLang="en-US" sz="2000"/>
              <a:t>If i = k, return x. Otherwise, use </a:t>
            </a:r>
            <a:r>
              <a:rPr lang="en-US" altLang="en-US" sz="2000">
                <a:latin typeface="Courier New" pitchFamily="49" charset="0"/>
              </a:rPr>
              <a:t>SELECT</a:t>
            </a:r>
            <a:r>
              <a:rPr lang="en-US" altLang="en-US" sz="2000"/>
              <a:t> recursively to find the i th smallest element on the low side if i &lt; k, or the i-k th smallest element on the high side if i &gt; k.</a:t>
            </a:r>
          </a:p>
          <a:p>
            <a:pPr marL="609600" indent="-609600">
              <a:buFont typeface="Wingdings" pitchFamily="2" charset="2"/>
              <a:buAutoNum type="arabicPeriod"/>
            </a:pPr>
            <a:endParaRPr lang="en-US" altLang="en-US" sz="20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B4B7-DB65-4D32-87E5-8E35FA974A24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3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1267" name="Picture 4" descr="fig9-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727326" y="2017713"/>
            <a:ext cx="7102475" cy="4500562"/>
          </a:xfrm>
          <a:noFill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214EA-B27A-42DD-9DFF-92C546354D36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2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0"/>
            <a:ext cx="10515599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000" dirty="0" smtClean="0"/>
              <a:t>Hash </a:t>
            </a:r>
            <a:r>
              <a:rPr lang="en-US" altLang="en-US" sz="4000" dirty="0"/>
              <a:t>Tables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93FD0-B531-4FA4-952A-99FA818DD43F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21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5123" name="Picture 4" descr="fig11-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743200" y="1298576"/>
            <a:ext cx="6584950" cy="3959225"/>
          </a:xfrm>
        </p:spPr>
      </p:pic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3429001" y="1325564"/>
            <a:ext cx="242399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200"/>
              <a:t>Size of table T = size of universe U !!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2625726" y="5365751"/>
            <a:ext cx="312444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200"/>
              <a:t>DIRECT-ADDRESS-SEARCH(T, k) return T[k]</a:t>
            </a:r>
          </a:p>
          <a:p>
            <a:endParaRPr lang="en-US" altLang="en-US" sz="1200"/>
          </a:p>
          <a:p>
            <a:r>
              <a:rPr lang="en-US" altLang="en-US" sz="1200"/>
              <a:t>DIRECT-ADDRESS-INSERT(T, x) T[ key[x] ] </a:t>
            </a:r>
            <a:r>
              <a:rPr lang="en-US" altLang="en-US" sz="1200">
                <a:sym typeface="Wingdings" pitchFamily="2" charset="2"/>
              </a:rPr>
              <a:t> x</a:t>
            </a:r>
          </a:p>
          <a:p>
            <a:endParaRPr lang="en-US" altLang="en-US" sz="1200">
              <a:sym typeface="Wingdings" pitchFamily="2" charset="2"/>
            </a:endParaRPr>
          </a:p>
          <a:p>
            <a:r>
              <a:rPr lang="en-US" altLang="en-US" sz="1200">
                <a:sym typeface="Wingdings" pitchFamily="2" charset="2"/>
              </a:rPr>
              <a:t>DIRECT-ADDRESS-DELETE(T, x) </a:t>
            </a:r>
            <a:r>
              <a:rPr lang="en-US" altLang="en-US" sz="1200"/>
              <a:t>T[ key[x] ] </a:t>
            </a:r>
            <a:r>
              <a:rPr lang="en-US" altLang="en-US" sz="1200">
                <a:sym typeface="Wingdings" pitchFamily="2" charset="2"/>
              </a:rPr>
              <a:t> NIL</a:t>
            </a:r>
          </a:p>
          <a:p>
            <a:endParaRPr lang="en-US" altLang="en-US" sz="1200"/>
          </a:p>
        </p:txBody>
      </p:sp>
      <p:sp>
        <p:nvSpPr>
          <p:cNvPr id="5126" name="Text Box 10"/>
          <p:cNvSpPr txBox="1">
            <a:spLocks noChangeArrowheads="1"/>
          </p:cNvSpPr>
          <p:nvPr/>
        </p:nvSpPr>
        <p:spPr bwMode="auto">
          <a:xfrm>
            <a:off x="2678114" y="730250"/>
            <a:ext cx="469910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/>
              <a:t>Implementing a </a:t>
            </a:r>
            <a:r>
              <a:rPr lang="en-US" altLang="en-US" sz="1600" b="1"/>
              <a:t>dictionary </a:t>
            </a:r>
            <a:r>
              <a:rPr lang="en-US" altLang="en-US" sz="1600"/>
              <a:t>with a </a:t>
            </a:r>
            <a:r>
              <a:rPr lang="en-US" altLang="en-US" sz="1600" b="1"/>
              <a:t>direct-address table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AE7B2-BCB5-42B8-9A78-B9CDB84483D6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69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6147" name="Picture 4" descr="fig11-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667000" y="1827214"/>
            <a:ext cx="6529388" cy="3582987"/>
          </a:xfrm>
        </p:spPr>
      </p:pic>
      <p:sp>
        <p:nvSpPr>
          <p:cNvPr id="6148" name="Text Box 7"/>
          <p:cNvSpPr txBox="1">
            <a:spLocks noChangeArrowheads="1"/>
          </p:cNvSpPr>
          <p:nvPr/>
        </p:nvSpPr>
        <p:spPr bwMode="auto">
          <a:xfrm>
            <a:off x="2590801" y="1263650"/>
            <a:ext cx="68154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/>
              <a:t>Reducing the size of the table using a </a:t>
            </a:r>
            <a:r>
              <a:rPr lang="en-US" altLang="en-US" sz="1600" b="1"/>
              <a:t>hash function</a:t>
            </a:r>
            <a:r>
              <a:rPr lang="en-US" altLang="en-US" sz="1600"/>
              <a:t> to map keys to a </a:t>
            </a:r>
            <a:r>
              <a:rPr lang="en-US" altLang="en-US" sz="1600" b="1"/>
              <a:t>hash table</a:t>
            </a:r>
          </a:p>
        </p:txBody>
      </p:sp>
      <p:sp>
        <p:nvSpPr>
          <p:cNvPr id="6149" name="Text Box 8"/>
          <p:cNvSpPr txBox="1">
            <a:spLocks noChangeArrowheads="1"/>
          </p:cNvSpPr>
          <p:nvPr/>
        </p:nvSpPr>
        <p:spPr bwMode="auto">
          <a:xfrm>
            <a:off x="3810000" y="4495800"/>
            <a:ext cx="1905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200"/>
              <a:t> h : U -&gt; [0, 1, …, m-1]</a:t>
            </a:r>
          </a:p>
        </p:txBody>
      </p:sp>
      <p:sp>
        <p:nvSpPr>
          <p:cNvPr id="6150" name="Text Box 9"/>
          <p:cNvSpPr txBox="1">
            <a:spLocks noChangeArrowheads="1"/>
          </p:cNvSpPr>
          <p:nvPr/>
        </p:nvSpPr>
        <p:spPr bwMode="auto">
          <a:xfrm>
            <a:off x="7543800" y="3352800"/>
            <a:ext cx="7635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200"/>
              <a:t>collision!</a:t>
            </a:r>
          </a:p>
        </p:txBody>
      </p:sp>
      <p:sp>
        <p:nvSpPr>
          <p:cNvPr id="6151" name="Text Box 10"/>
          <p:cNvSpPr txBox="1">
            <a:spLocks noChangeArrowheads="1"/>
          </p:cNvSpPr>
          <p:nvPr/>
        </p:nvSpPr>
        <p:spPr bwMode="auto">
          <a:xfrm>
            <a:off x="5754689" y="4525964"/>
            <a:ext cx="8767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200" b="1"/>
              <a:t>Hash Table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6D7F9-87EF-4AE0-A72F-55FB3898EB0D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00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7171" name="Picture 4" descr="fig11-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667000" y="457201"/>
            <a:ext cx="6553200" cy="3597275"/>
          </a:xfrm>
        </p:spPr>
      </p:pic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2590801" y="152400"/>
            <a:ext cx="282949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 b="1"/>
              <a:t>Collision resolution</a:t>
            </a:r>
            <a:r>
              <a:rPr lang="en-US" altLang="en-US" sz="1600"/>
              <a:t> by </a:t>
            </a:r>
            <a:r>
              <a:rPr lang="en-US" altLang="en-US" sz="1600" b="1"/>
              <a:t>chaining</a:t>
            </a:r>
          </a:p>
        </p:txBody>
      </p:sp>
      <p:sp>
        <p:nvSpPr>
          <p:cNvPr id="7173" name="Text Box 8"/>
          <p:cNvSpPr txBox="1">
            <a:spLocks noChangeArrowheads="1"/>
          </p:cNvSpPr>
          <p:nvPr/>
        </p:nvSpPr>
        <p:spPr bwMode="auto">
          <a:xfrm>
            <a:off x="2590800" y="4038601"/>
            <a:ext cx="547367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/>
              <a:t>Load factor</a:t>
            </a:r>
            <a:r>
              <a:rPr lang="en-US" altLang="en-US"/>
              <a:t> </a:t>
            </a:r>
            <a:r>
              <a:rPr lang="el-GR" altLang="en-US">
                <a:cs typeface="Tahoma" pitchFamily="34" charset="0"/>
              </a:rPr>
              <a:t>α</a:t>
            </a:r>
            <a:r>
              <a:rPr lang="en-US" altLang="en-US">
                <a:cs typeface="Tahoma" pitchFamily="34" charset="0"/>
              </a:rPr>
              <a:t> = # elements in table n / # slots in table m </a:t>
            </a:r>
          </a:p>
          <a:p>
            <a:r>
              <a:rPr lang="en-US" altLang="en-US">
                <a:cs typeface="Tahoma" pitchFamily="34" charset="0"/>
              </a:rPr>
              <a:t>                      = average # elements in a chain </a:t>
            </a:r>
            <a:endParaRPr lang="el-GR" altLang="en-US">
              <a:cs typeface="Tahoma" pitchFamily="34" charset="0"/>
            </a:endParaRPr>
          </a:p>
        </p:txBody>
      </p:sp>
      <p:sp>
        <p:nvSpPr>
          <p:cNvPr id="7174" name="Text Box 9"/>
          <p:cNvSpPr txBox="1">
            <a:spLocks noChangeArrowheads="1"/>
          </p:cNvSpPr>
          <p:nvPr/>
        </p:nvSpPr>
        <p:spPr bwMode="auto">
          <a:xfrm>
            <a:off x="2590801" y="4800601"/>
            <a:ext cx="494596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200"/>
              <a:t>CHAINED-HASH-INSERT(T, x) insert x at the head of the list T[ h( key[x] ) ]</a:t>
            </a:r>
          </a:p>
          <a:p>
            <a:endParaRPr lang="en-US" altLang="en-US" sz="1200"/>
          </a:p>
          <a:p>
            <a:r>
              <a:rPr lang="en-US" altLang="en-US" sz="1200"/>
              <a:t>CHAINED-HASH-SEARCH(T, k) search for an element with key k in list T[ h(k) ]</a:t>
            </a:r>
          </a:p>
          <a:p>
            <a:endParaRPr lang="en-US" altLang="en-US" sz="1200"/>
          </a:p>
          <a:p>
            <a:r>
              <a:rPr lang="en-US" altLang="en-US" sz="1200"/>
              <a:t>CHAINED-HASH-DELETE(T, x) delete x from the list T[ h( key[x] ) ]</a:t>
            </a:r>
          </a:p>
          <a:p>
            <a:endParaRPr lang="en-US" altLang="en-US" sz="1200"/>
          </a:p>
        </p:txBody>
      </p:sp>
      <p:sp>
        <p:nvSpPr>
          <p:cNvPr id="7175" name="Text Box 11"/>
          <p:cNvSpPr txBox="1">
            <a:spLocks noChangeArrowheads="1"/>
          </p:cNvSpPr>
          <p:nvPr/>
        </p:nvSpPr>
        <p:spPr bwMode="auto">
          <a:xfrm>
            <a:off x="2590801" y="5967413"/>
            <a:ext cx="25702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/>
              <a:t>What are worst-case times?!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63A4F-2D49-4370-8F4C-6615112520BB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40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8195" name="Picture 4" descr="fig11-3"/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743200" y="152401"/>
            <a:ext cx="5638800" cy="3095625"/>
          </a:xfrm>
        </p:spPr>
      </p:pic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2646364" y="3962401"/>
            <a:ext cx="6404767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 b="1"/>
              <a:t>Th. 11.1:</a:t>
            </a:r>
            <a:r>
              <a:rPr lang="en-US" altLang="en-US" sz="1600"/>
              <a:t> In a hash table in which collisions are resolved by chaining, an</a:t>
            </a:r>
          </a:p>
          <a:p>
            <a:r>
              <a:rPr lang="en-US" altLang="en-US" sz="1600"/>
              <a:t>unsuccessful search takes expected time </a:t>
            </a:r>
            <a:r>
              <a:rPr lang="en-US" altLang="en-US" sz="1600">
                <a:sym typeface="Symbol" pitchFamily="18" charset="2"/>
              </a:rPr>
              <a:t>(1+</a:t>
            </a:r>
            <a:r>
              <a:rPr lang="el-GR" altLang="en-US" sz="1600">
                <a:cs typeface="Tahoma" pitchFamily="34" charset="0"/>
                <a:sym typeface="Symbol" pitchFamily="18" charset="2"/>
              </a:rPr>
              <a:t>α</a:t>
            </a:r>
            <a:r>
              <a:rPr lang="en-US" altLang="en-US" sz="1600">
                <a:cs typeface="Tahoma" pitchFamily="34" charset="0"/>
                <a:sym typeface="Symbol" pitchFamily="18" charset="2"/>
              </a:rPr>
              <a:t>), under the assumption of</a:t>
            </a:r>
          </a:p>
          <a:p>
            <a:r>
              <a:rPr lang="en-US" altLang="en-US" sz="1600">
                <a:cs typeface="Tahoma" pitchFamily="34" charset="0"/>
                <a:sym typeface="Symbol" pitchFamily="18" charset="2"/>
              </a:rPr>
              <a:t>simple uniform hashing.</a:t>
            </a:r>
          </a:p>
          <a:p>
            <a:endParaRPr lang="en-US" altLang="en-US" sz="1600">
              <a:cs typeface="Tahoma" pitchFamily="34" charset="0"/>
              <a:sym typeface="Symbol" pitchFamily="18" charset="2"/>
            </a:endParaRPr>
          </a:p>
          <a:p>
            <a:r>
              <a:rPr lang="en-US" altLang="en-US" sz="1600" b="1">
                <a:cs typeface="Tahoma" pitchFamily="34" charset="0"/>
                <a:sym typeface="Symbol" pitchFamily="18" charset="2"/>
              </a:rPr>
              <a:t>Proof:</a:t>
            </a:r>
            <a:r>
              <a:rPr lang="en-US" altLang="en-US" sz="1600">
                <a:cs typeface="Tahoma" pitchFamily="34" charset="0"/>
                <a:sym typeface="Symbol" pitchFamily="18" charset="2"/>
              </a:rPr>
              <a:t> For j = 0, 1, …, m-1, denote the length of the list T[j] by n</a:t>
            </a:r>
            <a:r>
              <a:rPr lang="en-US" altLang="en-US" sz="1600" baseline="-25000">
                <a:cs typeface="Tahoma" pitchFamily="34" charset="0"/>
                <a:sym typeface="Symbol" pitchFamily="18" charset="2"/>
              </a:rPr>
              <a:t>j</a:t>
            </a:r>
            <a:r>
              <a:rPr lang="en-US" altLang="en-US" sz="1600">
                <a:cs typeface="Tahoma" pitchFamily="34" charset="0"/>
                <a:sym typeface="Symbol" pitchFamily="18" charset="2"/>
              </a:rPr>
              <a:t>.</a:t>
            </a:r>
          </a:p>
          <a:p>
            <a:r>
              <a:rPr lang="en-US" altLang="en-US" sz="1600">
                <a:cs typeface="Tahoma" pitchFamily="34" charset="0"/>
                <a:sym typeface="Symbol" pitchFamily="18" charset="2"/>
              </a:rPr>
              <a:t>Therefore, n = n</a:t>
            </a:r>
            <a:r>
              <a:rPr lang="en-US" altLang="en-US" sz="1600" baseline="-25000">
                <a:cs typeface="Tahoma" pitchFamily="34" charset="0"/>
                <a:sym typeface="Symbol" pitchFamily="18" charset="2"/>
              </a:rPr>
              <a:t>0</a:t>
            </a:r>
            <a:r>
              <a:rPr lang="en-US" altLang="en-US" sz="1600">
                <a:cs typeface="Tahoma" pitchFamily="34" charset="0"/>
                <a:sym typeface="Symbol" pitchFamily="18" charset="2"/>
              </a:rPr>
              <a:t> + n</a:t>
            </a:r>
            <a:r>
              <a:rPr lang="en-US" altLang="en-US" sz="1600" baseline="-25000">
                <a:cs typeface="Tahoma" pitchFamily="34" charset="0"/>
                <a:sym typeface="Symbol" pitchFamily="18" charset="2"/>
              </a:rPr>
              <a:t>1</a:t>
            </a:r>
            <a:r>
              <a:rPr lang="en-US" altLang="en-US" sz="1600">
                <a:cs typeface="Tahoma" pitchFamily="34" charset="0"/>
                <a:sym typeface="Symbol" pitchFamily="18" charset="2"/>
              </a:rPr>
              <a:t> + … + n</a:t>
            </a:r>
            <a:r>
              <a:rPr lang="en-US" altLang="en-US" sz="1600" baseline="-25000">
                <a:cs typeface="Tahoma" pitchFamily="34" charset="0"/>
                <a:sym typeface="Symbol" pitchFamily="18" charset="2"/>
              </a:rPr>
              <a:t>m-1</a:t>
            </a:r>
            <a:r>
              <a:rPr lang="en-US" altLang="en-US" sz="1600">
                <a:cs typeface="Tahoma" pitchFamily="34" charset="0"/>
                <a:sym typeface="Symbol" pitchFamily="18" charset="2"/>
              </a:rPr>
              <a:t>.</a:t>
            </a:r>
          </a:p>
          <a:p>
            <a:endParaRPr lang="en-US" altLang="en-US" sz="1600">
              <a:cs typeface="Tahoma" pitchFamily="34" charset="0"/>
              <a:sym typeface="Symbol" pitchFamily="18" charset="2"/>
            </a:endParaRPr>
          </a:p>
          <a:p>
            <a:r>
              <a:rPr lang="en-US" altLang="en-US" sz="1600">
                <a:cs typeface="Tahoma" pitchFamily="34" charset="0"/>
                <a:sym typeface="Symbol" pitchFamily="18" charset="2"/>
              </a:rPr>
              <a:t>Expected search time = time to compute h(k) + time to search to end of list</a:t>
            </a:r>
          </a:p>
          <a:p>
            <a:r>
              <a:rPr lang="en-US" altLang="en-US" sz="1600">
                <a:cs typeface="Tahoma" pitchFamily="34" charset="0"/>
                <a:sym typeface="Symbol" pitchFamily="18" charset="2"/>
              </a:rPr>
              <a:t>                                  of expected length E[ n</a:t>
            </a:r>
            <a:r>
              <a:rPr lang="en-US" altLang="en-US" sz="1600" baseline="-25000">
                <a:cs typeface="Tahoma" pitchFamily="34" charset="0"/>
                <a:sym typeface="Symbol" pitchFamily="18" charset="2"/>
              </a:rPr>
              <a:t>h(k)</a:t>
            </a:r>
            <a:r>
              <a:rPr lang="en-US" altLang="en-US" sz="1600">
                <a:cs typeface="Tahoma" pitchFamily="34" charset="0"/>
                <a:sym typeface="Symbol" pitchFamily="18" charset="2"/>
              </a:rPr>
              <a:t> ]</a:t>
            </a:r>
          </a:p>
          <a:p>
            <a:r>
              <a:rPr lang="en-US" altLang="en-US" sz="1600">
                <a:cs typeface="Tahoma" pitchFamily="34" charset="0"/>
                <a:sym typeface="Symbol" pitchFamily="18" charset="2"/>
              </a:rPr>
              <a:t>                               = (1) + (</a:t>
            </a:r>
            <a:r>
              <a:rPr lang="el-GR" altLang="en-US" sz="1600">
                <a:cs typeface="Tahoma" pitchFamily="34" charset="0"/>
                <a:sym typeface="Symbol" pitchFamily="18" charset="2"/>
              </a:rPr>
              <a:t>α</a:t>
            </a:r>
            <a:r>
              <a:rPr lang="en-US" altLang="en-US" sz="1600">
                <a:cs typeface="Tahoma" pitchFamily="34" charset="0"/>
                <a:sym typeface="Symbol" pitchFamily="18" charset="2"/>
              </a:rPr>
              <a:t>)  </a:t>
            </a:r>
          </a:p>
          <a:p>
            <a:r>
              <a:rPr lang="en-US" altLang="en-US" sz="1600">
                <a:cs typeface="Tahoma" pitchFamily="34" charset="0"/>
                <a:sym typeface="Symbol" pitchFamily="18" charset="2"/>
              </a:rPr>
              <a:t>                               = </a:t>
            </a:r>
            <a:r>
              <a:rPr lang="en-US" altLang="en-US" sz="1600">
                <a:sym typeface="Symbol" pitchFamily="18" charset="2"/>
              </a:rPr>
              <a:t>(1+</a:t>
            </a:r>
            <a:r>
              <a:rPr lang="el-GR" altLang="en-US" sz="1600">
                <a:cs typeface="Tahoma" pitchFamily="34" charset="0"/>
                <a:sym typeface="Symbol" pitchFamily="18" charset="2"/>
              </a:rPr>
              <a:t>α</a:t>
            </a:r>
            <a:r>
              <a:rPr lang="en-US" altLang="en-US" sz="1600">
                <a:sym typeface="Symbol" pitchFamily="18" charset="2"/>
              </a:rPr>
              <a:t>)</a:t>
            </a:r>
            <a:endParaRPr lang="en-US" altLang="en-US">
              <a:sym typeface="Symbol" pitchFamily="18" charset="2"/>
            </a:endParaRPr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2667000" y="3332164"/>
            <a:ext cx="70357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 b="1"/>
              <a:t>Simple uniform hashing</a:t>
            </a:r>
            <a:r>
              <a:rPr lang="en-US" altLang="en-US" sz="1600"/>
              <a:t> means each element is equally likely to hash to any of the</a:t>
            </a:r>
          </a:p>
          <a:p>
            <a:r>
              <a:rPr lang="en-US" altLang="en-US" sz="1600"/>
              <a:t>m slots, independently of where any other element has hashed to.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C971-8415-4202-96EF-493AE4B36B25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79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Asymptotic Analysis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Ignore machine dependent constants</a:t>
            </a:r>
          </a:p>
          <a:p>
            <a:r>
              <a:rPr lang="en-US"/>
              <a:t>Look at growth of T(n) while n </a:t>
            </a:r>
            <a:r>
              <a:rPr lang="en-US">
                <a:sym typeface="Symbol" pitchFamily="18" charset="2"/>
              </a:rPr>
              <a:t> </a:t>
            </a:r>
          </a:p>
          <a:p>
            <a:r>
              <a:rPr lang="en-US" i="1">
                <a:sym typeface="Symbol" pitchFamily="18" charset="2"/>
              </a:rPr>
              <a:t>O </a:t>
            </a:r>
            <a:r>
              <a:rPr lang="en-US">
                <a:sym typeface="Symbol" pitchFamily="18" charset="2"/>
              </a:rPr>
              <a:t> - notation</a:t>
            </a:r>
          </a:p>
          <a:p>
            <a:r>
              <a:rPr lang="en-US" i="1">
                <a:sym typeface="Symbol" pitchFamily="18" charset="2"/>
              </a:rPr>
              <a:t>O(n^3)&gt;O(n^2)</a:t>
            </a:r>
            <a:endParaRPr lang="en-US" i="1"/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3124200" y="45720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3124200" y="6019800"/>
            <a:ext cx="327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Freeform 6"/>
          <p:cNvSpPr>
            <a:spLocks/>
          </p:cNvSpPr>
          <p:nvPr/>
        </p:nvSpPr>
        <p:spPr bwMode="auto">
          <a:xfrm>
            <a:off x="3352800" y="4457700"/>
            <a:ext cx="2819400" cy="1333500"/>
          </a:xfrm>
          <a:custGeom>
            <a:avLst/>
            <a:gdLst/>
            <a:ahLst/>
            <a:cxnLst>
              <a:cxn ang="0">
                <a:pos x="0" y="840"/>
              </a:cxn>
              <a:cxn ang="0">
                <a:pos x="288" y="744"/>
              </a:cxn>
              <a:cxn ang="0">
                <a:pos x="528" y="744"/>
              </a:cxn>
              <a:cxn ang="0">
                <a:pos x="864" y="648"/>
              </a:cxn>
              <a:cxn ang="0">
                <a:pos x="1008" y="504"/>
              </a:cxn>
              <a:cxn ang="0">
                <a:pos x="1152" y="312"/>
              </a:cxn>
              <a:cxn ang="0">
                <a:pos x="1392" y="168"/>
              </a:cxn>
              <a:cxn ang="0">
                <a:pos x="1632" y="24"/>
              </a:cxn>
              <a:cxn ang="0">
                <a:pos x="1776" y="24"/>
              </a:cxn>
            </a:cxnLst>
            <a:rect l="0" t="0" r="r" b="b"/>
            <a:pathLst>
              <a:path w="1776" h="840">
                <a:moveTo>
                  <a:pt x="0" y="840"/>
                </a:moveTo>
                <a:cubicBezTo>
                  <a:pt x="100" y="800"/>
                  <a:pt x="200" y="760"/>
                  <a:pt x="288" y="744"/>
                </a:cubicBezTo>
                <a:cubicBezTo>
                  <a:pt x="376" y="728"/>
                  <a:pt x="432" y="760"/>
                  <a:pt x="528" y="744"/>
                </a:cubicBezTo>
                <a:cubicBezTo>
                  <a:pt x="624" y="728"/>
                  <a:pt x="784" y="688"/>
                  <a:pt x="864" y="648"/>
                </a:cubicBezTo>
                <a:cubicBezTo>
                  <a:pt x="944" y="608"/>
                  <a:pt x="960" y="560"/>
                  <a:pt x="1008" y="504"/>
                </a:cubicBezTo>
                <a:cubicBezTo>
                  <a:pt x="1056" y="448"/>
                  <a:pt x="1088" y="368"/>
                  <a:pt x="1152" y="312"/>
                </a:cubicBezTo>
                <a:cubicBezTo>
                  <a:pt x="1216" y="256"/>
                  <a:pt x="1312" y="216"/>
                  <a:pt x="1392" y="168"/>
                </a:cubicBezTo>
                <a:cubicBezTo>
                  <a:pt x="1472" y="120"/>
                  <a:pt x="1568" y="48"/>
                  <a:pt x="1632" y="24"/>
                </a:cubicBezTo>
                <a:cubicBezTo>
                  <a:pt x="1696" y="0"/>
                  <a:pt x="1752" y="24"/>
                  <a:pt x="1776" y="2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9" name="Freeform 9"/>
          <p:cNvSpPr>
            <a:spLocks/>
          </p:cNvSpPr>
          <p:nvPr/>
        </p:nvSpPr>
        <p:spPr bwMode="auto">
          <a:xfrm>
            <a:off x="3352800" y="5257800"/>
            <a:ext cx="28194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96"/>
              </a:cxn>
              <a:cxn ang="0">
                <a:pos x="864" y="48"/>
              </a:cxn>
              <a:cxn ang="0">
                <a:pos x="1200" y="48"/>
              </a:cxn>
              <a:cxn ang="0">
                <a:pos x="1776" y="0"/>
              </a:cxn>
            </a:cxnLst>
            <a:rect l="0" t="0" r="r" b="b"/>
            <a:pathLst>
              <a:path w="1776" h="144">
                <a:moveTo>
                  <a:pt x="0" y="144"/>
                </a:moveTo>
                <a:cubicBezTo>
                  <a:pt x="120" y="128"/>
                  <a:pt x="240" y="112"/>
                  <a:pt x="384" y="96"/>
                </a:cubicBezTo>
                <a:cubicBezTo>
                  <a:pt x="528" y="80"/>
                  <a:pt x="728" y="56"/>
                  <a:pt x="864" y="48"/>
                </a:cubicBezTo>
                <a:cubicBezTo>
                  <a:pt x="1000" y="40"/>
                  <a:pt x="1048" y="56"/>
                  <a:pt x="1200" y="48"/>
                </a:cubicBezTo>
                <a:cubicBezTo>
                  <a:pt x="1352" y="40"/>
                  <a:pt x="1680" y="8"/>
                  <a:pt x="177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4C89A-63EE-45D1-AEC6-A91CC5D89601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91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Developing a Hash Function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000" b="1"/>
              <a:t>Division method</a:t>
            </a:r>
            <a:r>
              <a:rPr lang="en-US" altLang="en-US" sz="2000"/>
              <a:t>:</a:t>
            </a:r>
          </a:p>
          <a:p>
            <a:pPr lvl="1" eaLnBrk="1" hangingPunct="1"/>
            <a:r>
              <a:rPr lang="en-US" altLang="en-US" sz="1800"/>
              <a:t>Key k goes to slot h(k) = k mod m</a:t>
            </a:r>
          </a:p>
          <a:p>
            <a:pPr lvl="1" eaLnBrk="1" hangingPunct="1"/>
            <a:r>
              <a:rPr lang="en-US" altLang="en-US" sz="1800"/>
              <a:t>Avoid choosing m as power of 2, otherwise h(k) is just lower order bits of k (in binary representation), which may not be random</a:t>
            </a:r>
          </a:p>
          <a:p>
            <a:pPr lvl="1" eaLnBrk="1" hangingPunct="1"/>
            <a:r>
              <a:rPr lang="en-US" altLang="en-US" sz="1800"/>
              <a:t>A good choice is a prime number not close to a power of 2.       E.g., if n = 2000, and a load factor </a:t>
            </a:r>
            <a:r>
              <a:rPr lang="el-GR" altLang="en-US" sz="1800"/>
              <a:t>α</a:t>
            </a:r>
            <a:r>
              <a:rPr lang="en-US" altLang="en-US" sz="1800"/>
              <a:t> about 3 is acceptable, then   m = 701 is ok.</a:t>
            </a:r>
          </a:p>
          <a:p>
            <a:pPr eaLnBrk="1" hangingPunct="1">
              <a:buFont typeface="Wingdings" pitchFamily="2" charset="2"/>
              <a:buNone/>
            </a:pPr>
            <a:endParaRPr lang="el-GR" altLang="en-US" sz="2000"/>
          </a:p>
          <a:p>
            <a:pPr eaLnBrk="1" hangingPunct="1">
              <a:buFont typeface="Wingdings" pitchFamily="2" charset="2"/>
              <a:buNone/>
            </a:pPr>
            <a:endParaRPr lang="en-US" altLang="en-US" sz="20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8C4D6-7F00-45DC-B109-1D1A45792BDF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91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06688" y="0"/>
            <a:ext cx="6589712" cy="6553200"/>
          </a:xfrm>
        </p:spPr>
        <p:txBody>
          <a:bodyPr/>
          <a:lstStyle/>
          <a:p>
            <a:pPr eaLnBrk="1" hangingPunct="1"/>
            <a:r>
              <a:rPr lang="en-US" altLang="en-US" sz="2000" b="1"/>
              <a:t>Multiplication method</a:t>
            </a:r>
            <a:r>
              <a:rPr lang="en-US" altLang="en-US" sz="2000"/>
              <a:t>:</a:t>
            </a:r>
          </a:p>
          <a:p>
            <a:pPr lvl="1" eaLnBrk="1" hangingPunct="1"/>
            <a:r>
              <a:rPr lang="en-US" altLang="en-US" sz="1800"/>
              <a:t>Fix a constant A in 0 &lt; A &lt; 1.</a:t>
            </a:r>
          </a:p>
          <a:p>
            <a:pPr lvl="1" eaLnBrk="1" hangingPunct="1"/>
            <a:r>
              <a:rPr lang="en-US" altLang="en-US" sz="1800"/>
              <a:t>Then, h(k) = </a:t>
            </a:r>
            <a:r>
              <a:rPr lang="en-US" altLang="en-US" sz="1800">
                <a:sym typeface="Symbol" pitchFamily="18" charset="2"/>
              </a:rPr>
              <a:t> </a:t>
            </a:r>
            <a:r>
              <a:rPr lang="en-US" altLang="en-US" sz="1800"/>
              <a:t>m (kA mod 1) ) </a:t>
            </a:r>
            <a:r>
              <a:rPr lang="en-US" altLang="en-US" sz="1800">
                <a:sym typeface="Symbol" pitchFamily="18" charset="2"/>
              </a:rPr>
              <a:t></a:t>
            </a:r>
            <a:r>
              <a:rPr lang="en-US" altLang="en-US" sz="1800"/>
              <a:t>, i.e.,</a:t>
            </a:r>
          </a:p>
          <a:p>
            <a:pPr lvl="2" eaLnBrk="1" hangingPunct="1"/>
            <a:r>
              <a:rPr lang="en-US" altLang="en-US" sz="1600"/>
              <a:t>I.e., multiply k by A, take the fractional part of k*A, then multiply m by this fractional part and take the floor</a:t>
            </a:r>
          </a:p>
          <a:p>
            <a:pPr lvl="2" eaLnBrk="1" hangingPunct="1"/>
            <a:endParaRPr lang="en-US" altLang="en-US" sz="1400"/>
          </a:p>
          <a:p>
            <a:pPr lvl="2" eaLnBrk="1" hangingPunct="1"/>
            <a:endParaRPr lang="en-US" altLang="en-US" sz="1400"/>
          </a:p>
        </p:txBody>
      </p:sp>
      <p:pic>
        <p:nvPicPr>
          <p:cNvPr id="11267" name="Picture 4" descr="fig11-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19400" y="1712914"/>
            <a:ext cx="6477000" cy="3011487"/>
          </a:xfrm>
        </p:spPr>
      </p:pic>
      <p:sp>
        <p:nvSpPr>
          <p:cNvPr id="11268" name="Text Box 7"/>
          <p:cNvSpPr txBox="1">
            <a:spLocks noChangeArrowheads="1"/>
          </p:cNvSpPr>
          <p:nvPr/>
        </p:nvSpPr>
        <p:spPr bwMode="auto">
          <a:xfrm>
            <a:off x="2727326" y="4648201"/>
            <a:ext cx="7299049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/>
              <a:t>In fact, m can be chosen arbitrarily in the multiplication method without randomness </a:t>
            </a:r>
          </a:p>
          <a:p>
            <a:r>
              <a:rPr lang="en-US" altLang="en-US" sz="1600"/>
              <a:t>being an issue. Efficient implementation is possible if m is a power of 2, say m = 2</a:t>
            </a:r>
            <a:r>
              <a:rPr lang="en-US" altLang="en-US" sz="1600" baseline="30000"/>
              <a:t>p</a:t>
            </a:r>
            <a:r>
              <a:rPr lang="en-US" altLang="en-US" sz="1600"/>
              <a:t>, </a:t>
            </a:r>
          </a:p>
          <a:p>
            <a:r>
              <a:rPr lang="en-US" altLang="en-US" sz="1600"/>
              <a:t>and A = s/2</a:t>
            </a:r>
            <a:r>
              <a:rPr lang="en-US" altLang="en-US" sz="1600" baseline="30000"/>
              <a:t>w</a:t>
            </a:r>
            <a:r>
              <a:rPr lang="en-US" altLang="en-US" sz="1600"/>
              <a:t>, where w is the word size and 0 &lt; s &lt; 2</a:t>
            </a:r>
            <a:r>
              <a:rPr lang="en-US" altLang="en-US" sz="1600" baseline="30000"/>
              <a:t>w</a:t>
            </a:r>
            <a:r>
              <a:rPr lang="en-US" altLang="en-US" sz="1600"/>
              <a:t>. See Figure 11.4.</a:t>
            </a:r>
          </a:p>
          <a:p>
            <a:endParaRPr lang="en-US" altLang="en-US" sz="1600"/>
          </a:p>
          <a:p>
            <a:r>
              <a:rPr lang="en-US" altLang="en-US" sz="1600"/>
              <a:t>Book example: k =  123456, p =14, m = 2</a:t>
            </a:r>
            <a:r>
              <a:rPr lang="en-US" altLang="en-US" sz="1600" baseline="30000"/>
              <a:t>14</a:t>
            </a:r>
            <a:r>
              <a:rPr lang="en-US" altLang="en-US" sz="1600"/>
              <a:t> = 16384, w = 32, A = 2654435769/2</a:t>
            </a:r>
            <a:r>
              <a:rPr lang="en-US" altLang="en-US" sz="1600" baseline="30000"/>
              <a:t>32</a:t>
            </a:r>
            <a:r>
              <a:rPr lang="en-US" altLang="en-US" sz="1600"/>
              <a:t>,</a:t>
            </a:r>
          </a:p>
          <a:p>
            <a:r>
              <a:rPr lang="en-US" altLang="en-US" sz="1600"/>
              <a:t>(following Knuth’s suggestion of choosing A close to (</a:t>
            </a:r>
            <a:r>
              <a:rPr lang="en-US" altLang="en-US" sz="1600">
                <a:cs typeface="Tahoma" pitchFamily="34" charset="0"/>
              </a:rPr>
              <a:t>√5 – 1)/2 = 0.6180339887… )</a:t>
            </a:r>
          </a:p>
          <a:p>
            <a:r>
              <a:rPr lang="en-US" altLang="en-US" sz="1600">
                <a:cs typeface="Tahoma" pitchFamily="34" charset="0"/>
              </a:rPr>
              <a:t>So, k*s = 327706022297664 = 76300*232 + 17612864, which means r</a:t>
            </a:r>
            <a:r>
              <a:rPr lang="en-US" altLang="en-US" sz="1600" baseline="-25000">
                <a:cs typeface="Tahoma" pitchFamily="34" charset="0"/>
              </a:rPr>
              <a:t>1</a:t>
            </a:r>
            <a:r>
              <a:rPr lang="en-US" altLang="en-US" sz="1600">
                <a:cs typeface="Tahoma" pitchFamily="34" charset="0"/>
              </a:rPr>
              <a:t> = 76300</a:t>
            </a:r>
          </a:p>
          <a:p>
            <a:r>
              <a:rPr lang="en-US" altLang="en-US" sz="1600">
                <a:cs typeface="Tahoma" pitchFamily="34" charset="0"/>
              </a:rPr>
              <a:t>and r</a:t>
            </a:r>
            <a:r>
              <a:rPr lang="en-US" altLang="en-US" sz="1600" baseline="-25000">
                <a:cs typeface="Tahoma" pitchFamily="34" charset="0"/>
              </a:rPr>
              <a:t>0</a:t>
            </a:r>
            <a:r>
              <a:rPr lang="en-US" altLang="en-US" sz="1600">
                <a:cs typeface="Tahoma" pitchFamily="34" charset="0"/>
              </a:rPr>
              <a:t> = 17612864. The 14 most significant bits of </a:t>
            </a:r>
            <a:r>
              <a:rPr lang="en-US" altLang="en-US" sz="1600" noProof="1">
                <a:cs typeface="Tahoma" pitchFamily="34" charset="0"/>
              </a:rPr>
              <a:t>r</a:t>
            </a:r>
            <a:r>
              <a:rPr lang="en-US" altLang="en-US" sz="1600" baseline="-25000">
                <a:cs typeface="Tahoma" pitchFamily="34" charset="0"/>
              </a:rPr>
              <a:t>0</a:t>
            </a:r>
            <a:r>
              <a:rPr lang="en-US" altLang="en-US" sz="1600">
                <a:cs typeface="Tahoma" pitchFamily="34" charset="0"/>
              </a:rPr>
              <a:t> give h(k) = 67.</a:t>
            </a:r>
            <a:endParaRPr lang="en-US" altLang="en-US" sz="1600" baseline="30000">
              <a:cs typeface="Tahoma" pitchFamily="34" charset="0"/>
            </a:endParaRPr>
          </a:p>
        </p:txBody>
      </p:sp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8229600" y="228600"/>
            <a:ext cx="1981200" cy="738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400"/>
              <a:t>kA mod 1 =</a:t>
            </a:r>
          </a:p>
          <a:p>
            <a:r>
              <a:rPr lang="en-US" altLang="en-US" sz="1400"/>
              <a:t>fractional part of kA =</a:t>
            </a:r>
          </a:p>
          <a:p>
            <a:r>
              <a:rPr lang="en-US" altLang="en-US" sz="1400"/>
              <a:t>kA - </a:t>
            </a:r>
            <a:r>
              <a:rPr lang="en-US" altLang="en-US" sz="1400">
                <a:sym typeface="Symbol" pitchFamily="18" charset="2"/>
              </a:rPr>
              <a:t>kA</a:t>
            </a:r>
            <a:endParaRPr lang="en-US" altLang="en-US" sz="1400"/>
          </a:p>
        </p:txBody>
      </p:sp>
      <p:cxnSp>
        <p:nvCxnSpPr>
          <p:cNvPr id="11270" name="Straight Arrow Connector 7"/>
          <p:cNvCxnSpPr>
            <a:cxnSpLocks noChangeShapeType="1"/>
            <a:endCxn id="11269" idx="1"/>
          </p:cNvCxnSpPr>
          <p:nvPr/>
        </p:nvCxnSpPr>
        <p:spPr bwMode="auto">
          <a:xfrm flipV="1">
            <a:off x="6019800" y="598488"/>
            <a:ext cx="2209800" cy="1635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4E1A1F-C357-43EB-9A2A-06C2C735784C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861FBF-191B-4AC5-AD95-859989D5D367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4896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0"/>
            <a:ext cx="10515599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000" dirty="0" smtClean="0"/>
              <a:t>Red-Black </a:t>
            </a:r>
            <a:r>
              <a:rPr lang="en-US" altLang="en-US" sz="4000" dirty="0"/>
              <a:t>Trees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2C113-296F-442A-A526-CFD189A5D23D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95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0" y="1066800"/>
            <a:ext cx="8001000" cy="5486400"/>
          </a:xfrm>
        </p:spPr>
        <p:txBody>
          <a:bodyPr/>
          <a:lstStyle/>
          <a:p>
            <a:pPr marL="609600" indent="-609600"/>
            <a:r>
              <a:rPr lang="en-US" altLang="en-US" sz="2000"/>
              <a:t>Quick review of binary search trees (Ch. 12).</a:t>
            </a:r>
          </a:p>
          <a:p>
            <a:pPr marL="609600" indent="-609600"/>
            <a:r>
              <a:rPr lang="en-US" altLang="en-US" sz="2000"/>
              <a:t>A </a:t>
            </a:r>
            <a:r>
              <a:rPr lang="en-US" altLang="en-US" sz="2000" b="1"/>
              <a:t>red-black tree</a:t>
            </a:r>
            <a:r>
              <a:rPr lang="en-US" altLang="en-US" sz="2000"/>
              <a:t> is a binary search tree with one extra bit of storage per node, the </a:t>
            </a:r>
            <a:r>
              <a:rPr lang="en-US" altLang="en-US" sz="2000" i="1"/>
              <a:t>color</a:t>
            </a:r>
            <a:r>
              <a:rPr lang="en-US" altLang="en-US" sz="2000"/>
              <a:t>, which can be RED or BLACK.</a:t>
            </a:r>
          </a:p>
          <a:p>
            <a:pPr marL="609600" indent="-609600"/>
            <a:r>
              <a:rPr lang="en-US" altLang="en-US" sz="2000"/>
              <a:t>An RB tree, therefore, contains 5 fields per node: color, key and the left, right and parent pointers. NIL’s represent missing child or parent nodes.</a:t>
            </a:r>
          </a:p>
          <a:p>
            <a:pPr marL="609600" indent="-609600"/>
            <a:r>
              <a:rPr lang="en-US" altLang="en-US" sz="2000"/>
              <a:t>NIL’s are considered leaves, other key-containing nodes are considered internal. Therefore, every internal node has 2 children.</a:t>
            </a:r>
          </a:p>
          <a:p>
            <a:pPr marL="609600" indent="-609600"/>
            <a:r>
              <a:rPr lang="en-US" altLang="en-US" sz="2000"/>
              <a:t>A red-black tree must satisfy the following conditions:</a:t>
            </a:r>
          </a:p>
          <a:p>
            <a:pPr marL="990600" lvl="1" indent="-533400">
              <a:buFont typeface="Wingdings" pitchFamily="2" charset="2"/>
              <a:buAutoNum type="arabicPeriod"/>
            </a:pPr>
            <a:r>
              <a:rPr lang="en-US" altLang="en-US" sz="1800"/>
              <a:t>Every node is either red or black.</a:t>
            </a:r>
          </a:p>
          <a:p>
            <a:pPr marL="990600" lvl="1" indent="-533400">
              <a:buFont typeface="Wingdings" pitchFamily="2" charset="2"/>
              <a:buAutoNum type="arabicPeriod"/>
            </a:pPr>
            <a:r>
              <a:rPr lang="en-US" altLang="en-US" sz="1800"/>
              <a:t>The root is black.</a:t>
            </a:r>
          </a:p>
          <a:p>
            <a:pPr marL="990600" lvl="1" indent="-533400">
              <a:buFont typeface="Wingdings" pitchFamily="2" charset="2"/>
              <a:buAutoNum type="arabicPeriod"/>
            </a:pPr>
            <a:r>
              <a:rPr lang="en-US" altLang="en-US" sz="1800"/>
              <a:t>Every leaf (NIL) is black.</a:t>
            </a:r>
          </a:p>
          <a:p>
            <a:pPr marL="990600" lvl="1" indent="-533400">
              <a:buFont typeface="Wingdings" pitchFamily="2" charset="2"/>
              <a:buAutoNum type="arabicPeriod"/>
            </a:pPr>
            <a:r>
              <a:rPr lang="en-US" altLang="en-US" sz="1800"/>
              <a:t>If a node is red, then its children are black.</a:t>
            </a:r>
          </a:p>
          <a:p>
            <a:pPr marL="990600" lvl="1" indent="-533400">
              <a:buFont typeface="Wingdings" pitchFamily="2" charset="2"/>
              <a:buAutoNum type="arabicPeriod"/>
            </a:pPr>
            <a:r>
              <a:rPr lang="en-US" altLang="en-US" sz="1800"/>
              <a:t>For each node, all paths from the node to descendant leaves contain the same number of black nodes.</a:t>
            </a:r>
          </a:p>
          <a:p>
            <a:pPr marL="990600" lvl="1" indent="-533400">
              <a:buFont typeface="Wingdings" pitchFamily="2" charset="2"/>
              <a:buAutoNum type="arabicPeriod"/>
            </a:pPr>
            <a:endParaRPr lang="en-US" altLang="en-US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F01B6-AC12-4F88-A808-A67BB169149A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52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6147" name="Picture 4" descr="fig13-1"/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00201" y="76200"/>
            <a:ext cx="5199063" cy="6781800"/>
          </a:xfrm>
          <a:noFill/>
        </p:spPr>
      </p:pic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6918325" y="4038601"/>
            <a:ext cx="333841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/>
              <a:t>The </a:t>
            </a:r>
            <a:r>
              <a:rPr lang="en-US" altLang="en-US" sz="1600" i="1"/>
              <a:t>black-height</a:t>
            </a:r>
            <a:r>
              <a:rPr lang="en-US" altLang="en-US" sz="1600"/>
              <a:t> of a node x, denoted</a:t>
            </a:r>
          </a:p>
          <a:p>
            <a:r>
              <a:rPr lang="en-US" altLang="en-US" sz="1600"/>
              <a:t>bh(x), is the number of black nodes, </a:t>
            </a:r>
          </a:p>
          <a:p>
            <a:r>
              <a:rPr lang="en-US" altLang="en-US" sz="1600"/>
              <a:t>not counting x itself, on a path from x </a:t>
            </a:r>
          </a:p>
          <a:p>
            <a:r>
              <a:rPr lang="en-US" altLang="en-US" sz="1600"/>
              <a:t>down to a leaf.</a:t>
            </a:r>
          </a:p>
          <a:p>
            <a:endParaRPr lang="en-US" altLang="en-US" sz="1600"/>
          </a:p>
          <a:p>
            <a:r>
              <a:rPr lang="en-US" altLang="en-US" sz="1600"/>
              <a:t>This is a valid defn. because of </a:t>
            </a:r>
          </a:p>
          <a:p>
            <a:r>
              <a:rPr lang="en-US" altLang="en-US" sz="1600"/>
              <a:t>Property 5.</a:t>
            </a:r>
          </a:p>
          <a:p>
            <a:endParaRPr lang="en-US" altLang="en-US" sz="1600"/>
          </a:p>
          <a:p>
            <a:r>
              <a:rPr lang="en-US" altLang="en-US" sz="1600"/>
              <a:t>The black-height of an RB tree is the </a:t>
            </a:r>
          </a:p>
          <a:p>
            <a:r>
              <a:rPr lang="en-US" altLang="en-US" sz="1600"/>
              <a:t>black-height of its root.</a:t>
            </a:r>
          </a:p>
        </p:txBody>
      </p:sp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6915150" y="1884363"/>
            <a:ext cx="37528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600"/>
              <a:t>Draw some binary search trees and</a:t>
            </a:r>
          </a:p>
          <a:p>
            <a:r>
              <a:rPr lang="en-US" altLang="en-US" sz="1600"/>
              <a:t>then try to color the nodes to make the tree RB.</a:t>
            </a:r>
          </a:p>
          <a:p>
            <a:r>
              <a:rPr lang="en-US" altLang="en-US" sz="1600"/>
              <a:t>Observe that the RB properties force</a:t>
            </a:r>
          </a:p>
          <a:p>
            <a:r>
              <a:rPr lang="en-US" altLang="en-US" sz="1600"/>
              <a:t>the tree to be nearly balanced.</a:t>
            </a:r>
          </a:p>
        </p:txBody>
      </p:sp>
      <p:sp>
        <p:nvSpPr>
          <p:cNvPr id="6150" name="Text Box 7"/>
          <p:cNvSpPr txBox="1">
            <a:spLocks noChangeArrowheads="1"/>
          </p:cNvSpPr>
          <p:nvPr/>
        </p:nvSpPr>
        <p:spPr bwMode="auto">
          <a:xfrm>
            <a:off x="4710114" y="3505201"/>
            <a:ext cx="12813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200"/>
              <a:t>Sentinel NIL node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CA6B4-DAE9-4423-8AE4-990D15CA1785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09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90800" y="76200"/>
            <a:ext cx="8077200" cy="70104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1600" b="1"/>
              <a:t>Lemma 13.1:</a:t>
            </a:r>
            <a:r>
              <a:rPr lang="en-US" altLang="en-US" sz="1600"/>
              <a:t> An RB tree with n nodes has height at most 2log(n+1), in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1600"/>
              <a:t>particular, its height is O(log n).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1600" i="1"/>
              <a:t>Note</a:t>
            </a:r>
            <a:r>
              <a:rPr lang="en-US" altLang="en-US" sz="1600"/>
              <a:t>: By an RB tree we mean the original tree minus NIL leaves. To calculate the black height of a node, however, we must count the contribution of black NIL ptrs.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1600" b="1"/>
              <a:t>Proof: </a:t>
            </a:r>
            <a:r>
              <a:rPr lang="en-US" altLang="en-US" sz="1600"/>
              <a:t>We first prove by induction on height the following claim: the subtree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1600"/>
              <a:t>rooted at any node x contains at least 2</a:t>
            </a:r>
            <a:r>
              <a:rPr lang="en-US" altLang="en-US" sz="1600" baseline="30000"/>
              <a:t>bh(x)</a:t>
            </a:r>
            <a:r>
              <a:rPr lang="en-US" altLang="en-US" sz="1600"/>
              <a:t> – 1 nodes.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1600"/>
              <a:t>           To start induction, observe that if ht(x) = 0 then x is a leaf, so bh(x) = 1.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1600"/>
              <a:t>And, indeed, the subtree rooted at x contains 2</a:t>
            </a:r>
            <a:r>
              <a:rPr lang="en-US" altLang="en-US" sz="1600" baseline="30000"/>
              <a:t>bh(x)</a:t>
            </a:r>
            <a:r>
              <a:rPr lang="en-US" altLang="en-US" sz="1600"/>
              <a:t> – 1 = 2</a:t>
            </a:r>
            <a:r>
              <a:rPr lang="en-US" altLang="en-US" sz="1600" baseline="30000"/>
              <a:t>1</a:t>
            </a:r>
            <a:r>
              <a:rPr lang="en-US" altLang="en-US" sz="1600"/>
              <a:t> – 1 = 1 node.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1600"/>
              <a:t>           For the inductive step, consider a node x with ht(x) &gt; 0. Each child of x has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1600"/>
              <a:t>black-height either bh(x) or bh(x) – 1 (why?). Applying the inductive hypothesis,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1600"/>
              <a:t>the subtree rooted at each child of x has at least 2</a:t>
            </a:r>
            <a:r>
              <a:rPr lang="en-US" altLang="en-US" sz="1600" baseline="30000"/>
              <a:t>bh(x) – 1</a:t>
            </a:r>
            <a:r>
              <a:rPr lang="en-US" altLang="en-US" sz="1600"/>
              <a:t> – 1 nodes.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1600"/>
              <a:t>           Therefore, the subtree rooted at x contains at least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1600"/>
              <a:t>           (2</a:t>
            </a:r>
            <a:r>
              <a:rPr lang="en-US" altLang="en-US" sz="1600" baseline="30000"/>
              <a:t>bh(x) – 1</a:t>
            </a:r>
            <a:r>
              <a:rPr lang="en-US" altLang="en-US" sz="1600"/>
              <a:t> – 1) + (2</a:t>
            </a:r>
            <a:r>
              <a:rPr lang="en-US" altLang="en-US" sz="1600" baseline="30000"/>
              <a:t>bh(x) – 1</a:t>
            </a:r>
            <a:r>
              <a:rPr lang="en-US" altLang="en-US" sz="1600"/>
              <a:t> – 1) + 1 = 2</a:t>
            </a:r>
            <a:r>
              <a:rPr lang="en-US" altLang="en-US" sz="1600" baseline="30000"/>
              <a:t>bh(x) </a:t>
            </a:r>
            <a:r>
              <a:rPr lang="en-US" altLang="en-US" sz="1600"/>
              <a:t> – 1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1600"/>
              <a:t>nodes, proving the claim.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1600"/>
              <a:t>            Next, let h be the height of the tree. According to Property 4 at least half the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1600"/>
              <a:t>nodes on a path from the root to the leaf, not including the root, must be black.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1600"/>
              <a:t>           Therefore, bh(root) </a:t>
            </a:r>
            <a:r>
              <a:rPr lang="en-US" altLang="en-US" sz="1600">
                <a:sym typeface="Symbol" pitchFamily="18" charset="2"/>
              </a:rPr>
              <a:t> h/2. Using the claim proved above, the number of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1600">
                <a:sym typeface="Symbol" pitchFamily="18" charset="2"/>
              </a:rPr>
              <a:t>nodes of the tree itself is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1600">
                <a:sym typeface="Symbol" pitchFamily="18" charset="2"/>
              </a:rPr>
              <a:t>            n   2</a:t>
            </a:r>
            <a:r>
              <a:rPr lang="en-US" altLang="en-US" sz="1600" baseline="30000">
                <a:sym typeface="Symbol" pitchFamily="18" charset="2"/>
              </a:rPr>
              <a:t>bh(root)</a:t>
            </a:r>
            <a:r>
              <a:rPr lang="en-US" altLang="en-US" sz="1600">
                <a:sym typeface="Symbol" pitchFamily="18" charset="2"/>
              </a:rPr>
              <a:t> – 1  2</a:t>
            </a:r>
            <a:r>
              <a:rPr lang="en-US" altLang="en-US" sz="1600" baseline="30000">
                <a:sym typeface="Symbol" pitchFamily="18" charset="2"/>
              </a:rPr>
              <a:t>h/2 </a:t>
            </a:r>
            <a:r>
              <a:rPr lang="en-US" altLang="en-US" sz="1600">
                <a:sym typeface="Symbol" pitchFamily="18" charset="2"/>
              </a:rPr>
              <a:t>– 1        </a:t>
            </a:r>
            <a:r>
              <a:rPr lang="en-US" altLang="en-US" sz="1600" b="1">
                <a:sym typeface="Symbol" pitchFamily="18" charset="2"/>
              </a:rPr>
              <a:t>h ≤ 2log(n+1)   </a:t>
            </a:r>
            <a:r>
              <a:rPr lang="en-US" altLang="en-US" sz="1600">
                <a:sym typeface="Symbol" pitchFamily="18" charset="2"/>
              </a:rPr>
              <a:t>    </a:t>
            </a:r>
            <a:r>
              <a:rPr lang="en-US" altLang="en-US" sz="1600" b="1">
                <a:sym typeface="Symbol" pitchFamily="18" charset="2"/>
              </a:rPr>
              <a:t>h = O(log n)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1600">
              <a:sym typeface="Symbol" pitchFamily="18" charset="2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en-US" sz="1600">
                <a:sym typeface="Symbol" pitchFamily="18" charset="2"/>
              </a:rPr>
              <a:t>Therefore, TREE-SEARCH, TREE-MINIMUM, etc., operations that don’t modify the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1600">
                <a:sym typeface="Symbol" pitchFamily="18" charset="2"/>
              </a:rPr>
              <a:t>structure of a binary search tree, take O(log n) time on an RB tree. </a:t>
            </a:r>
            <a:endParaRPr lang="en-US" altLang="en-US" sz="1600" b="1">
              <a:sym typeface="Symbol" pitchFamily="18" charset="2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en-US" sz="1600" b="1">
                <a:solidFill>
                  <a:srgbClr val="FF0000"/>
                </a:solidFill>
                <a:sym typeface="Symbol" pitchFamily="18" charset="2"/>
              </a:rPr>
              <a:t>Exs. 13.1-1, 13.1-2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1600">
              <a:sym typeface="Symbol" pitchFamily="18" charset="2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en-US" sz="1400">
              <a:sym typeface="Symbol" pitchFamily="18" charset="2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en-US" sz="14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14EC-426B-4D8A-8A49-CDF319366DD6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05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8195" name="Picture 4" descr="fig13-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706688" y="138113"/>
            <a:ext cx="7427912" cy="3148012"/>
          </a:xfrm>
          <a:noFill/>
        </p:spPr>
      </p:pic>
      <p:pic>
        <p:nvPicPr>
          <p:cNvPr id="8196" name="Picture 7" descr="left_rotate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667000" y="3352801"/>
            <a:ext cx="5943600" cy="3013075"/>
          </a:xfrm>
          <a:noFill/>
        </p:spPr>
      </p:pic>
      <p:sp>
        <p:nvSpPr>
          <p:cNvPr id="8197" name="Rectangle 10"/>
          <p:cNvSpPr>
            <a:spLocks noChangeArrowheads="1"/>
          </p:cNvSpPr>
          <p:nvPr/>
        </p:nvSpPr>
        <p:spPr bwMode="auto">
          <a:xfrm>
            <a:off x="4495800" y="2667000"/>
            <a:ext cx="4495800" cy="228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8198" name="Text Box 11"/>
          <p:cNvSpPr txBox="1">
            <a:spLocks noChangeArrowheads="1"/>
          </p:cNvSpPr>
          <p:nvPr/>
        </p:nvSpPr>
        <p:spPr bwMode="auto">
          <a:xfrm>
            <a:off x="1676401" y="4068764"/>
            <a:ext cx="147053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200"/>
              <a:t>if left(y) </a:t>
            </a:r>
            <a:r>
              <a:rPr lang="en-US" altLang="en-US" sz="1200">
                <a:sym typeface="Symbol" pitchFamily="18" charset="2"/>
              </a:rPr>
              <a:t> nil(T) then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59844-9E35-4F3E-B315-E78A4133CFCE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5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9219" name="Picture 4" descr="fig13-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743200" y="179388"/>
            <a:ext cx="7620000" cy="5580062"/>
          </a:xfrm>
          <a:noFill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AA49-6430-4FA1-B2B1-96321C1BCC94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93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0243" name="Picture 4" descr="rb_insert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254876" y="1828800"/>
            <a:ext cx="2879725" cy="4114800"/>
          </a:xfrm>
          <a:noFill/>
        </p:spPr>
      </p:pic>
      <p:pic>
        <p:nvPicPr>
          <p:cNvPr id="10244" name="Picture 7" descr="tree_insert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981200" y="1828800"/>
            <a:ext cx="5105400" cy="3302000"/>
          </a:xfrm>
          <a:noFill/>
        </p:spPr>
      </p:pic>
      <p:sp>
        <p:nvSpPr>
          <p:cNvPr id="10245" name="AutoShape 10"/>
          <p:cNvSpPr>
            <a:spLocks/>
          </p:cNvSpPr>
          <p:nvPr/>
        </p:nvSpPr>
        <p:spPr bwMode="auto">
          <a:xfrm>
            <a:off x="9753600" y="5029200"/>
            <a:ext cx="152400" cy="838200"/>
          </a:xfrm>
          <a:prstGeom prst="rightBrace">
            <a:avLst>
              <a:gd name="adj1" fmla="val 45833"/>
              <a:gd name="adj2" fmla="val 50000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10246" name="Text Box 11"/>
          <p:cNvSpPr txBox="1">
            <a:spLocks noChangeArrowheads="1"/>
          </p:cNvSpPr>
          <p:nvPr/>
        </p:nvSpPr>
        <p:spPr bwMode="auto">
          <a:xfrm>
            <a:off x="9879014" y="5181600"/>
            <a:ext cx="72442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200">
                <a:solidFill>
                  <a:srgbClr val="FF0000"/>
                </a:solidFill>
              </a:rPr>
              <a:t>Extra</a:t>
            </a:r>
          </a:p>
          <a:p>
            <a:r>
              <a:rPr lang="en-US" altLang="en-US" sz="1200">
                <a:solidFill>
                  <a:srgbClr val="FF0000"/>
                </a:solidFill>
              </a:rPr>
              <a:t>lines of</a:t>
            </a:r>
          </a:p>
          <a:p>
            <a:r>
              <a:rPr lang="en-US" altLang="en-US" sz="1200">
                <a:solidFill>
                  <a:srgbClr val="FF0000"/>
                </a:solidFill>
              </a:rPr>
              <a:t>code</a:t>
            </a:r>
          </a:p>
          <a:p>
            <a:r>
              <a:rPr lang="en-US" altLang="en-US" sz="1200">
                <a:solidFill>
                  <a:srgbClr val="FF0000"/>
                </a:solidFill>
              </a:rPr>
              <a:t>   +</a:t>
            </a:r>
          </a:p>
          <a:p>
            <a:r>
              <a:rPr lang="en-US" altLang="en-US" sz="1200">
                <a:solidFill>
                  <a:srgbClr val="FF0000"/>
                </a:solidFill>
              </a:rPr>
              <a:t>NIL has</a:t>
            </a:r>
          </a:p>
          <a:p>
            <a:r>
              <a:rPr lang="en-US" altLang="en-US" sz="1200">
                <a:solidFill>
                  <a:srgbClr val="FF0000"/>
                </a:solidFill>
              </a:rPr>
              <a:t>been</a:t>
            </a:r>
          </a:p>
          <a:p>
            <a:r>
              <a:rPr lang="en-US" altLang="en-US" sz="1200">
                <a:solidFill>
                  <a:srgbClr val="FF0000"/>
                </a:solidFill>
              </a:rPr>
              <a:t>replaced</a:t>
            </a:r>
          </a:p>
          <a:p>
            <a:r>
              <a:rPr lang="en-US" altLang="en-US" sz="1200">
                <a:solidFill>
                  <a:srgbClr val="FF0000"/>
                </a:solidFill>
              </a:rPr>
              <a:t>by nil(T)</a:t>
            </a:r>
          </a:p>
        </p:txBody>
      </p:sp>
      <p:sp>
        <p:nvSpPr>
          <p:cNvPr id="10247" name="Text Box 12"/>
          <p:cNvSpPr txBox="1">
            <a:spLocks noChangeArrowheads="1"/>
          </p:cNvSpPr>
          <p:nvPr/>
        </p:nvSpPr>
        <p:spPr bwMode="auto">
          <a:xfrm>
            <a:off x="2743200" y="5226050"/>
            <a:ext cx="30593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 b="1"/>
              <a:t>Ordinary binary search tree insert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B8FEF-3E74-480A-AE60-8C8C1DB49140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75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1267" name="Picture 4" descr="rb_insert_fixup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743200" y="1798638"/>
            <a:ext cx="7315200" cy="4754562"/>
          </a:xfrm>
          <a:noFill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DFF6C-7067-48D5-AD61-7072E5F2822E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6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Insertion Sort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Worst Case </a:t>
            </a:r>
            <a:r>
              <a:rPr lang="en-US" i="1"/>
              <a:t>O</a:t>
            </a:r>
            <a:r>
              <a:rPr lang="en-US"/>
              <a:t>(n^2)</a:t>
            </a:r>
          </a:p>
          <a:p>
            <a:r>
              <a:rPr lang="en-US"/>
              <a:t>Average Case  </a:t>
            </a:r>
            <a:r>
              <a:rPr lang="en-US" i="1"/>
              <a:t>O</a:t>
            </a:r>
            <a:r>
              <a:rPr lang="en-US"/>
              <a:t>(n^2)</a:t>
            </a:r>
          </a:p>
          <a:p>
            <a:r>
              <a:rPr lang="en-US"/>
              <a:t>Can we do better?</a:t>
            </a:r>
          </a:p>
          <a:p>
            <a:r>
              <a:rPr lang="en-US"/>
              <a:t>New paradigms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50852-A47D-471D-92D1-BD5B3EC533AA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92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2291" name="Picture 4" descr="fig13-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14600" y="1096964"/>
            <a:ext cx="6934200" cy="4541837"/>
          </a:xfrm>
          <a:noFill/>
        </p:spPr>
      </p:pic>
      <p:sp>
        <p:nvSpPr>
          <p:cNvPr id="12292" name="Text Box 7"/>
          <p:cNvSpPr txBox="1">
            <a:spLocks noChangeArrowheads="1"/>
          </p:cNvSpPr>
          <p:nvPr/>
        </p:nvSpPr>
        <p:spPr bwMode="auto">
          <a:xfrm>
            <a:off x="2406650" y="5759450"/>
            <a:ext cx="22578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 b="1"/>
              <a:t>Case 1:</a:t>
            </a:r>
            <a:r>
              <a:rPr lang="en-US" altLang="en-US" sz="1600"/>
              <a:t> </a:t>
            </a:r>
            <a:r>
              <a:rPr lang="en-US" altLang="en-US" sz="1600" i="1"/>
              <a:t>z</a:t>
            </a:r>
            <a:r>
              <a:rPr lang="en-US" altLang="en-US" sz="1600"/>
              <a:t> has red uncle </a:t>
            </a:r>
            <a:r>
              <a:rPr lang="en-US" altLang="en-US" sz="1600" i="1"/>
              <a:t>y</a:t>
            </a:r>
            <a:r>
              <a:rPr lang="en-US" altLang="en-US" sz="1600"/>
              <a:t>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4020F-940F-42D5-8480-60C92007A638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75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3315" name="Picture 4" descr="fig13-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14600" y="457200"/>
            <a:ext cx="8001000" cy="4140200"/>
          </a:xfrm>
          <a:noFill/>
        </p:spPr>
      </p:pic>
      <p:sp>
        <p:nvSpPr>
          <p:cNvPr id="13316" name="Text Box 7"/>
          <p:cNvSpPr txBox="1">
            <a:spLocks noChangeArrowheads="1"/>
          </p:cNvSpPr>
          <p:nvPr/>
        </p:nvSpPr>
        <p:spPr bwMode="auto">
          <a:xfrm>
            <a:off x="2438401" y="4660900"/>
            <a:ext cx="70596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 b="1"/>
              <a:t>Case 2:</a:t>
            </a:r>
            <a:r>
              <a:rPr lang="en-US" altLang="en-US" sz="1600"/>
              <a:t> </a:t>
            </a:r>
            <a:r>
              <a:rPr lang="en-US" altLang="en-US" sz="1600" i="1"/>
              <a:t>z</a:t>
            </a:r>
            <a:r>
              <a:rPr lang="en-US" altLang="en-US" sz="1600"/>
              <a:t> has black uncle </a:t>
            </a:r>
            <a:r>
              <a:rPr lang="en-US" altLang="en-US" sz="1600" i="1"/>
              <a:t>y</a:t>
            </a:r>
            <a:r>
              <a:rPr lang="en-US" altLang="en-US" sz="1600"/>
              <a:t>, </a:t>
            </a:r>
            <a:r>
              <a:rPr lang="en-US" altLang="en-US" sz="1600" i="1"/>
              <a:t>z</a:t>
            </a:r>
            <a:r>
              <a:rPr lang="en-US" altLang="en-US" sz="1600"/>
              <a:t> is inside child.</a:t>
            </a:r>
          </a:p>
          <a:p>
            <a:r>
              <a:rPr lang="en-US" altLang="en-US" sz="1600" b="1"/>
              <a:t>Case 3:</a:t>
            </a:r>
            <a:r>
              <a:rPr lang="en-US" altLang="en-US" sz="1600"/>
              <a:t> </a:t>
            </a:r>
            <a:r>
              <a:rPr lang="en-US" altLang="en-US" sz="1600" i="1"/>
              <a:t>z</a:t>
            </a:r>
            <a:r>
              <a:rPr lang="en-US" altLang="en-US" sz="1600"/>
              <a:t> has black uncle </a:t>
            </a:r>
            <a:r>
              <a:rPr lang="en-US" altLang="en-US" sz="1600" i="1"/>
              <a:t>y</a:t>
            </a:r>
            <a:r>
              <a:rPr lang="en-US" altLang="en-US" sz="1600"/>
              <a:t>, </a:t>
            </a:r>
            <a:r>
              <a:rPr lang="en-US" altLang="en-US" sz="1600" i="1"/>
              <a:t>z</a:t>
            </a:r>
            <a:r>
              <a:rPr lang="en-US" altLang="en-US" sz="1600"/>
              <a:t> is outside child.</a:t>
            </a:r>
          </a:p>
          <a:p>
            <a:endParaRPr lang="en-US" altLang="en-US" sz="1600"/>
          </a:p>
          <a:p>
            <a:r>
              <a:rPr lang="en-US" altLang="en-US" sz="1600" b="1"/>
              <a:t>Ques:</a:t>
            </a:r>
            <a:r>
              <a:rPr lang="en-US" altLang="en-US" sz="1600"/>
              <a:t> What is the running time of </a:t>
            </a:r>
            <a:r>
              <a:rPr lang="en-US" altLang="en-US" sz="1600">
                <a:latin typeface="Courier New" pitchFamily="49" charset="0"/>
              </a:rPr>
              <a:t>RB-INSERT</a:t>
            </a:r>
            <a:r>
              <a:rPr lang="en-US" altLang="en-US" sz="1600"/>
              <a:t>?</a:t>
            </a:r>
          </a:p>
          <a:p>
            <a:r>
              <a:rPr lang="en-US" altLang="en-US" sz="1600" b="1"/>
              <a:t>Ques:</a:t>
            </a:r>
            <a:r>
              <a:rPr lang="en-US" altLang="en-US" sz="1600"/>
              <a:t> What is the maximum number of rotations that</a:t>
            </a:r>
            <a:r>
              <a:rPr lang="en-US" altLang="en-US" sz="1600">
                <a:latin typeface="Courier New" pitchFamily="49" charset="0"/>
              </a:rPr>
              <a:t> RB-INSERT</a:t>
            </a:r>
            <a:r>
              <a:rPr lang="en-US" altLang="en-US" sz="1600"/>
              <a:t> can perform?</a:t>
            </a:r>
          </a:p>
          <a:p>
            <a:endParaRPr lang="en-US" altLang="en-US" sz="1600"/>
          </a:p>
        </p:txBody>
      </p:sp>
      <p:sp>
        <p:nvSpPr>
          <p:cNvPr id="13317" name="Oval 10"/>
          <p:cNvSpPr>
            <a:spLocks noChangeArrowheads="1"/>
          </p:cNvSpPr>
          <p:nvPr/>
        </p:nvSpPr>
        <p:spPr bwMode="auto">
          <a:xfrm>
            <a:off x="4191000" y="1066800"/>
            <a:ext cx="381000" cy="381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3318" name="Text Box 11"/>
          <p:cNvSpPr txBox="1">
            <a:spLocks noChangeArrowheads="1"/>
          </p:cNvSpPr>
          <p:nvPr/>
        </p:nvSpPr>
        <p:spPr bwMode="auto">
          <a:xfrm>
            <a:off x="4527550" y="1066800"/>
            <a:ext cx="427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>
                <a:latin typeface="Times New Roman" pitchFamily="18" charset="0"/>
              </a:rPr>
              <a:t>y </a:t>
            </a:r>
            <a:r>
              <a:rPr lang="el-GR" altLang="en-US" i="1">
                <a:latin typeface="Times New Roman" pitchFamily="18" charset="0"/>
              </a:rPr>
              <a:t>δ</a:t>
            </a:r>
            <a:endParaRPr lang="en-US" altLang="en-US" i="1">
              <a:latin typeface="Times New Roman" pitchFamily="18" charset="0"/>
            </a:endParaRPr>
          </a:p>
        </p:txBody>
      </p:sp>
      <p:sp>
        <p:nvSpPr>
          <p:cNvPr id="13319" name="Oval 12"/>
          <p:cNvSpPr>
            <a:spLocks noChangeArrowheads="1"/>
          </p:cNvSpPr>
          <p:nvPr/>
        </p:nvSpPr>
        <p:spPr bwMode="auto">
          <a:xfrm>
            <a:off x="6629400" y="990600"/>
            <a:ext cx="381000" cy="381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3320" name="Oval 14"/>
          <p:cNvSpPr>
            <a:spLocks noChangeArrowheads="1"/>
          </p:cNvSpPr>
          <p:nvPr/>
        </p:nvSpPr>
        <p:spPr bwMode="auto">
          <a:xfrm>
            <a:off x="9677400" y="1447800"/>
            <a:ext cx="381000" cy="381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3321" name="Text Box 11"/>
          <p:cNvSpPr txBox="1">
            <a:spLocks noChangeArrowheads="1"/>
          </p:cNvSpPr>
          <p:nvPr/>
        </p:nvSpPr>
        <p:spPr bwMode="auto">
          <a:xfrm>
            <a:off x="6964364" y="990600"/>
            <a:ext cx="427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>
                <a:latin typeface="Times New Roman" pitchFamily="18" charset="0"/>
              </a:rPr>
              <a:t>y </a:t>
            </a:r>
            <a:r>
              <a:rPr lang="el-GR" altLang="en-US" i="1">
                <a:latin typeface="Times New Roman" pitchFamily="18" charset="0"/>
              </a:rPr>
              <a:t>δ</a:t>
            </a:r>
            <a:endParaRPr lang="en-US" altLang="en-US" i="1">
              <a:latin typeface="Times New Roman" pitchFamily="18" charset="0"/>
            </a:endParaRPr>
          </a:p>
        </p:txBody>
      </p:sp>
      <p:sp>
        <p:nvSpPr>
          <p:cNvPr id="13322" name="Text Box 11"/>
          <p:cNvSpPr txBox="1">
            <a:spLocks noChangeArrowheads="1"/>
          </p:cNvSpPr>
          <p:nvPr/>
        </p:nvSpPr>
        <p:spPr bwMode="auto">
          <a:xfrm>
            <a:off x="10012364" y="1458914"/>
            <a:ext cx="4270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>
                <a:latin typeface="Times New Roman" pitchFamily="18" charset="0"/>
              </a:rPr>
              <a:t>y </a:t>
            </a:r>
            <a:r>
              <a:rPr lang="el-GR" altLang="en-US" i="1">
                <a:latin typeface="Times New Roman" pitchFamily="18" charset="0"/>
              </a:rPr>
              <a:t>δ</a:t>
            </a:r>
            <a:endParaRPr lang="en-US" altLang="en-US" i="1">
              <a:latin typeface="Times New Roman" pitchFamily="18" charset="0"/>
            </a:endParaRPr>
          </a:p>
        </p:txBody>
      </p:sp>
      <p:sp>
        <p:nvSpPr>
          <p:cNvPr id="13323" name="TextBox 11"/>
          <p:cNvSpPr txBox="1">
            <a:spLocks noChangeArrowheads="1"/>
          </p:cNvSpPr>
          <p:nvPr/>
        </p:nvSpPr>
        <p:spPr bwMode="auto">
          <a:xfrm>
            <a:off x="6684964" y="500063"/>
            <a:ext cx="169911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solidFill>
                  <a:srgbClr val="FF0000"/>
                </a:solidFill>
              </a:rPr>
              <a:t>Right rotation at C</a:t>
            </a:r>
          </a:p>
        </p:txBody>
      </p:sp>
      <p:sp>
        <p:nvSpPr>
          <p:cNvPr id="13324" name="TextBox 12"/>
          <p:cNvSpPr txBox="1">
            <a:spLocks noChangeArrowheads="1"/>
          </p:cNvSpPr>
          <p:nvPr/>
        </p:nvSpPr>
        <p:spPr bwMode="auto">
          <a:xfrm>
            <a:off x="4295775" y="500063"/>
            <a:ext cx="15982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solidFill>
                  <a:srgbClr val="FF0000"/>
                </a:solidFill>
              </a:rPr>
              <a:t>Left rotation at 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9A97-0CAC-446C-94F6-405375B5FBD3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87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4339" name="Picture 4" descr="fig13-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743200" y="152400"/>
            <a:ext cx="5029200" cy="6629400"/>
          </a:xfrm>
          <a:noFill/>
        </p:spPr>
      </p:pic>
      <p:sp>
        <p:nvSpPr>
          <p:cNvPr id="14340" name="Text Box 7"/>
          <p:cNvSpPr txBox="1">
            <a:spLocks noChangeArrowheads="1"/>
          </p:cNvSpPr>
          <p:nvPr/>
        </p:nvSpPr>
        <p:spPr bwMode="auto">
          <a:xfrm>
            <a:off x="8023225" y="76200"/>
            <a:ext cx="178202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 b="1"/>
              <a:t>Ex. 13.3-2</a:t>
            </a:r>
          </a:p>
          <a:p>
            <a:endParaRPr lang="en-US" altLang="en-US" sz="1600" b="1"/>
          </a:p>
          <a:p>
            <a:r>
              <a:rPr lang="en-US" altLang="en-US" sz="1600" b="1"/>
              <a:t>Try inserting other</a:t>
            </a:r>
          </a:p>
          <a:p>
            <a:r>
              <a:rPr lang="en-US" altLang="en-US" sz="1600" b="1"/>
              <a:t>sequences of keys!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C6C4-3FA3-415A-92F0-9CC2BD98C7A2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30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D:\McGraw-Hill Projects\Cormen\images\fig12-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212725"/>
            <a:ext cx="7239000" cy="664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12"/>
          <p:cNvSpPr txBox="1">
            <a:spLocks noChangeArrowheads="1"/>
          </p:cNvSpPr>
          <p:nvPr/>
        </p:nvSpPr>
        <p:spPr bwMode="auto">
          <a:xfrm>
            <a:off x="7678738" y="1371601"/>
            <a:ext cx="21768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 b="1"/>
              <a:t>Ordinary binary search </a:t>
            </a:r>
          </a:p>
          <a:p>
            <a:r>
              <a:rPr lang="en-US" altLang="en-US" sz="1600" b="1"/>
              <a:t>tree delete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414E-1E39-42BC-842B-E1F688751F42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75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D:\McGraw-Hill Projects\Cormen\algorithms\tree_delet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884238"/>
            <a:ext cx="4648200" cy="566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12"/>
          <p:cNvSpPr txBox="1">
            <a:spLocks noChangeArrowheads="1"/>
          </p:cNvSpPr>
          <p:nvPr/>
        </p:nvSpPr>
        <p:spPr bwMode="auto">
          <a:xfrm>
            <a:off x="3886201" y="347663"/>
            <a:ext cx="39099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Ordinary binary search tree delete code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C5D83-106A-4AEB-ADDE-0083B198EF9D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40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7411" name="Picture 6" descr="D:\McGraw-Hill Projects\Cormen\algorithms\rb_delet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739776"/>
            <a:ext cx="4800600" cy="590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Box 6"/>
          <p:cNvSpPr txBox="1">
            <a:spLocks noChangeArrowheads="1"/>
          </p:cNvSpPr>
          <p:nvPr/>
        </p:nvSpPr>
        <p:spPr bwMode="auto">
          <a:xfrm>
            <a:off x="6534150" y="2895600"/>
            <a:ext cx="30659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 change: no test if </a:t>
            </a:r>
            <a:r>
              <a:rPr lang="en-US" altLang="en-US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alt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 </a:t>
            </a:r>
            <a:r>
              <a:rPr lang="en-US" altLang="en-US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nil</a:t>
            </a:r>
            <a:r>
              <a:rPr lang="en-US" alt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[</a:t>
            </a:r>
            <a:r>
              <a:rPr lang="en-US" altLang="en-US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 </a:t>
            </a:r>
            <a:r>
              <a:rPr lang="en-US" alt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]!</a:t>
            </a:r>
            <a:r>
              <a:rPr lang="en-US" altLang="en-US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7413" name="TextBox 7"/>
          <p:cNvSpPr txBox="1">
            <a:spLocks noChangeArrowheads="1"/>
          </p:cNvSpPr>
          <p:nvPr/>
        </p:nvSpPr>
        <p:spPr bwMode="auto">
          <a:xfrm>
            <a:off x="8501063" y="5867400"/>
            <a:ext cx="11015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 change!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EF2CA-524C-4F53-B7AD-A79E068B8B55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67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8436" name="Picture 5" descr="D:\McGraw-Hill Projects\Cormen\algorithms\rb_delete_fixup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215900"/>
            <a:ext cx="7696200" cy="648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1BC49-324B-49A8-84DD-615096FB55B7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32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9460" name="Picture 5" descr="D:\McGraw-Hill Projects\Cormen\images\fig13-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52400"/>
            <a:ext cx="5214938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C9862-986C-40A9-ABB9-1388BEB3234F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12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0243" name="Picture 7" descr="fig15-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57800" y="0"/>
            <a:ext cx="5410200" cy="5126038"/>
          </a:xfrm>
          <a:noFill/>
        </p:spPr>
      </p:pic>
      <p:pic>
        <p:nvPicPr>
          <p:cNvPr id="10244" name="Picture 10" descr="print_optimal_paren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676400" y="5213350"/>
            <a:ext cx="3810000" cy="1416050"/>
          </a:xfrm>
          <a:noFill/>
        </p:spPr>
      </p:pic>
      <p:pic>
        <p:nvPicPr>
          <p:cNvPr id="10245" name="Picture 14" descr="matrix_chain_order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1524000" y="2427288"/>
            <a:ext cx="4343400" cy="2678112"/>
          </a:xfrm>
          <a:noFill/>
        </p:spPr>
      </p:pic>
      <p:sp>
        <p:nvSpPr>
          <p:cNvPr id="10246" name="Text Box 15"/>
          <p:cNvSpPr txBox="1">
            <a:spLocks noChangeArrowheads="1"/>
          </p:cNvSpPr>
          <p:nvPr/>
        </p:nvSpPr>
        <p:spPr bwMode="auto">
          <a:xfrm>
            <a:off x="5935664" y="6292850"/>
            <a:ext cx="101341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 b="1"/>
              <a:t>Ex. 15.2-1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055B85-836B-4659-9C2C-02F020D92618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30D3EA-50A1-4872-BA46-14985A0CDB54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2693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D:\McGraw-Hill Projects\Cormen\images\fig15-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452439"/>
            <a:ext cx="9144000" cy="637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Box 3"/>
          <p:cNvSpPr txBox="1">
            <a:spLocks noChangeArrowheads="1"/>
          </p:cNvSpPr>
          <p:nvPr/>
        </p:nvSpPr>
        <p:spPr bwMode="auto">
          <a:xfrm>
            <a:off x="3571875" y="0"/>
            <a:ext cx="42690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800"/>
              <a:t>Optimal Binary Search Trees</a:t>
            </a:r>
          </a:p>
        </p:txBody>
      </p:sp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3935414" y="3925889"/>
            <a:ext cx="45411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k</a:t>
            </a:r>
            <a:r>
              <a:rPr lang="en-US" altLang="en-US" baseline="-25000"/>
              <a:t>i</a:t>
            </a:r>
            <a:r>
              <a:rPr lang="en-US" altLang="en-US"/>
              <a:t> are keys, d</a:t>
            </a:r>
            <a:r>
              <a:rPr lang="en-US" altLang="en-US" baseline="-25000"/>
              <a:t>i</a:t>
            </a:r>
            <a:r>
              <a:rPr lang="en-US" altLang="en-US"/>
              <a:t> are dummy values </a:t>
            </a:r>
          </a:p>
          <a:p>
            <a:r>
              <a:rPr lang="en-US" altLang="en-US"/>
              <a:t>representing “space between” keys k</a:t>
            </a:r>
            <a:r>
              <a:rPr lang="en-US" altLang="en-US" baseline="-25000"/>
              <a:t>-i</a:t>
            </a:r>
            <a:r>
              <a:rPr lang="en-US" altLang="en-US"/>
              <a:t> and k</a:t>
            </a:r>
            <a:r>
              <a:rPr lang="en-US" altLang="en-US" baseline="-25000"/>
              <a:t>i+1</a:t>
            </a:r>
            <a:r>
              <a:rPr lang="en-US" altLang="en-US"/>
              <a:t>.</a:t>
            </a:r>
          </a:p>
        </p:txBody>
      </p:sp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6015038" y="5410201"/>
            <a:ext cx="18624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←probability of k</a:t>
            </a:r>
            <a:r>
              <a:rPr lang="en-US" altLang="en-US" baseline="-25000"/>
              <a:t>i</a:t>
            </a:r>
          </a:p>
          <a:p>
            <a:r>
              <a:rPr lang="en-US" altLang="en-US"/>
              <a:t>←probability of d</a:t>
            </a:r>
            <a:r>
              <a:rPr lang="en-US" altLang="en-US" baseline="-25000"/>
              <a:t>i</a:t>
            </a:r>
          </a:p>
        </p:txBody>
      </p:sp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8183564" y="5248275"/>
            <a:ext cx="2078261" cy="92333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0000"/>
                </a:solidFill>
              </a:rPr>
              <a:t>Check the expected </a:t>
            </a:r>
          </a:p>
          <a:p>
            <a:r>
              <a:rPr lang="en-US" altLang="en-US">
                <a:solidFill>
                  <a:srgbClr val="FF0000"/>
                </a:solidFill>
              </a:rPr>
              <a:t>search cost of the </a:t>
            </a:r>
          </a:p>
          <a:p>
            <a:r>
              <a:rPr lang="en-US" altLang="en-US">
                <a:solidFill>
                  <a:srgbClr val="FF0000"/>
                </a:solidFill>
              </a:rPr>
              <a:t>two trees!</a:t>
            </a:r>
          </a:p>
        </p:txBody>
      </p:sp>
      <p:sp>
        <p:nvSpPr>
          <p:cNvPr id="11271" name="TextBox 1"/>
          <p:cNvSpPr txBox="1">
            <a:spLocks noChangeArrowheads="1"/>
          </p:cNvSpPr>
          <p:nvPr/>
        </p:nvSpPr>
        <p:spPr bwMode="auto">
          <a:xfrm>
            <a:off x="3200401" y="652463"/>
            <a:ext cx="6367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solidFill>
                  <a:srgbClr val="FF0000"/>
                </a:solidFill>
              </a:rPr>
              <a:t>0.1x1</a:t>
            </a:r>
          </a:p>
        </p:txBody>
      </p:sp>
      <p:sp>
        <p:nvSpPr>
          <p:cNvPr id="11272" name="TextBox 7"/>
          <p:cNvSpPr txBox="1">
            <a:spLocks noChangeArrowheads="1"/>
          </p:cNvSpPr>
          <p:nvPr/>
        </p:nvSpPr>
        <p:spPr bwMode="auto">
          <a:xfrm>
            <a:off x="2387600" y="1371600"/>
            <a:ext cx="7409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solidFill>
                  <a:srgbClr val="FF0000"/>
                </a:solidFill>
              </a:rPr>
              <a:t>0.15x2</a:t>
            </a:r>
          </a:p>
        </p:txBody>
      </p:sp>
      <p:sp>
        <p:nvSpPr>
          <p:cNvPr id="11273" name="TextBox 8"/>
          <p:cNvSpPr txBox="1">
            <a:spLocks noChangeArrowheads="1"/>
          </p:cNvSpPr>
          <p:nvPr/>
        </p:nvSpPr>
        <p:spPr bwMode="auto">
          <a:xfrm>
            <a:off x="4027489" y="1371600"/>
            <a:ext cx="6367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solidFill>
                  <a:srgbClr val="FF0000"/>
                </a:solidFill>
              </a:rPr>
              <a:t>0.1x2</a:t>
            </a:r>
          </a:p>
        </p:txBody>
      </p:sp>
      <p:sp>
        <p:nvSpPr>
          <p:cNvPr id="11274" name="TextBox 9"/>
          <p:cNvSpPr txBox="1">
            <a:spLocks noChangeArrowheads="1"/>
          </p:cNvSpPr>
          <p:nvPr/>
        </p:nvSpPr>
        <p:spPr bwMode="auto">
          <a:xfrm>
            <a:off x="3378200" y="2024063"/>
            <a:ext cx="7409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solidFill>
                  <a:srgbClr val="FF0000"/>
                </a:solidFill>
              </a:rPr>
              <a:t>0.05x3</a:t>
            </a:r>
          </a:p>
        </p:txBody>
      </p:sp>
      <p:sp>
        <p:nvSpPr>
          <p:cNvPr id="11275" name="TextBox 10"/>
          <p:cNvSpPr txBox="1">
            <a:spLocks noChangeArrowheads="1"/>
          </p:cNvSpPr>
          <p:nvPr/>
        </p:nvSpPr>
        <p:spPr bwMode="auto">
          <a:xfrm>
            <a:off x="4713289" y="2024063"/>
            <a:ext cx="6367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solidFill>
                  <a:srgbClr val="FF0000"/>
                </a:solidFill>
              </a:rPr>
              <a:t>0.2x3</a:t>
            </a:r>
          </a:p>
        </p:txBody>
      </p:sp>
      <p:sp>
        <p:nvSpPr>
          <p:cNvPr id="11276" name="TextBox 11"/>
          <p:cNvSpPr txBox="1">
            <a:spLocks noChangeArrowheads="1"/>
          </p:cNvSpPr>
          <p:nvPr/>
        </p:nvSpPr>
        <p:spPr bwMode="auto">
          <a:xfrm>
            <a:off x="4572001" y="2938463"/>
            <a:ext cx="6367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solidFill>
                  <a:srgbClr val="FF0000"/>
                </a:solidFill>
              </a:rPr>
              <a:t>0.1x4</a:t>
            </a:r>
          </a:p>
        </p:txBody>
      </p:sp>
      <p:sp>
        <p:nvSpPr>
          <p:cNvPr id="11277" name="TextBox 12"/>
          <p:cNvSpPr txBox="1">
            <a:spLocks noChangeArrowheads="1"/>
          </p:cNvSpPr>
          <p:nvPr/>
        </p:nvSpPr>
        <p:spPr bwMode="auto">
          <a:xfrm>
            <a:off x="3886200" y="2938463"/>
            <a:ext cx="7409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solidFill>
                  <a:srgbClr val="FF0000"/>
                </a:solidFill>
              </a:rPr>
              <a:t>0.05x4</a:t>
            </a:r>
          </a:p>
        </p:txBody>
      </p:sp>
      <p:sp>
        <p:nvSpPr>
          <p:cNvPr id="11278" name="TextBox 13"/>
          <p:cNvSpPr txBox="1">
            <a:spLocks noChangeArrowheads="1"/>
          </p:cNvSpPr>
          <p:nvPr/>
        </p:nvSpPr>
        <p:spPr bwMode="auto">
          <a:xfrm>
            <a:off x="3225800" y="2938463"/>
            <a:ext cx="7409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solidFill>
                  <a:srgbClr val="FF0000"/>
                </a:solidFill>
              </a:rPr>
              <a:t>0.05x4</a:t>
            </a:r>
          </a:p>
        </p:txBody>
      </p:sp>
      <p:sp>
        <p:nvSpPr>
          <p:cNvPr id="11279" name="TextBox 14"/>
          <p:cNvSpPr txBox="1">
            <a:spLocks noChangeArrowheads="1"/>
          </p:cNvSpPr>
          <p:nvPr/>
        </p:nvSpPr>
        <p:spPr bwMode="auto">
          <a:xfrm>
            <a:off x="2479675" y="2938463"/>
            <a:ext cx="7409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solidFill>
                  <a:srgbClr val="FF0000"/>
                </a:solidFill>
              </a:rPr>
              <a:t>0.05x4</a:t>
            </a:r>
          </a:p>
        </p:txBody>
      </p:sp>
      <p:sp>
        <p:nvSpPr>
          <p:cNvPr id="11280" name="TextBox 15"/>
          <p:cNvSpPr txBox="1">
            <a:spLocks noChangeArrowheads="1"/>
          </p:cNvSpPr>
          <p:nvPr/>
        </p:nvSpPr>
        <p:spPr bwMode="auto">
          <a:xfrm>
            <a:off x="2311401" y="2286000"/>
            <a:ext cx="6367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solidFill>
                  <a:srgbClr val="FF0000"/>
                </a:solidFill>
              </a:rPr>
              <a:t>0.1x3</a:t>
            </a:r>
          </a:p>
        </p:txBody>
      </p:sp>
      <p:sp>
        <p:nvSpPr>
          <p:cNvPr id="11281" name="TextBox 16"/>
          <p:cNvSpPr txBox="1">
            <a:spLocks noChangeArrowheads="1"/>
          </p:cNvSpPr>
          <p:nvPr/>
        </p:nvSpPr>
        <p:spPr bwMode="auto">
          <a:xfrm>
            <a:off x="1447800" y="2286000"/>
            <a:ext cx="7409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solidFill>
                  <a:srgbClr val="FF0000"/>
                </a:solidFill>
              </a:rPr>
              <a:t>0.05x3</a:t>
            </a:r>
          </a:p>
        </p:txBody>
      </p:sp>
      <p:sp>
        <p:nvSpPr>
          <p:cNvPr id="11282" name="TextBox 17"/>
          <p:cNvSpPr txBox="1">
            <a:spLocks noChangeArrowheads="1"/>
          </p:cNvSpPr>
          <p:nvPr/>
        </p:nvSpPr>
        <p:spPr bwMode="auto">
          <a:xfrm>
            <a:off x="1676401" y="3319463"/>
            <a:ext cx="30517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solidFill>
                  <a:srgbClr val="FF0000"/>
                </a:solidFill>
              </a:rPr>
              <a:t>Cost of node in red: total cost 2.80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03244-6254-4E7F-978B-01ABA26C201E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80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5123" name="Picture 4" descr="fig2-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86201" y="1981200"/>
            <a:ext cx="4303713" cy="4114800"/>
          </a:xfrm>
          <a:noFill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8FAAE-FB69-490D-B4E0-647EFC057443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0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D:\McGraw-Hill Projects\Cormen\algorithms\optimal_BS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504826"/>
            <a:ext cx="9144000" cy="597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40F7E-FD58-4741-95A8-8DC62E4C2E0C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97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D:\McGraw-Hill Projects\Cormen\images\fig15-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14313"/>
            <a:ext cx="8915400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B308B-27ED-44B0-91EF-4B2C715A5847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4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0"/>
            <a:ext cx="10515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000" b="1" dirty="0" smtClean="0"/>
              <a:t>B-Trees</a:t>
            </a:r>
            <a:endParaRPr lang="en-US" altLang="en-US" sz="4000" b="1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1438E-B82C-40E2-84D7-3BB93EA1B6A9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22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5123" name="Picture 4" descr="fig18-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0" y="2209800"/>
            <a:ext cx="7620000" cy="3200400"/>
          </a:xfrm>
          <a:noFill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B38CD-99FD-4C06-97CE-3184166A2B88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9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6147" name="Picture 4" descr="fig18-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743200" y="152400"/>
            <a:ext cx="5646738" cy="4114800"/>
          </a:xfrm>
          <a:noFill/>
        </p:spPr>
      </p:pic>
      <p:sp>
        <p:nvSpPr>
          <p:cNvPr id="6148" name="Text Box 7"/>
          <p:cNvSpPr txBox="1">
            <a:spLocks noChangeArrowheads="1"/>
          </p:cNvSpPr>
          <p:nvPr/>
        </p:nvSpPr>
        <p:spPr bwMode="auto">
          <a:xfrm>
            <a:off x="2667001" y="4264026"/>
            <a:ext cx="6552435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Disc rotation speed: 7200 RPM, typical</a:t>
            </a:r>
          </a:p>
          <a:p>
            <a:r>
              <a:rPr lang="en-US" altLang="en-US"/>
              <a:t>Arm movement: few ms.</a:t>
            </a:r>
          </a:p>
          <a:p>
            <a:r>
              <a:rPr lang="en-US" altLang="en-US"/>
              <a:t>Total access time for data on disc: 3-9 ms., typical</a:t>
            </a:r>
          </a:p>
          <a:p>
            <a:r>
              <a:rPr lang="en-US" altLang="en-US"/>
              <a:t>Versus access time in RAM: &lt; 100 ns.</a:t>
            </a:r>
          </a:p>
          <a:p>
            <a:endParaRPr lang="en-US" altLang="en-US"/>
          </a:p>
          <a:p>
            <a:r>
              <a:rPr lang="en-US" altLang="en-US"/>
              <a:t>B-tree objective: to optimize disc access by using the full amount of </a:t>
            </a:r>
          </a:p>
          <a:p>
            <a:r>
              <a:rPr lang="en-US" altLang="en-US"/>
              <a:t>information retrieved per disc access, i.e., one page. So:</a:t>
            </a:r>
          </a:p>
          <a:p>
            <a:r>
              <a:rPr lang="en-US" altLang="en-US"/>
              <a:t>Size of 1 node of the B-tree = 1 page</a:t>
            </a:r>
          </a:p>
          <a:p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3DF71-B827-4BA6-98BE-04E5F0CC24B4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60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7171" name="Picture 4" descr="fig18-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667000" y="1819276"/>
            <a:ext cx="7620000" cy="3438525"/>
          </a:xfrm>
          <a:noFill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B6379-0C6F-4069-867B-9F121C76776D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2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76200"/>
            <a:ext cx="7793038" cy="1143000"/>
          </a:xfrm>
        </p:spPr>
        <p:txBody>
          <a:bodyPr/>
          <a:lstStyle/>
          <a:p>
            <a:pPr eaLnBrk="1" hangingPunct="1"/>
            <a:r>
              <a:rPr lang="en-US" altLang="en-US"/>
              <a:t>Definition of B-trees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0" y="1447800"/>
            <a:ext cx="7848600" cy="5410200"/>
          </a:xfrm>
        </p:spPr>
        <p:txBody>
          <a:bodyPr>
            <a:normAutofit fontScale="92500" lnSpcReduction="20000"/>
          </a:bodyPr>
          <a:lstStyle/>
          <a:p>
            <a:pPr marL="609600" indent="-609600">
              <a:buNone/>
            </a:pPr>
            <a:r>
              <a:rPr lang="en-US" altLang="en-US" sz="1800"/>
              <a:t>A B-tree T is a rooted tree (root = root[T]) have the properties.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altLang="en-US" sz="1800"/>
              <a:t>Every node x has the following fields</a:t>
            </a:r>
          </a:p>
          <a:p>
            <a:pPr marL="990600" lvl="1" indent="-533400">
              <a:buFont typeface="Wingdings" pitchFamily="2" charset="2"/>
              <a:buAutoNum type="alphaLcPeriod"/>
            </a:pPr>
            <a:r>
              <a:rPr lang="en-US" altLang="en-US" sz="1600"/>
              <a:t>n[x], the number of keys currently stored in node x.</a:t>
            </a:r>
          </a:p>
          <a:p>
            <a:pPr marL="990600" lvl="1" indent="-533400">
              <a:buFont typeface="Wingdings" pitchFamily="2" charset="2"/>
              <a:buAutoNum type="alphaLcPeriod"/>
            </a:pPr>
            <a:r>
              <a:rPr lang="en-US" altLang="en-US" sz="1600"/>
              <a:t>The n[x] keys themselves, stored in non-decreasing order so that    </a:t>
            </a:r>
            <a:r>
              <a:rPr lang="en-US" altLang="en-US" sz="1400"/>
              <a:t>key</a:t>
            </a:r>
            <a:r>
              <a:rPr lang="en-US" altLang="en-US" sz="1400" baseline="-25000"/>
              <a:t>1</a:t>
            </a:r>
            <a:r>
              <a:rPr lang="en-US" altLang="en-US" sz="1400"/>
              <a:t>[x] ≤ key</a:t>
            </a:r>
            <a:r>
              <a:rPr lang="en-US" altLang="en-US" sz="1400" baseline="-25000"/>
              <a:t>2</a:t>
            </a:r>
            <a:r>
              <a:rPr lang="en-US" altLang="en-US" sz="1400"/>
              <a:t>[x]≤ … ≤ key</a:t>
            </a:r>
            <a:r>
              <a:rPr lang="en-US" altLang="en-US" sz="1400" baseline="-25000"/>
              <a:t>n[x]</a:t>
            </a:r>
            <a:r>
              <a:rPr lang="en-US" altLang="en-US" sz="1400"/>
              <a:t>[x] </a:t>
            </a:r>
            <a:endParaRPr lang="en-US" altLang="en-US" sz="1600"/>
          </a:p>
          <a:p>
            <a:pPr marL="990600" lvl="1" indent="-533400">
              <a:buFont typeface="Wingdings" pitchFamily="2" charset="2"/>
              <a:buAutoNum type="alphaLcPeriod"/>
            </a:pPr>
            <a:r>
              <a:rPr lang="en-US" altLang="en-US" sz="1600"/>
              <a:t>leaf[x], a boolean that is TRUE if x is a leaf and FALSE otherwise.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altLang="en-US" sz="1800"/>
              <a:t>Each internal (=non-leaf) node contains n[x]+1 pointers                             c</a:t>
            </a:r>
            <a:r>
              <a:rPr lang="en-US" altLang="en-US" sz="1800" baseline="-25000"/>
              <a:t>1</a:t>
            </a:r>
            <a:r>
              <a:rPr lang="en-US" altLang="en-US" sz="1800"/>
              <a:t>[x], c</a:t>
            </a:r>
            <a:r>
              <a:rPr lang="en-US" altLang="en-US" sz="1800" baseline="-25000"/>
              <a:t>2</a:t>
            </a:r>
            <a:r>
              <a:rPr lang="en-US" altLang="en-US" sz="1800"/>
              <a:t>[x], …, c</a:t>
            </a:r>
            <a:r>
              <a:rPr lang="en-US" altLang="en-US" sz="1800" baseline="-25000"/>
              <a:t>n[x]+1</a:t>
            </a:r>
            <a:r>
              <a:rPr lang="en-US" altLang="en-US" sz="1800"/>
              <a:t>[x] to children.                                          Leaf nodes have no such ptrs.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altLang="en-US" sz="1800"/>
              <a:t>The keys key</a:t>
            </a:r>
            <a:r>
              <a:rPr lang="en-US" altLang="en-US" sz="1800" baseline="-25000"/>
              <a:t>i</a:t>
            </a:r>
            <a:r>
              <a:rPr lang="en-US" altLang="en-US" sz="1800"/>
              <a:t>[x] separate the ranges of keys stored in each subtree: if k</a:t>
            </a:r>
            <a:r>
              <a:rPr lang="en-US" altLang="en-US" sz="1800" baseline="-25000"/>
              <a:t>i</a:t>
            </a:r>
            <a:r>
              <a:rPr lang="en-US" altLang="en-US" sz="1800"/>
              <a:t> is any key stored in the subtree with root c</a:t>
            </a:r>
            <a:r>
              <a:rPr lang="en-US" altLang="en-US" sz="1800" baseline="-25000"/>
              <a:t>i</a:t>
            </a:r>
            <a:r>
              <a:rPr lang="en-US" altLang="en-US" sz="1800"/>
              <a:t>[x] then                  k</a:t>
            </a:r>
            <a:r>
              <a:rPr lang="en-US" altLang="en-US" sz="1800" baseline="-25000"/>
              <a:t>1</a:t>
            </a:r>
            <a:r>
              <a:rPr lang="en-US" altLang="en-US" sz="1800"/>
              <a:t> ≤ key</a:t>
            </a:r>
            <a:r>
              <a:rPr lang="en-US" altLang="en-US" sz="1800" baseline="-25000"/>
              <a:t>1</a:t>
            </a:r>
            <a:r>
              <a:rPr lang="en-US" altLang="en-US" sz="1800"/>
              <a:t>[x] ≤ k</a:t>
            </a:r>
            <a:r>
              <a:rPr lang="en-US" altLang="en-US" sz="1800" baseline="-25000"/>
              <a:t>2 </a:t>
            </a:r>
            <a:r>
              <a:rPr lang="en-US" altLang="en-US" sz="1800"/>
              <a:t>≤ key</a:t>
            </a:r>
            <a:r>
              <a:rPr lang="en-US" altLang="en-US" sz="1800" baseline="-25000"/>
              <a:t>2</a:t>
            </a:r>
            <a:r>
              <a:rPr lang="en-US" altLang="en-US" sz="1800"/>
              <a:t>[x] ≤ … ≤ key</a:t>
            </a:r>
            <a:r>
              <a:rPr lang="en-US" altLang="en-US" sz="1800" baseline="-25000"/>
              <a:t>n[x]</a:t>
            </a:r>
            <a:r>
              <a:rPr lang="en-US" altLang="en-US" sz="1800"/>
              <a:t>[x] ≤ k</a:t>
            </a:r>
            <a:r>
              <a:rPr lang="en-US" altLang="en-US" sz="1800" baseline="-25000"/>
              <a:t>n[x]+1 </a:t>
            </a:r>
            <a:endParaRPr lang="en-US" altLang="en-US" sz="1800"/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altLang="en-US" sz="1800"/>
              <a:t>All leaves have the same depth, which is the tree’s height h.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altLang="en-US" sz="1800"/>
              <a:t>A fixed integer t </a:t>
            </a:r>
            <a:r>
              <a:rPr lang="en-US" altLang="en-US" sz="1800">
                <a:sym typeface="Symbol" pitchFamily="18" charset="2"/>
              </a:rPr>
              <a:t> 2 is called the </a:t>
            </a:r>
            <a:r>
              <a:rPr lang="en-US" altLang="en-US" sz="1800" i="1">
                <a:sym typeface="Symbol" pitchFamily="18" charset="2"/>
              </a:rPr>
              <a:t>minimum degree</a:t>
            </a:r>
            <a:r>
              <a:rPr lang="en-US" altLang="en-US" sz="1800">
                <a:sym typeface="Symbol" pitchFamily="18" charset="2"/>
              </a:rPr>
              <a:t> of the B-tree:</a:t>
            </a:r>
          </a:p>
          <a:p>
            <a:pPr marL="990600" lvl="1" indent="-533400">
              <a:buFont typeface="Wingdings" pitchFamily="2" charset="2"/>
              <a:buAutoNum type="alphaLcPeriod"/>
            </a:pPr>
            <a:r>
              <a:rPr lang="en-US" altLang="en-US" sz="1600">
                <a:sym typeface="Symbol" pitchFamily="18" charset="2"/>
              </a:rPr>
              <a:t>Every node other than the root must have at least t-1 keys. So, every internal node other than the root has at least t children. If the tree is non-empty the root must have at least one key.</a:t>
            </a:r>
          </a:p>
          <a:p>
            <a:pPr marL="990600" lvl="1" indent="-533400">
              <a:buFont typeface="Wingdings" pitchFamily="2" charset="2"/>
              <a:buAutoNum type="alphaLcPeriod"/>
            </a:pPr>
            <a:r>
              <a:rPr lang="en-US" altLang="en-US" sz="1600">
                <a:sym typeface="Symbol" pitchFamily="18" charset="2"/>
              </a:rPr>
              <a:t>Every node can contain at most 2t-1 keys. Therefore, an internal node can have at most 2t children. A node is said to be </a:t>
            </a:r>
            <a:r>
              <a:rPr lang="en-US" altLang="en-US" sz="1600" i="1">
                <a:sym typeface="Symbol" pitchFamily="18" charset="2"/>
              </a:rPr>
              <a:t>full</a:t>
            </a:r>
            <a:r>
              <a:rPr lang="en-US" altLang="en-US" sz="1600">
                <a:sym typeface="Symbol" pitchFamily="18" charset="2"/>
              </a:rPr>
              <a:t> if it contains 2t-1 keys.</a:t>
            </a:r>
          </a:p>
          <a:p>
            <a:pPr marL="609600" indent="-609600">
              <a:buNone/>
            </a:pPr>
            <a:r>
              <a:rPr lang="en-US" altLang="en-US" sz="1800"/>
              <a:t>              </a:t>
            </a:r>
            <a:endParaRPr lang="en-US" altLang="en-US" sz="1600"/>
          </a:p>
          <a:p>
            <a:pPr marL="609600" indent="-609600">
              <a:buNone/>
            </a:pPr>
            <a:endParaRPr lang="en-US" altLang="en-US" sz="1600"/>
          </a:p>
          <a:p>
            <a:pPr marL="609600" indent="-609600">
              <a:buNone/>
            </a:pPr>
            <a:r>
              <a:rPr lang="en-US" altLang="en-US" sz="1600"/>
              <a:t>      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C699F-D58C-4B3A-9EE7-99125FEE9F74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76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9219" name="Picture 5" descr="fig18-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0" y="1219201"/>
            <a:ext cx="7620000" cy="3552825"/>
          </a:xfrm>
          <a:noFill/>
        </p:spPr>
      </p:pic>
      <p:sp>
        <p:nvSpPr>
          <p:cNvPr id="9220" name="Text Box 8"/>
          <p:cNvSpPr txBox="1">
            <a:spLocks noChangeArrowheads="1"/>
          </p:cNvSpPr>
          <p:nvPr/>
        </p:nvSpPr>
        <p:spPr bwMode="auto">
          <a:xfrm>
            <a:off x="2400301" y="4921250"/>
            <a:ext cx="689297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Th. 18.1: If n </a:t>
            </a:r>
            <a:r>
              <a:rPr lang="en-US" altLang="en-US">
                <a:sym typeface="Symbol" pitchFamily="18" charset="2"/>
              </a:rPr>
              <a:t> 1, then for any n-key B-tree of height h and min degree</a:t>
            </a:r>
          </a:p>
          <a:p>
            <a:r>
              <a:rPr lang="en-US" altLang="en-US">
                <a:sym typeface="Symbol" pitchFamily="18" charset="2"/>
              </a:rPr>
              <a:t>t  2, h ≤ log</a:t>
            </a:r>
            <a:r>
              <a:rPr lang="en-US" altLang="en-US" baseline="-25000">
                <a:sym typeface="Symbol" pitchFamily="18" charset="2"/>
              </a:rPr>
              <a:t>t</a:t>
            </a:r>
            <a:r>
              <a:rPr lang="en-US" altLang="en-US">
                <a:sym typeface="Symbol" pitchFamily="18" charset="2"/>
              </a:rPr>
              <a:t> (n+1)/2.</a:t>
            </a:r>
          </a:p>
          <a:p>
            <a:endParaRPr lang="en-US" altLang="en-US">
              <a:sym typeface="Symbol" pitchFamily="18" charset="2"/>
            </a:endParaRPr>
          </a:p>
          <a:p>
            <a:r>
              <a:rPr lang="en-US" altLang="en-US">
                <a:sym typeface="Symbol" pitchFamily="18" charset="2"/>
              </a:rPr>
              <a:t>Proof: At least 2 nodes at depth 1, at least 2t at depth 2, 2t</a:t>
            </a:r>
            <a:r>
              <a:rPr lang="en-US" altLang="en-US" baseline="30000">
                <a:sym typeface="Symbol" pitchFamily="18" charset="2"/>
              </a:rPr>
              <a:t>2</a:t>
            </a:r>
            <a:r>
              <a:rPr lang="en-US" altLang="en-US">
                <a:sym typeface="Symbol" pitchFamily="18" charset="2"/>
              </a:rPr>
              <a:t> at depth 3,</a:t>
            </a:r>
          </a:p>
          <a:p>
            <a:r>
              <a:rPr lang="en-US" altLang="en-US">
                <a:sym typeface="Symbol" pitchFamily="18" charset="2"/>
              </a:rPr>
              <a:t>…, 2t</a:t>
            </a:r>
            <a:r>
              <a:rPr lang="en-US" altLang="en-US" baseline="30000">
                <a:sym typeface="Symbol" pitchFamily="18" charset="2"/>
              </a:rPr>
              <a:t>h-1 </a:t>
            </a:r>
            <a:r>
              <a:rPr lang="en-US" altLang="en-US">
                <a:sym typeface="Symbol" pitchFamily="18" charset="2"/>
              </a:rPr>
              <a:t>at depth h. Therefore,</a:t>
            </a:r>
          </a:p>
          <a:p>
            <a:r>
              <a:rPr lang="en-US" altLang="en-US">
                <a:sym typeface="Symbol" pitchFamily="18" charset="2"/>
              </a:rPr>
              <a:t>n  1 + (t-1) ∑</a:t>
            </a:r>
            <a:r>
              <a:rPr lang="en-US" altLang="en-US" baseline="-25000">
                <a:sym typeface="Symbol" pitchFamily="18" charset="2"/>
              </a:rPr>
              <a:t>i=1..h</a:t>
            </a:r>
            <a:r>
              <a:rPr lang="en-US" altLang="en-US">
                <a:sym typeface="Symbol" pitchFamily="18" charset="2"/>
              </a:rPr>
              <a:t> 2t</a:t>
            </a:r>
            <a:r>
              <a:rPr lang="en-US" altLang="en-US" baseline="30000">
                <a:sym typeface="Symbol" pitchFamily="18" charset="2"/>
              </a:rPr>
              <a:t>i-1 </a:t>
            </a:r>
            <a:r>
              <a:rPr lang="en-US" altLang="en-US">
                <a:sym typeface="Symbol" pitchFamily="18" charset="2"/>
              </a:rPr>
              <a:t>= 1 + 2(t-1)(t</a:t>
            </a:r>
            <a:r>
              <a:rPr lang="en-US" altLang="en-US" baseline="30000">
                <a:sym typeface="Symbol" pitchFamily="18" charset="2"/>
              </a:rPr>
              <a:t>h</a:t>
            </a:r>
            <a:r>
              <a:rPr lang="en-US" altLang="en-US">
                <a:sym typeface="Symbol" pitchFamily="18" charset="2"/>
              </a:rPr>
              <a:t> -1)/(t-1) = 2t</a:t>
            </a:r>
            <a:r>
              <a:rPr lang="en-US" altLang="en-US" baseline="30000">
                <a:sym typeface="Symbol" pitchFamily="18" charset="2"/>
              </a:rPr>
              <a:t>h </a:t>
            </a:r>
            <a:r>
              <a:rPr lang="en-US" altLang="en-US">
                <a:sym typeface="Symbol" pitchFamily="18" charset="2"/>
              </a:rPr>
              <a:t>– 1  h ≤ log</a:t>
            </a:r>
            <a:r>
              <a:rPr lang="en-US" altLang="en-US" baseline="-25000">
                <a:sym typeface="Symbol" pitchFamily="18" charset="2"/>
              </a:rPr>
              <a:t>t</a:t>
            </a:r>
            <a:r>
              <a:rPr lang="en-US" altLang="en-US">
                <a:sym typeface="Symbol" pitchFamily="18" charset="2"/>
              </a:rPr>
              <a:t> (n+1)/2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9210A-25CF-4B3B-A35F-50DC39B33165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63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Searching a B-tree</a:t>
            </a:r>
          </a:p>
        </p:txBody>
      </p:sp>
      <p:pic>
        <p:nvPicPr>
          <p:cNvPr id="10243" name="Picture 4" descr="B_tree_search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667000" y="2133600"/>
            <a:ext cx="5715000" cy="3638550"/>
          </a:xfrm>
          <a:noFill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E660-7A6B-41A7-9146-0B57D96B9645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88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Creating an empty B-tree</a:t>
            </a:r>
          </a:p>
        </p:txBody>
      </p:sp>
      <p:pic>
        <p:nvPicPr>
          <p:cNvPr id="11267" name="Picture 4" descr="B_tree_creat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19400" y="1847850"/>
            <a:ext cx="4343400" cy="2571750"/>
          </a:xfrm>
          <a:noFill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47F3E-2AA0-47C6-BDDE-A7A34B7F9A34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28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6147" name="Picture 4" descr="fig2-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743201" y="28576"/>
            <a:ext cx="6665913" cy="3324225"/>
          </a:xfrm>
          <a:noFill/>
        </p:spPr>
      </p:pic>
      <p:pic>
        <p:nvPicPr>
          <p:cNvPr id="6148" name="Picture 7" descr="insertion_sort_a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743200" y="3352800"/>
            <a:ext cx="6553200" cy="3386138"/>
          </a:xfrm>
          <a:noFill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79736-DA69-44C6-8731-CCF6D7E4C0E7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25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8"/>
          <p:cNvSpPr>
            <a:spLocks noGrp="1" noChangeArrowheads="1"/>
          </p:cNvSpPr>
          <p:nvPr>
            <p:ph type="title"/>
          </p:nvPr>
        </p:nvSpPr>
        <p:spPr>
          <a:xfrm>
            <a:off x="2674939" y="-152400"/>
            <a:ext cx="7793037" cy="1143000"/>
          </a:xfrm>
        </p:spPr>
        <p:txBody>
          <a:bodyPr/>
          <a:lstStyle/>
          <a:p>
            <a:pPr eaLnBrk="1" hangingPunct="1"/>
            <a:r>
              <a:rPr lang="en-US" altLang="en-US"/>
              <a:t>Splitting a Full Node</a:t>
            </a:r>
          </a:p>
        </p:txBody>
      </p:sp>
      <p:pic>
        <p:nvPicPr>
          <p:cNvPr id="12291" name="Picture 4" descr="fig18-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00200" y="1066800"/>
            <a:ext cx="5257800" cy="2325688"/>
          </a:xfrm>
          <a:noFill/>
        </p:spPr>
      </p:pic>
      <p:pic>
        <p:nvPicPr>
          <p:cNvPr id="12292" name="Picture 7" descr="B_tree_split_child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858000" y="1066800"/>
            <a:ext cx="3302000" cy="5029200"/>
          </a:xfrm>
          <a:noFill/>
        </p:spPr>
      </p:pic>
      <p:sp>
        <p:nvSpPr>
          <p:cNvPr id="12293" name="TextBox 9"/>
          <p:cNvSpPr txBox="1">
            <a:spLocks noChangeArrowheads="1"/>
          </p:cNvSpPr>
          <p:nvPr/>
        </p:nvSpPr>
        <p:spPr bwMode="auto">
          <a:xfrm>
            <a:off x="7924800" y="457201"/>
            <a:ext cx="2514600" cy="4302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100">
                <a:ea typeface="ＭＳ Ｐゴシック" pitchFamily="34" charset="-128"/>
                <a:cs typeface="Tahoma" pitchFamily="34" charset="0"/>
              </a:rPr>
              <a:t>Assumption is that parent is not full.</a:t>
            </a:r>
          </a:p>
          <a:p>
            <a:r>
              <a:rPr lang="en-US" altLang="en-US" sz="1100">
                <a:ea typeface="ＭＳ Ｐゴシック" pitchFamily="34" charset="-128"/>
                <a:cs typeface="Tahoma" pitchFamily="34" charset="0"/>
              </a:rPr>
              <a:t>Will be justified!</a:t>
            </a:r>
          </a:p>
        </p:txBody>
      </p:sp>
      <p:cxnSp>
        <p:nvCxnSpPr>
          <p:cNvPr id="6" name="Straight Arrow Connector 5"/>
          <p:cNvCxnSpPr>
            <a:stCxn id="12293" idx="2"/>
          </p:cNvCxnSpPr>
          <p:nvPr/>
        </p:nvCxnSpPr>
        <p:spPr>
          <a:xfrm flipH="1">
            <a:off x="5715000" y="887414"/>
            <a:ext cx="3467100" cy="560387"/>
          </a:xfrm>
          <a:prstGeom prst="straightConnector1">
            <a:avLst/>
          </a:prstGeom>
          <a:ln w="31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95" name="Straight Connector 6"/>
          <p:cNvCxnSpPr>
            <a:cxnSpLocks noChangeShapeType="1"/>
          </p:cNvCxnSpPr>
          <p:nvPr/>
        </p:nvCxnSpPr>
        <p:spPr bwMode="auto">
          <a:xfrm>
            <a:off x="10287000" y="887414"/>
            <a:ext cx="0" cy="4294187"/>
          </a:xfrm>
          <a:prstGeom prst="line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</p:spPr>
      </p:cxnSp>
      <p:cxnSp>
        <p:nvCxnSpPr>
          <p:cNvPr id="13" name="Straight Arrow Connector 12"/>
          <p:cNvCxnSpPr/>
          <p:nvPr/>
        </p:nvCxnSpPr>
        <p:spPr>
          <a:xfrm flipH="1">
            <a:off x="8839200" y="5181600"/>
            <a:ext cx="1447800" cy="0"/>
          </a:xfrm>
          <a:prstGeom prst="straightConnector1">
            <a:avLst/>
          </a:prstGeom>
          <a:ln w="31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A4F8-38B5-4967-8C95-688D53ED42BE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8"/>
          <p:cNvSpPr>
            <a:spLocks noGrp="1" noChangeArrowheads="1"/>
          </p:cNvSpPr>
          <p:nvPr>
            <p:ph type="title"/>
          </p:nvPr>
        </p:nvSpPr>
        <p:spPr>
          <a:xfrm>
            <a:off x="6837364" y="381000"/>
            <a:ext cx="7793037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/>
              <a:t>Inserting into</a:t>
            </a:r>
            <a:br>
              <a:rPr lang="en-US" altLang="en-US" sz="4000"/>
            </a:br>
            <a:r>
              <a:rPr lang="en-US" altLang="en-US" sz="4000"/>
              <a:t>a B-tree</a:t>
            </a:r>
          </a:p>
        </p:txBody>
      </p:sp>
      <p:pic>
        <p:nvPicPr>
          <p:cNvPr id="13315" name="Picture 4" descr="B_tree_insert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05001" y="381000"/>
            <a:ext cx="4760913" cy="3252788"/>
          </a:xfrm>
          <a:noFill/>
        </p:spPr>
      </p:pic>
      <p:pic>
        <p:nvPicPr>
          <p:cNvPr id="13316" name="Picture 7" descr="fig18-6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905000" y="3851276"/>
            <a:ext cx="5334000" cy="2473325"/>
          </a:xfrm>
          <a:noFill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0DAF0-9550-4176-B916-8F61754C6743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57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4339" name="Picture 4" descr="B_tree_insert_nonfull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667000" y="990600"/>
            <a:ext cx="5486400" cy="5221288"/>
          </a:xfrm>
          <a:noFill/>
        </p:spPr>
      </p:pic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8077201" y="2895601"/>
            <a:ext cx="2333011" cy="20313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Always want to insert</a:t>
            </a:r>
          </a:p>
          <a:p>
            <a:r>
              <a:rPr lang="en-US" altLang="en-US"/>
              <a:t>into a leaf to avoid </a:t>
            </a:r>
          </a:p>
          <a:p>
            <a:r>
              <a:rPr lang="en-US" altLang="en-US"/>
              <a:t>having to create new</a:t>
            </a:r>
          </a:p>
          <a:p>
            <a:r>
              <a:rPr lang="en-US" altLang="en-US"/>
              <a:t>children for an internal</a:t>
            </a:r>
          </a:p>
          <a:p>
            <a:r>
              <a:rPr lang="en-US" altLang="en-US"/>
              <a:t>node (remember </a:t>
            </a:r>
          </a:p>
          <a:p>
            <a:r>
              <a:rPr lang="en-US" altLang="en-US"/>
              <a:t>no. of children = 1 + </a:t>
            </a:r>
          </a:p>
          <a:p>
            <a:r>
              <a:rPr lang="en-US" altLang="en-US"/>
              <a:t>no. of keys).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C170-6229-44B9-BE82-01569639001C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3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5363" name="Picture 4" descr="fig18-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743200" y="39688"/>
            <a:ext cx="5157788" cy="6818312"/>
          </a:xfrm>
          <a:noFill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52C22-039D-4E03-8505-A4E4E14D691B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99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114800" y="0"/>
            <a:ext cx="3352800" cy="685800"/>
          </a:xfrm>
        </p:spPr>
        <p:txBody>
          <a:bodyPr/>
          <a:lstStyle/>
          <a:p>
            <a:r>
              <a:rPr lang="en-US" altLang="en-US" sz="3200"/>
              <a:t>Deletion Strategy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981200" y="685800"/>
            <a:ext cx="8686800" cy="4114800"/>
          </a:xfrm>
        </p:spPr>
        <p:txBody>
          <a:bodyPr/>
          <a:lstStyle/>
          <a:p>
            <a:pPr>
              <a:defRPr/>
            </a:pPr>
            <a:r>
              <a:rPr lang="en-US" altLang="en-US" sz="1800" dirty="0"/>
              <a:t>Deletion strategy is a </a:t>
            </a:r>
            <a:r>
              <a:rPr lang="en-US" altLang="en-US" sz="1800" i="1" dirty="0"/>
              <a:t>mirror-image</a:t>
            </a:r>
            <a:r>
              <a:rPr lang="en-US" altLang="en-US" sz="1800" dirty="0"/>
              <a:t> of insertion.</a:t>
            </a:r>
          </a:p>
          <a:p>
            <a:pPr>
              <a:defRPr/>
            </a:pPr>
            <a:r>
              <a:rPr lang="en-US" altLang="en-US" sz="1800" b="1" dirty="0">
                <a:solidFill>
                  <a:srgbClr val="0070C0"/>
                </a:solidFill>
              </a:rPr>
              <a:t>Recall</a:t>
            </a:r>
            <a:r>
              <a:rPr lang="en-US" altLang="en-US" sz="1800" dirty="0">
                <a:solidFill>
                  <a:srgbClr val="0070C0"/>
                </a:solidFill>
              </a:rPr>
              <a:t> in insertion that before the new key </a:t>
            </a:r>
            <a:r>
              <a:rPr lang="en-US" altLang="en-US" sz="1800" i="1" dirty="0">
                <a:solidFill>
                  <a:srgbClr val="0070C0"/>
                </a:solidFill>
              </a:rPr>
              <a:t>k</a:t>
            </a:r>
            <a:r>
              <a:rPr lang="en-US" altLang="en-US" sz="1800" dirty="0">
                <a:solidFill>
                  <a:srgbClr val="0070C0"/>
                </a:solidFill>
              </a:rPr>
              <a:t> moves to the next node (in a downward pass starting just </a:t>
            </a:r>
            <a:r>
              <a:rPr lang="en-US" altLang="en-US" sz="1800" i="1" dirty="0">
                <a:solidFill>
                  <a:srgbClr val="0070C0"/>
                </a:solidFill>
              </a:rPr>
              <a:t>before</a:t>
            </a:r>
            <a:r>
              <a:rPr lang="en-US" altLang="en-US" sz="1800" dirty="0">
                <a:solidFill>
                  <a:srgbClr val="0070C0"/>
                </a:solidFill>
              </a:rPr>
              <a:t> the root), it checks to see if that node is full; if it is full, then the node is first split to make it non-full. This guarantees that when </a:t>
            </a:r>
            <a:r>
              <a:rPr lang="en-US" altLang="en-US" sz="1800" i="1" dirty="0">
                <a:solidFill>
                  <a:srgbClr val="0070C0"/>
                </a:solidFill>
              </a:rPr>
              <a:t>k</a:t>
            </a:r>
            <a:r>
              <a:rPr lang="en-US" altLang="en-US" sz="1800" dirty="0">
                <a:solidFill>
                  <a:srgbClr val="0070C0"/>
                </a:solidFill>
              </a:rPr>
              <a:t>  finally reaches the target leaf node </a:t>
            </a:r>
            <a:r>
              <a:rPr lang="en-US" altLang="en-US" sz="1800" i="1" dirty="0">
                <a:solidFill>
                  <a:srgbClr val="0070C0"/>
                </a:solidFill>
              </a:rPr>
              <a:t>n</a:t>
            </a:r>
            <a:r>
              <a:rPr lang="en-US" altLang="en-US" sz="1800" dirty="0">
                <a:solidFill>
                  <a:srgbClr val="0070C0"/>
                </a:solidFill>
              </a:rPr>
              <a:t>, then it can be simply inserted because </a:t>
            </a:r>
            <a:r>
              <a:rPr lang="en-US" altLang="en-US" sz="1800" i="1" dirty="0">
                <a:solidFill>
                  <a:srgbClr val="0070C0"/>
                </a:solidFill>
              </a:rPr>
              <a:t>n</a:t>
            </a:r>
            <a:r>
              <a:rPr lang="en-US" altLang="en-US" sz="1800" dirty="0">
                <a:solidFill>
                  <a:srgbClr val="0070C0"/>
                </a:solidFill>
              </a:rPr>
              <a:t> will not be full.</a:t>
            </a:r>
          </a:p>
          <a:p>
            <a:pPr>
              <a:defRPr/>
            </a:pPr>
            <a:r>
              <a:rPr lang="en-US" altLang="en-US" sz="1800" dirty="0"/>
              <a:t>For deletion, as we move downward searching for the key </a:t>
            </a:r>
            <a:r>
              <a:rPr lang="en-US" altLang="en-US" sz="1800" i="1" dirty="0"/>
              <a:t>k</a:t>
            </a:r>
            <a:r>
              <a:rPr lang="en-US" altLang="en-US" sz="1800" dirty="0"/>
              <a:t>  to be deleted starting </a:t>
            </a:r>
            <a:r>
              <a:rPr lang="en-US" altLang="en-US" sz="1800" i="1" dirty="0"/>
              <a:t>at</a:t>
            </a:r>
            <a:r>
              <a:rPr lang="en-US" altLang="en-US" sz="1800" dirty="0"/>
              <a:t> the root, we check if the next node is </a:t>
            </a:r>
            <a:r>
              <a:rPr lang="en-US" altLang="en-US" sz="1800" b="1" i="1" dirty="0"/>
              <a:t>minimal</a:t>
            </a:r>
            <a:r>
              <a:rPr lang="en-US" altLang="en-US" sz="1800" b="1" dirty="0"/>
              <a:t> </a:t>
            </a:r>
            <a:r>
              <a:rPr lang="en-US" altLang="en-US" sz="1800" dirty="0"/>
              <a:t>(= opposite of full = has </a:t>
            </a:r>
            <a:r>
              <a:rPr lang="en-US" altLang="en-US" sz="1800" i="1" dirty="0"/>
              <a:t>t </a:t>
            </a:r>
            <a:r>
              <a:rPr lang="en-US" altLang="en-US" sz="1800" dirty="0"/>
              <a:t>– 1 keys). If it is minimal, then the node is first made non-minimal: </a:t>
            </a:r>
          </a:p>
          <a:p>
            <a:pPr lvl="1">
              <a:defRPr/>
            </a:pPr>
            <a:r>
              <a:rPr lang="en-US" altLang="en-US" sz="1600" dirty="0"/>
              <a:t>If there is a non-minimal sibling then take a key and child </a:t>
            </a:r>
            <a:r>
              <a:rPr lang="en-US" altLang="en-US" sz="1600" dirty="0" err="1"/>
              <a:t>ptr</a:t>
            </a:r>
            <a:r>
              <a:rPr lang="en-US" altLang="en-US" sz="1600" dirty="0"/>
              <a:t>. from that sibling. (</a:t>
            </a:r>
            <a:r>
              <a:rPr lang="en-US" altLang="en-US" sz="1600" b="1" dirty="0"/>
              <a:t>Case 3a</a:t>
            </a:r>
            <a:r>
              <a:rPr lang="en-US" altLang="en-US" sz="1600" dirty="0"/>
              <a:t>)</a:t>
            </a:r>
          </a:p>
          <a:p>
            <a:pPr marL="457200" lvl="1" indent="0">
              <a:buNone/>
              <a:defRPr/>
            </a:pPr>
            <a:endParaRPr lang="en-US" altLang="en-US" sz="1600" dirty="0"/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2078038" y="5410200"/>
            <a:ext cx="1447800" cy="4572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altLang="en-US"/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4516438" y="5440363"/>
            <a:ext cx="1447800" cy="4572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altLang="en-US"/>
          </a:p>
        </p:txBody>
      </p:sp>
      <p:sp>
        <p:nvSpPr>
          <p:cNvPr id="16390" name="Rectangle 5"/>
          <p:cNvSpPr>
            <a:spLocks noChangeArrowheads="1"/>
          </p:cNvSpPr>
          <p:nvPr/>
        </p:nvSpPr>
        <p:spPr bwMode="auto">
          <a:xfrm>
            <a:off x="3373438" y="4191000"/>
            <a:ext cx="1447800" cy="4572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altLang="en-US"/>
          </a:p>
        </p:txBody>
      </p:sp>
      <p:sp>
        <p:nvSpPr>
          <p:cNvPr id="16391" name="TextBox 6"/>
          <p:cNvSpPr txBox="1">
            <a:spLocks noChangeArrowheads="1"/>
          </p:cNvSpPr>
          <p:nvPr/>
        </p:nvSpPr>
        <p:spPr bwMode="auto">
          <a:xfrm>
            <a:off x="2230439" y="5410200"/>
            <a:ext cx="6944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x  x  x</a:t>
            </a:r>
            <a:endParaRPr lang="en-US" altLang="en-US" b="1">
              <a:solidFill>
                <a:srgbClr val="FF0000"/>
              </a:solidFill>
            </a:endParaRPr>
          </a:p>
        </p:txBody>
      </p:sp>
      <p:sp>
        <p:nvSpPr>
          <p:cNvPr id="16392" name="TextBox 7"/>
          <p:cNvSpPr txBox="1">
            <a:spLocks noChangeArrowheads="1"/>
          </p:cNvSpPr>
          <p:nvPr/>
        </p:nvSpPr>
        <p:spPr bwMode="auto">
          <a:xfrm>
            <a:off x="4668839" y="5410200"/>
            <a:ext cx="9268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altLang="en-US" b="1">
                <a:solidFill>
                  <a:srgbClr val="FF0000"/>
                </a:solidFill>
              </a:rPr>
              <a:t>β</a:t>
            </a:r>
            <a:r>
              <a:rPr lang="en-US" altLang="en-US"/>
              <a:t>  x  x  x</a:t>
            </a:r>
          </a:p>
        </p:txBody>
      </p:sp>
      <p:sp>
        <p:nvSpPr>
          <p:cNvPr id="16393" name="TextBox 8"/>
          <p:cNvSpPr txBox="1">
            <a:spLocks noChangeArrowheads="1"/>
          </p:cNvSpPr>
          <p:nvPr/>
        </p:nvSpPr>
        <p:spPr bwMode="auto">
          <a:xfrm>
            <a:off x="3595689" y="4191000"/>
            <a:ext cx="9364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x  </a:t>
            </a:r>
            <a:r>
              <a:rPr lang="el-GR" altLang="en-US" b="1">
                <a:solidFill>
                  <a:srgbClr val="FF0000"/>
                </a:solidFill>
              </a:rPr>
              <a:t>α</a:t>
            </a:r>
            <a:r>
              <a:rPr lang="en-US" altLang="en-US"/>
              <a:t>  x  x</a:t>
            </a:r>
          </a:p>
        </p:txBody>
      </p:sp>
      <p:cxnSp>
        <p:nvCxnSpPr>
          <p:cNvPr id="16394" name="Straight Arrow Connector 9"/>
          <p:cNvCxnSpPr>
            <a:cxnSpLocks noChangeShapeType="1"/>
            <a:endCxn id="16391" idx="0"/>
          </p:cNvCxnSpPr>
          <p:nvPr/>
        </p:nvCxnSpPr>
        <p:spPr bwMode="auto">
          <a:xfrm flipH="1">
            <a:off x="2638426" y="4479926"/>
            <a:ext cx="1192213" cy="9302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16395" name="Straight Arrow Connector 10"/>
          <p:cNvCxnSpPr>
            <a:cxnSpLocks noChangeShapeType="1"/>
            <a:endCxn id="16392" idx="0"/>
          </p:cNvCxnSpPr>
          <p:nvPr/>
        </p:nvCxnSpPr>
        <p:spPr bwMode="auto">
          <a:xfrm>
            <a:off x="4097339" y="4429126"/>
            <a:ext cx="1125537" cy="9810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16396" name="Straight Arrow Connector 11"/>
          <p:cNvCxnSpPr>
            <a:cxnSpLocks noChangeShapeType="1"/>
            <a:endCxn id="16391" idx="3"/>
          </p:cNvCxnSpPr>
          <p:nvPr/>
        </p:nvCxnSpPr>
        <p:spPr bwMode="auto">
          <a:xfrm flipH="1">
            <a:off x="3044826" y="4419600"/>
            <a:ext cx="938213" cy="117475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prstDash val="dash"/>
            <a:miter lim="800000"/>
            <a:headEnd/>
            <a:tailEnd type="arrow" w="med" len="med"/>
          </a:ln>
        </p:spPr>
      </p:cxnSp>
      <p:cxnSp>
        <p:nvCxnSpPr>
          <p:cNvPr id="16397" name="Straight Arrow Connector 12"/>
          <p:cNvCxnSpPr>
            <a:cxnSpLocks noChangeShapeType="1"/>
          </p:cNvCxnSpPr>
          <p:nvPr/>
        </p:nvCxnSpPr>
        <p:spPr bwMode="auto">
          <a:xfrm flipH="1" flipV="1">
            <a:off x="3983038" y="4479926"/>
            <a:ext cx="838200" cy="1114425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prstDash val="dash"/>
            <a:miter lim="800000"/>
            <a:headEnd/>
            <a:tailEnd type="arrow" w="med" len="med"/>
          </a:ln>
        </p:spPr>
      </p:cxnSp>
      <p:cxnSp>
        <p:nvCxnSpPr>
          <p:cNvPr id="16398" name="Straight Arrow Connector 13"/>
          <p:cNvCxnSpPr>
            <a:cxnSpLocks noChangeShapeType="1"/>
          </p:cNvCxnSpPr>
          <p:nvPr/>
        </p:nvCxnSpPr>
        <p:spPr bwMode="auto">
          <a:xfrm flipH="1">
            <a:off x="3144839" y="4419600"/>
            <a:ext cx="441325" cy="152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16399" name="Straight Arrow Connector 14"/>
          <p:cNvCxnSpPr>
            <a:cxnSpLocks noChangeShapeType="1"/>
          </p:cNvCxnSpPr>
          <p:nvPr/>
        </p:nvCxnSpPr>
        <p:spPr bwMode="auto">
          <a:xfrm>
            <a:off x="4402138" y="4419600"/>
            <a:ext cx="292100" cy="304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16400" name="Straight Arrow Connector 15"/>
          <p:cNvCxnSpPr>
            <a:cxnSpLocks noChangeShapeType="1"/>
          </p:cNvCxnSpPr>
          <p:nvPr/>
        </p:nvCxnSpPr>
        <p:spPr bwMode="auto">
          <a:xfrm>
            <a:off x="4679950" y="4429126"/>
            <a:ext cx="446088" cy="2190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16401" name="Straight Arrow Connector 16"/>
          <p:cNvCxnSpPr>
            <a:cxnSpLocks noChangeShapeType="1"/>
          </p:cNvCxnSpPr>
          <p:nvPr/>
        </p:nvCxnSpPr>
        <p:spPr bwMode="auto">
          <a:xfrm flipH="1">
            <a:off x="4144963" y="5613400"/>
            <a:ext cx="508000" cy="7874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prstDash val="dash"/>
            <a:miter lim="800000"/>
            <a:headEnd/>
            <a:tailEnd type="arrow" w="med" len="med"/>
          </a:ln>
        </p:spPr>
      </p:cxnSp>
      <p:cxnSp>
        <p:nvCxnSpPr>
          <p:cNvPr id="16402" name="Straight Arrow Connector 17"/>
          <p:cNvCxnSpPr>
            <a:cxnSpLocks noChangeShapeType="1"/>
          </p:cNvCxnSpPr>
          <p:nvPr/>
        </p:nvCxnSpPr>
        <p:spPr bwMode="auto">
          <a:xfrm>
            <a:off x="3217864" y="5597526"/>
            <a:ext cx="377825" cy="803275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16403" name="Straight Arrow Connector 18"/>
          <p:cNvCxnSpPr>
            <a:cxnSpLocks noChangeShapeType="1"/>
          </p:cNvCxnSpPr>
          <p:nvPr/>
        </p:nvCxnSpPr>
        <p:spPr bwMode="auto">
          <a:xfrm flipH="1" flipV="1">
            <a:off x="3513138" y="5999164"/>
            <a:ext cx="774700" cy="7937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prstDash val="dash"/>
            <a:miter lim="800000"/>
            <a:headEnd/>
            <a:tailEnd type="arrow" w="med" len="med"/>
          </a:ln>
        </p:spPr>
      </p:cxnSp>
      <p:sp>
        <p:nvSpPr>
          <p:cNvPr id="16404" name="TextBox 19"/>
          <p:cNvSpPr txBox="1">
            <a:spLocks noChangeArrowheads="1"/>
          </p:cNvSpPr>
          <p:nvPr/>
        </p:nvSpPr>
        <p:spPr bwMode="auto">
          <a:xfrm>
            <a:off x="1997075" y="5864226"/>
            <a:ext cx="12586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/>
              <a:t>c</a:t>
            </a:r>
            <a:r>
              <a:rPr lang="en-US" altLang="en-US" sz="1400" baseline="-25000"/>
              <a:t>i</a:t>
            </a:r>
            <a:r>
              <a:rPr lang="en-US" altLang="en-US" sz="1400"/>
              <a:t>[</a:t>
            </a:r>
            <a:r>
              <a:rPr lang="en-US" altLang="en-US" sz="1400" i="1"/>
              <a:t>x</a:t>
            </a:r>
            <a:r>
              <a:rPr lang="en-US" altLang="en-US" sz="1400"/>
              <a:t>] is minimal</a:t>
            </a:r>
          </a:p>
        </p:txBody>
      </p:sp>
      <p:sp>
        <p:nvSpPr>
          <p:cNvPr id="16405" name="TextBox 20"/>
          <p:cNvSpPr txBox="1">
            <a:spLocks noChangeArrowheads="1"/>
          </p:cNvSpPr>
          <p:nvPr/>
        </p:nvSpPr>
        <p:spPr bwMode="auto">
          <a:xfrm>
            <a:off x="4445000" y="5867401"/>
            <a:ext cx="16450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/>
              <a:t>Non-minimal sibling</a:t>
            </a:r>
          </a:p>
        </p:txBody>
      </p:sp>
      <p:sp>
        <p:nvSpPr>
          <p:cNvPr id="16406" name="TextBox 22"/>
          <p:cNvSpPr txBox="1">
            <a:spLocks noChangeArrowheads="1"/>
          </p:cNvSpPr>
          <p:nvPr/>
        </p:nvSpPr>
        <p:spPr bwMode="auto">
          <a:xfrm>
            <a:off x="5589588" y="4114800"/>
            <a:ext cx="42169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/>
              <a:t>1. Move </a:t>
            </a:r>
            <a:r>
              <a:rPr lang="el-GR" altLang="en-US" sz="1600" b="1">
                <a:solidFill>
                  <a:srgbClr val="FF0000"/>
                </a:solidFill>
              </a:rPr>
              <a:t>α</a:t>
            </a:r>
            <a:r>
              <a:rPr lang="en-US" altLang="en-US" sz="1600"/>
              <a:t> down from the parent of c</a:t>
            </a:r>
            <a:r>
              <a:rPr lang="en-US" altLang="en-US" sz="1600" baseline="-25000"/>
              <a:t>i</a:t>
            </a:r>
            <a:r>
              <a:rPr lang="en-US" altLang="en-US" sz="1600"/>
              <a:t>[</a:t>
            </a:r>
            <a:r>
              <a:rPr lang="en-US" altLang="en-US" sz="1600" i="1"/>
              <a:t>x</a:t>
            </a:r>
            <a:r>
              <a:rPr lang="en-US" altLang="en-US" sz="1600"/>
              <a:t>] to c</a:t>
            </a:r>
            <a:r>
              <a:rPr lang="en-US" altLang="en-US" sz="1600" baseline="-25000"/>
              <a:t>i</a:t>
            </a:r>
            <a:r>
              <a:rPr lang="en-US" altLang="en-US" sz="1600"/>
              <a:t>[</a:t>
            </a:r>
            <a:r>
              <a:rPr lang="en-US" altLang="en-US" sz="1600" i="1"/>
              <a:t>x</a:t>
            </a:r>
            <a:r>
              <a:rPr lang="en-US" altLang="en-US" sz="1600"/>
              <a:t>]. </a:t>
            </a:r>
          </a:p>
          <a:p>
            <a:r>
              <a:rPr lang="en-US" altLang="en-US" sz="1600"/>
              <a:t>2. Move </a:t>
            </a:r>
            <a:r>
              <a:rPr lang="el-GR" altLang="en-US" sz="1600" b="1">
                <a:solidFill>
                  <a:srgbClr val="FF0000"/>
                </a:solidFill>
              </a:rPr>
              <a:t>β</a:t>
            </a:r>
            <a:r>
              <a:rPr lang="en-US" altLang="en-US" sz="1600"/>
              <a:t> from the non-minimal sibling of c</a:t>
            </a:r>
            <a:r>
              <a:rPr lang="en-US" altLang="en-US" sz="1600" baseline="-25000"/>
              <a:t>i</a:t>
            </a:r>
            <a:r>
              <a:rPr lang="en-US" altLang="en-US" sz="1600"/>
              <a:t>[</a:t>
            </a:r>
            <a:r>
              <a:rPr lang="en-US" altLang="en-US" sz="1600" i="1"/>
              <a:t>x</a:t>
            </a:r>
            <a:r>
              <a:rPr lang="en-US" altLang="en-US" sz="1600"/>
              <a:t>] </a:t>
            </a:r>
          </a:p>
          <a:p>
            <a:r>
              <a:rPr lang="en-US" altLang="en-US" sz="1600"/>
              <a:t>up to the parent to take the place of </a:t>
            </a:r>
            <a:r>
              <a:rPr lang="el-GR" altLang="en-US" sz="1600" b="1">
                <a:solidFill>
                  <a:srgbClr val="FF0000"/>
                </a:solidFill>
              </a:rPr>
              <a:t>α</a:t>
            </a:r>
            <a:r>
              <a:rPr lang="en-US" altLang="en-US" sz="1600"/>
              <a:t>.</a:t>
            </a:r>
          </a:p>
          <a:p>
            <a:r>
              <a:rPr lang="en-US" altLang="en-US" sz="1600"/>
              <a:t>3. Move the child ptr. next to </a:t>
            </a:r>
            <a:r>
              <a:rPr lang="el-GR" altLang="en-US" sz="1600" b="1">
                <a:solidFill>
                  <a:srgbClr val="FF0000"/>
                </a:solidFill>
              </a:rPr>
              <a:t>β</a:t>
            </a:r>
            <a:r>
              <a:rPr lang="en-US" altLang="en-US" sz="1600"/>
              <a:t> over to c</a:t>
            </a:r>
            <a:r>
              <a:rPr lang="en-US" altLang="en-US" sz="1600" baseline="-25000"/>
              <a:t>i</a:t>
            </a:r>
            <a:r>
              <a:rPr lang="en-US" altLang="en-US" sz="1600"/>
              <a:t>[</a:t>
            </a:r>
            <a:r>
              <a:rPr lang="en-US" altLang="en-US" sz="1600" i="1"/>
              <a:t>x</a:t>
            </a:r>
            <a:r>
              <a:rPr lang="en-US" altLang="en-US" sz="1600"/>
              <a:t>].</a:t>
            </a:r>
          </a:p>
        </p:txBody>
      </p:sp>
      <p:sp>
        <p:nvSpPr>
          <p:cNvPr id="16407" name="TextBox 23"/>
          <p:cNvSpPr txBox="1">
            <a:spLocks noChangeArrowheads="1"/>
          </p:cNvSpPr>
          <p:nvPr/>
        </p:nvSpPr>
        <p:spPr bwMode="auto">
          <a:xfrm>
            <a:off x="5578475" y="6397626"/>
            <a:ext cx="3324052" cy="30777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/>
              <a:t>Many child ptrs. not drawn to avoid clutter.</a:t>
            </a:r>
          </a:p>
        </p:txBody>
      </p:sp>
      <p:sp>
        <p:nvSpPr>
          <p:cNvPr id="16408" name="TextBox 2"/>
          <p:cNvSpPr txBox="1">
            <a:spLocks noChangeArrowheads="1"/>
          </p:cNvSpPr>
          <p:nvPr/>
        </p:nvSpPr>
        <p:spPr bwMode="auto">
          <a:xfrm>
            <a:off x="1752601" y="4479925"/>
            <a:ext cx="9941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 b="1"/>
              <a:t>Case 3a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67ACF-0051-4BC6-B1EC-1AD7C3042472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50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114800" y="0"/>
            <a:ext cx="4572000" cy="685800"/>
          </a:xfrm>
        </p:spPr>
        <p:txBody>
          <a:bodyPr/>
          <a:lstStyle/>
          <a:p>
            <a:r>
              <a:rPr lang="en-US" altLang="en-US" sz="3200"/>
              <a:t>Deletion Strategy, cont.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908425" y="3144838"/>
            <a:ext cx="1447800" cy="4572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altLang="en-US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5867400" y="3138488"/>
            <a:ext cx="1447800" cy="4635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altLang="en-US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4191000" y="1981200"/>
            <a:ext cx="1447800" cy="4572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altLang="en-US"/>
          </a:p>
        </p:txBody>
      </p:sp>
      <p:sp>
        <p:nvSpPr>
          <p:cNvPr id="17414" name="TextBox 6"/>
          <p:cNvSpPr txBox="1">
            <a:spLocks noChangeArrowheads="1"/>
          </p:cNvSpPr>
          <p:nvPr/>
        </p:nvSpPr>
        <p:spPr bwMode="auto">
          <a:xfrm>
            <a:off x="2338389" y="3232150"/>
            <a:ext cx="6944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x  x  x</a:t>
            </a:r>
            <a:endParaRPr lang="en-US" altLang="en-US" b="1">
              <a:solidFill>
                <a:srgbClr val="FF0000"/>
              </a:solidFill>
            </a:endParaRPr>
          </a:p>
        </p:txBody>
      </p:sp>
      <p:sp>
        <p:nvSpPr>
          <p:cNvPr id="17415" name="TextBox 8"/>
          <p:cNvSpPr txBox="1">
            <a:spLocks noChangeArrowheads="1"/>
          </p:cNvSpPr>
          <p:nvPr/>
        </p:nvSpPr>
        <p:spPr bwMode="auto">
          <a:xfrm>
            <a:off x="4237038" y="2024063"/>
            <a:ext cx="10887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x  x </a:t>
            </a:r>
            <a:r>
              <a:rPr lang="el-GR" altLang="en-US" b="1">
                <a:solidFill>
                  <a:srgbClr val="FF0000"/>
                </a:solidFill>
              </a:rPr>
              <a:t>α</a:t>
            </a:r>
            <a:r>
              <a:rPr lang="en-US" altLang="en-US"/>
              <a:t>  x  x</a:t>
            </a:r>
          </a:p>
        </p:txBody>
      </p:sp>
      <p:cxnSp>
        <p:nvCxnSpPr>
          <p:cNvPr id="17416" name="Straight Arrow Connector 9"/>
          <p:cNvCxnSpPr>
            <a:cxnSpLocks noChangeShapeType="1"/>
            <a:endCxn id="17411" idx="0"/>
          </p:cNvCxnSpPr>
          <p:nvPr/>
        </p:nvCxnSpPr>
        <p:spPr bwMode="auto">
          <a:xfrm flipH="1">
            <a:off x="4632326" y="2287588"/>
            <a:ext cx="131763" cy="8572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17417" name="Straight Arrow Connector 10"/>
          <p:cNvCxnSpPr>
            <a:cxnSpLocks noChangeShapeType="1"/>
            <a:endCxn id="17412" idx="0"/>
          </p:cNvCxnSpPr>
          <p:nvPr/>
        </p:nvCxnSpPr>
        <p:spPr bwMode="auto">
          <a:xfrm>
            <a:off x="5029200" y="2287588"/>
            <a:ext cx="1562100" cy="8509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17418" name="Straight Arrow Connector 11"/>
          <p:cNvCxnSpPr>
            <a:cxnSpLocks noChangeShapeType="1"/>
          </p:cNvCxnSpPr>
          <p:nvPr/>
        </p:nvCxnSpPr>
        <p:spPr bwMode="auto">
          <a:xfrm>
            <a:off x="4881564" y="2241550"/>
            <a:ext cx="757237" cy="117475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prstDash val="dash"/>
            <a:miter lim="800000"/>
            <a:headEnd/>
            <a:tailEnd type="arrow" w="med" len="med"/>
          </a:ln>
        </p:spPr>
      </p:cxnSp>
      <p:cxnSp>
        <p:nvCxnSpPr>
          <p:cNvPr id="17419" name="Straight Arrow Connector 13"/>
          <p:cNvCxnSpPr>
            <a:cxnSpLocks noChangeShapeType="1"/>
          </p:cNvCxnSpPr>
          <p:nvPr/>
        </p:nvCxnSpPr>
        <p:spPr bwMode="auto">
          <a:xfrm flipH="1">
            <a:off x="3810001" y="2241550"/>
            <a:ext cx="441325" cy="152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17420" name="Straight Arrow Connector 14"/>
          <p:cNvCxnSpPr>
            <a:cxnSpLocks noChangeShapeType="1"/>
            <a:endCxn id="17425" idx="0"/>
          </p:cNvCxnSpPr>
          <p:nvPr/>
        </p:nvCxnSpPr>
        <p:spPr bwMode="auto">
          <a:xfrm flipH="1">
            <a:off x="2711451" y="2297113"/>
            <a:ext cx="1774825" cy="8509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17421" name="TextBox 19"/>
          <p:cNvSpPr txBox="1">
            <a:spLocks noChangeArrowheads="1"/>
          </p:cNvSpPr>
          <p:nvPr/>
        </p:nvSpPr>
        <p:spPr bwMode="auto">
          <a:xfrm>
            <a:off x="3886200" y="3613151"/>
            <a:ext cx="12586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/>
              <a:t>c</a:t>
            </a:r>
            <a:r>
              <a:rPr lang="en-US" altLang="en-US" sz="1400" baseline="-25000"/>
              <a:t>i</a:t>
            </a:r>
            <a:r>
              <a:rPr lang="en-US" altLang="en-US" sz="1400"/>
              <a:t>[</a:t>
            </a:r>
            <a:r>
              <a:rPr lang="en-US" altLang="en-US" sz="1400" i="1"/>
              <a:t>x</a:t>
            </a:r>
            <a:r>
              <a:rPr lang="en-US" altLang="en-US" sz="1400"/>
              <a:t>] is minimal</a:t>
            </a:r>
          </a:p>
        </p:txBody>
      </p:sp>
      <p:sp>
        <p:nvSpPr>
          <p:cNvPr id="17422" name="TextBox 22"/>
          <p:cNvSpPr txBox="1">
            <a:spLocks noChangeArrowheads="1"/>
          </p:cNvSpPr>
          <p:nvPr/>
        </p:nvSpPr>
        <p:spPr bwMode="auto">
          <a:xfrm>
            <a:off x="2209801" y="5105401"/>
            <a:ext cx="737047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/>
              <a:t>1. Copy data (keys/ptrs) from one sibling (doesn’t matter which) to c</a:t>
            </a:r>
            <a:r>
              <a:rPr lang="en-US" altLang="en-US" sz="1600" baseline="-25000"/>
              <a:t>i</a:t>
            </a:r>
            <a:r>
              <a:rPr lang="en-US" altLang="en-US" sz="1600"/>
              <a:t>[</a:t>
            </a:r>
            <a:r>
              <a:rPr lang="en-US" altLang="en-US" sz="1600" i="1"/>
              <a:t>x</a:t>
            </a:r>
            <a:r>
              <a:rPr lang="en-US" altLang="en-US" sz="1600"/>
              <a:t>].  </a:t>
            </a:r>
          </a:p>
          <a:p>
            <a:r>
              <a:rPr lang="en-US" altLang="en-US" sz="1600"/>
              <a:t>2. Move the separating key </a:t>
            </a:r>
            <a:r>
              <a:rPr lang="el-GR" altLang="en-US" sz="1600" b="1">
                <a:solidFill>
                  <a:srgbClr val="FF0000"/>
                </a:solidFill>
              </a:rPr>
              <a:t>α</a:t>
            </a:r>
            <a:r>
              <a:rPr lang="en-US" altLang="en-US" sz="1600" b="1">
                <a:solidFill>
                  <a:srgbClr val="FF0000"/>
                </a:solidFill>
              </a:rPr>
              <a:t> </a:t>
            </a:r>
            <a:r>
              <a:rPr lang="en-US" altLang="en-US" sz="1600"/>
              <a:t>from the parent down to the median position in c</a:t>
            </a:r>
            <a:r>
              <a:rPr lang="en-US" altLang="en-US" sz="1600" baseline="-25000"/>
              <a:t>i</a:t>
            </a:r>
            <a:r>
              <a:rPr lang="en-US" altLang="en-US" sz="1600"/>
              <a:t>[</a:t>
            </a:r>
            <a:r>
              <a:rPr lang="en-US" altLang="en-US" sz="1600" i="1"/>
              <a:t>x</a:t>
            </a:r>
            <a:r>
              <a:rPr lang="en-US" altLang="en-US" sz="1600"/>
              <a:t>] and</a:t>
            </a:r>
          </a:p>
          <a:p>
            <a:r>
              <a:rPr lang="en-US" altLang="en-US" sz="1600"/>
              <a:t>delete the pointer to the chosen sibling. </a:t>
            </a:r>
          </a:p>
          <a:p>
            <a:r>
              <a:rPr lang="en-US" altLang="en-US" sz="1600"/>
              <a:t>3. Delete the chosen sibling.</a:t>
            </a:r>
          </a:p>
          <a:p>
            <a:r>
              <a:rPr lang="en-US" altLang="en-US" sz="1600"/>
              <a:t>The above merges c</a:t>
            </a:r>
            <a:r>
              <a:rPr lang="en-US" altLang="en-US" sz="1600" baseline="-25000"/>
              <a:t>i</a:t>
            </a:r>
            <a:r>
              <a:rPr lang="en-US" altLang="en-US" sz="1600"/>
              <a:t>[</a:t>
            </a:r>
            <a:r>
              <a:rPr lang="en-US" altLang="en-US" sz="1600" i="1"/>
              <a:t>x</a:t>
            </a:r>
            <a:r>
              <a:rPr lang="en-US" altLang="en-US" sz="1600"/>
              <a:t>] with its sibling and </a:t>
            </a:r>
            <a:r>
              <a:rPr lang="el-GR" altLang="en-US" sz="1600" b="1">
                <a:solidFill>
                  <a:srgbClr val="FF0000"/>
                </a:solidFill>
              </a:rPr>
              <a:t>α</a:t>
            </a:r>
            <a:r>
              <a:rPr lang="en-US" altLang="en-US" sz="1600"/>
              <a:t>.</a:t>
            </a:r>
          </a:p>
        </p:txBody>
      </p:sp>
      <p:sp>
        <p:nvSpPr>
          <p:cNvPr id="17423" name="TextBox 23"/>
          <p:cNvSpPr txBox="1">
            <a:spLocks noChangeArrowheads="1"/>
          </p:cNvSpPr>
          <p:nvPr/>
        </p:nvSpPr>
        <p:spPr bwMode="auto">
          <a:xfrm>
            <a:off x="1974850" y="4535489"/>
            <a:ext cx="3324052" cy="30777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/>
              <a:t>Many child ptrs. not drawn to avoid clutter.</a:t>
            </a:r>
          </a:p>
        </p:txBody>
      </p:sp>
      <p:sp>
        <p:nvSpPr>
          <p:cNvPr id="17424" name="TextBox 2"/>
          <p:cNvSpPr txBox="1">
            <a:spLocks noChangeArrowheads="1"/>
          </p:cNvSpPr>
          <p:nvPr/>
        </p:nvSpPr>
        <p:spPr bwMode="auto">
          <a:xfrm>
            <a:off x="1958976" y="2209800"/>
            <a:ext cx="10054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 b="1"/>
              <a:t>Case 3b</a:t>
            </a:r>
          </a:p>
        </p:txBody>
      </p:sp>
      <p:sp>
        <p:nvSpPr>
          <p:cNvPr id="17425" name="Rectangle 3"/>
          <p:cNvSpPr>
            <a:spLocks noChangeArrowheads="1"/>
          </p:cNvSpPr>
          <p:nvPr/>
        </p:nvSpPr>
        <p:spPr bwMode="auto">
          <a:xfrm>
            <a:off x="1987550" y="3148013"/>
            <a:ext cx="1447800" cy="4572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altLang="en-US"/>
          </a:p>
        </p:txBody>
      </p:sp>
      <p:cxnSp>
        <p:nvCxnSpPr>
          <p:cNvPr id="17426" name="Straight Arrow Connector 13"/>
          <p:cNvCxnSpPr>
            <a:cxnSpLocks noChangeShapeType="1"/>
          </p:cNvCxnSpPr>
          <p:nvPr/>
        </p:nvCxnSpPr>
        <p:spPr bwMode="auto">
          <a:xfrm>
            <a:off x="5262564" y="2241551"/>
            <a:ext cx="604837" cy="31591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17427" name="Straight Arrow Connector 13"/>
          <p:cNvCxnSpPr>
            <a:cxnSpLocks noChangeShapeType="1"/>
          </p:cNvCxnSpPr>
          <p:nvPr/>
        </p:nvCxnSpPr>
        <p:spPr bwMode="auto">
          <a:xfrm>
            <a:off x="5546725" y="2252664"/>
            <a:ext cx="706438" cy="1857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17428" name="TextBox 6"/>
          <p:cNvSpPr txBox="1">
            <a:spLocks noChangeArrowheads="1"/>
          </p:cNvSpPr>
          <p:nvPr/>
        </p:nvSpPr>
        <p:spPr bwMode="auto">
          <a:xfrm>
            <a:off x="4191001" y="3201988"/>
            <a:ext cx="6944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x  x  x</a:t>
            </a:r>
            <a:endParaRPr lang="en-US" altLang="en-US" b="1">
              <a:solidFill>
                <a:srgbClr val="FF0000"/>
              </a:solidFill>
            </a:endParaRPr>
          </a:p>
        </p:txBody>
      </p:sp>
      <p:sp>
        <p:nvSpPr>
          <p:cNvPr id="17429" name="TextBox 6"/>
          <p:cNvSpPr txBox="1">
            <a:spLocks noChangeArrowheads="1"/>
          </p:cNvSpPr>
          <p:nvPr/>
        </p:nvSpPr>
        <p:spPr bwMode="auto">
          <a:xfrm>
            <a:off x="6183314" y="3211513"/>
            <a:ext cx="6944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x  x  x</a:t>
            </a:r>
            <a:endParaRPr lang="en-US" altLang="en-US" b="1">
              <a:solidFill>
                <a:srgbClr val="FF0000"/>
              </a:solidFill>
            </a:endParaRPr>
          </a:p>
        </p:txBody>
      </p:sp>
      <p:sp>
        <p:nvSpPr>
          <p:cNvPr id="17430" name="TextBox 19"/>
          <p:cNvSpPr txBox="1">
            <a:spLocks noChangeArrowheads="1"/>
          </p:cNvSpPr>
          <p:nvPr/>
        </p:nvSpPr>
        <p:spPr bwMode="auto">
          <a:xfrm>
            <a:off x="1752601" y="3624264"/>
            <a:ext cx="16049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/>
              <a:t>Left sibling minimal</a:t>
            </a:r>
          </a:p>
        </p:txBody>
      </p:sp>
      <p:sp>
        <p:nvSpPr>
          <p:cNvPr id="17431" name="TextBox 19"/>
          <p:cNvSpPr txBox="1">
            <a:spLocks noChangeArrowheads="1"/>
          </p:cNvSpPr>
          <p:nvPr/>
        </p:nvSpPr>
        <p:spPr bwMode="auto">
          <a:xfrm>
            <a:off x="5638801" y="3622676"/>
            <a:ext cx="17042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/>
              <a:t>Right sibling minimal</a:t>
            </a:r>
          </a:p>
        </p:txBody>
      </p:sp>
      <p:sp>
        <p:nvSpPr>
          <p:cNvPr id="17432" name="Oval 19"/>
          <p:cNvSpPr>
            <a:spLocks noChangeArrowheads="1"/>
          </p:cNvSpPr>
          <p:nvPr/>
        </p:nvSpPr>
        <p:spPr bwMode="auto">
          <a:xfrm>
            <a:off x="3475038" y="2857501"/>
            <a:ext cx="4297362" cy="1223963"/>
          </a:xfrm>
          <a:prstGeom prst="ellipse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altLang="en-US"/>
          </a:p>
        </p:txBody>
      </p:sp>
      <p:sp>
        <p:nvSpPr>
          <p:cNvPr id="17433" name="TextBox 21"/>
          <p:cNvSpPr txBox="1">
            <a:spLocks noChangeArrowheads="1"/>
          </p:cNvSpPr>
          <p:nvPr/>
        </p:nvSpPr>
        <p:spPr bwMode="auto">
          <a:xfrm>
            <a:off x="5029200" y="4005263"/>
            <a:ext cx="8030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FF0000"/>
                </a:solidFill>
              </a:rPr>
              <a:t>Merge</a:t>
            </a:r>
          </a:p>
        </p:txBody>
      </p:sp>
      <p:sp>
        <p:nvSpPr>
          <p:cNvPr id="56" name="Content Placeholder 2"/>
          <p:cNvSpPr>
            <a:spLocks noGrp="1"/>
          </p:cNvSpPr>
          <p:nvPr>
            <p:ph idx="1"/>
          </p:nvPr>
        </p:nvSpPr>
        <p:spPr>
          <a:xfrm>
            <a:off x="1905000" y="258763"/>
            <a:ext cx="8686800" cy="4114800"/>
          </a:xfrm>
        </p:spPr>
        <p:txBody>
          <a:bodyPr/>
          <a:lstStyle/>
          <a:p>
            <a:pPr marL="0" indent="0">
              <a:buNone/>
              <a:defRPr/>
            </a:pPr>
            <a:endParaRPr lang="en-US" altLang="en-US" sz="1800" dirty="0">
              <a:solidFill>
                <a:srgbClr val="0070C0"/>
              </a:solidFill>
            </a:endParaRPr>
          </a:p>
          <a:p>
            <a:pPr>
              <a:defRPr/>
            </a:pPr>
            <a:endParaRPr lang="en-US" altLang="en-US" sz="1600" dirty="0"/>
          </a:p>
          <a:p>
            <a:pPr lvl="1">
              <a:defRPr/>
            </a:pPr>
            <a:r>
              <a:rPr lang="en-US" altLang="en-US" sz="1600" dirty="0"/>
              <a:t>If each sibling is minimal, then the node is merged with one sibling together with the separating key from the parent. (</a:t>
            </a:r>
            <a:r>
              <a:rPr lang="en-US" altLang="en-US" sz="1600" b="1" dirty="0"/>
              <a:t>Case 3b</a:t>
            </a:r>
            <a:r>
              <a:rPr lang="en-US" altLang="en-US" sz="1600" dirty="0"/>
              <a:t>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F1358-7C98-4338-A50C-CB4400D085B0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18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0438" y="381000"/>
            <a:ext cx="7980362" cy="4114800"/>
          </a:xfrm>
        </p:spPr>
        <p:txBody>
          <a:bodyPr/>
          <a:lstStyle/>
          <a:p>
            <a:pPr>
              <a:defRPr/>
            </a:pPr>
            <a:r>
              <a:rPr lang="en-US" altLang="en-US" sz="2400" dirty="0"/>
              <a:t>When we reach the node </a:t>
            </a:r>
            <a:r>
              <a:rPr lang="en-US" altLang="en-US" sz="2400" i="1" dirty="0"/>
              <a:t>x</a:t>
            </a:r>
            <a:r>
              <a:rPr lang="en-US" altLang="en-US" sz="2400" dirty="0"/>
              <a:t> which actually contains the key </a:t>
            </a:r>
            <a:r>
              <a:rPr lang="en-US" altLang="en-US" sz="2400" i="1" dirty="0"/>
              <a:t>k</a:t>
            </a:r>
            <a:r>
              <a:rPr lang="en-US" altLang="en-US" sz="2400" dirty="0"/>
              <a:t>  to be deleted there are two possibilities:</a:t>
            </a:r>
          </a:p>
          <a:p>
            <a:pPr lvl="1">
              <a:defRPr/>
            </a:pPr>
            <a:r>
              <a:rPr lang="en-US" altLang="en-US" sz="1800" i="1" dirty="0"/>
              <a:t>x</a:t>
            </a:r>
            <a:r>
              <a:rPr lang="en-US" altLang="en-US" sz="1800" dirty="0"/>
              <a:t> is a </a:t>
            </a:r>
            <a:r>
              <a:rPr lang="en-US" altLang="en-US" sz="1800" i="1" dirty="0"/>
              <a:t>leaf</a:t>
            </a:r>
            <a:r>
              <a:rPr lang="en-US" altLang="en-US" sz="1800" dirty="0"/>
              <a:t>: simply delete </a:t>
            </a:r>
            <a:r>
              <a:rPr lang="en-US" altLang="en-US" sz="1800" i="1" dirty="0"/>
              <a:t>k </a:t>
            </a:r>
            <a:r>
              <a:rPr lang="en-US" altLang="en-US" sz="1800" dirty="0"/>
              <a:t>. By previous step </a:t>
            </a:r>
            <a:r>
              <a:rPr lang="en-US" altLang="en-US" sz="1800" i="1" dirty="0"/>
              <a:t>x</a:t>
            </a:r>
            <a:r>
              <a:rPr lang="en-US" altLang="en-US" sz="1800" dirty="0"/>
              <a:t> is guaranteed to be non-minimal so </a:t>
            </a:r>
            <a:r>
              <a:rPr lang="en-US" altLang="en-US" sz="1800" i="1" dirty="0"/>
              <a:t>k</a:t>
            </a:r>
            <a:r>
              <a:rPr lang="en-US" altLang="en-US" sz="1800" dirty="0"/>
              <a:t> can indeed be deleted. (</a:t>
            </a:r>
            <a:r>
              <a:rPr lang="en-US" altLang="en-US" sz="1800" b="1" dirty="0"/>
              <a:t>Case 1</a:t>
            </a:r>
            <a:r>
              <a:rPr lang="en-US" altLang="en-US" sz="1800" dirty="0"/>
              <a:t>)</a:t>
            </a:r>
          </a:p>
          <a:p>
            <a:pPr lvl="1">
              <a:defRPr/>
            </a:pPr>
            <a:r>
              <a:rPr lang="en-US" altLang="en-US" sz="1800" i="1" dirty="0"/>
              <a:t>x  </a:t>
            </a:r>
            <a:r>
              <a:rPr lang="en-US" altLang="en-US" sz="1800" dirty="0"/>
              <a:t>is an </a:t>
            </a:r>
            <a:r>
              <a:rPr lang="en-US" altLang="en-US" sz="1800" i="1" dirty="0"/>
              <a:t>internal node</a:t>
            </a:r>
            <a:r>
              <a:rPr lang="en-US" altLang="en-US" sz="1800" dirty="0"/>
              <a:t>: we can’t simply delete </a:t>
            </a:r>
            <a:r>
              <a:rPr lang="en-US" altLang="en-US" sz="1800" i="1" dirty="0"/>
              <a:t>k</a:t>
            </a:r>
            <a:r>
              <a:rPr lang="en-US" altLang="en-US" sz="1800" dirty="0"/>
              <a:t> even if </a:t>
            </a:r>
            <a:r>
              <a:rPr lang="en-US" altLang="en-US" sz="1800" i="1" dirty="0"/>
              <a:t>x</a:t>
            </a:r>
            <a:r>
              <a:rPr lang="en-US" altLang="en-US" sz="1800" dirty="0"/>
              <a:t> is not minimal – we have to replace </a:t>
            </a:r>
            <a:r>
              <a:rPr lang="en-US" altLang="en-US" sz="1800" i="1" dirty="0"/>
              <a:t>k</a:t>
            </a:r>
            <a:r>
              <a:rPr lang="en-US" altLang="en-US" sz="1800" dirty="0"/>
              <a:t>  with another key to separate the child of </a:t>
            </a:r>
            <a:r>
              <a:rPr lang="en-US" altLang="en-US" sz="1800" i="1" dirty="0"/>
              <a:t>x</a:t>
            </a:r>
            <a:r>
              <a:rPr lang="en-US" altLang="en-US" sz="1800" dirty="0"/>
              <a:t> before </a:t>
            </a:r>
            <a:r>
              <a:rPr lang="en-US" altLang="en-US" sz="1800" i="1" dirty="0"/>
              <a:t>k</a:t>
            </a:r>
            <a:r>
              <a:rPr lang="en-US" altLang="en-US" sz="1800" dirty="0"/>
              <a:t>  and the child after </a:t>
            </a:r>
            <a:r>
              <a:rPr lang="en-US" altLang="en-US" sz="1800" i="1" dirty="0"/>
              <a:t>k</a:t>
            </a:r>
            <a:r>
              <a:rPr lang="en-US" altLang="en-US" sz="1800" dirty="0"/>
              <a:t>: </a:t>
            </a:r>
          </a:p>
          <a:p>
            <a:pPr lvl="2">
              <a:defRPr/>
            </a:pPr>
            <a:r>
              <a:rPr lang="en-US" altLang="en-US" sz="1600" dirty="0"/>
              <a:t>If the child </a:t>
            </a:r>
            <a:r>
              <a:rPr lang="en-US" altLang="en-US" sz="1600" i="1" dirty="0"/>
              <a:t>y</a:t>
            </a:r>
            <a:r>
              <a:rPr lang="en-US" altLang="en-US" sz="1600" dirty="0"/>
              <a:t> that precedes </a:t>
            </a:r>
            <a:r>
              <a:rPr lang="en-US" altLang="en-US" sz="1600" i="1" dirty="0"/>
              <a:t>k</a:t>
            </a:r>
            <a:r>
              <a:rPr lang="en-US" altLang="en-US" sz="1600" dirty="0"/>
              <a:t> is non-minimal, then the replacement </a:t>
            </a:r>
            <a:r>
              <a:rPr lang="en-US" altLang="en-US" sz="1600" i="1" dirty="0"/>
              <a:t>k</a:t>
            </a:r>
            <a:r>
              <a:rPr lang="en-US" altLang="en-US" sz="1600" dirty="0"/>
              <a:t>’ of </a:t>
            </a:r>
            <a:r>
              <a:rPr lang="en-US" altLang="en-US" sz="1600" i="1" dirty="0"/>
              <a:t>k</a:t>
            </a:r>
            <a:r>
              <a:rPr lang="en-US" altLang="en-US" sz="1600" dirty="0"/>
              <a:t>  is chosen from the subtree rooted at </a:t>
            </a:r>
            <a:r>
              <a:rPr lang="en-US" altLang="en-US" sz="1600" i="1" dirty="0"/>
              <a:t>y</a:t>
            </a:r>
            <a:r>
              <a:rPr lang="en-US" altLang="en-US" sz="1600" dirty="0"/>
              <a:t>. Particularly, </a:t>
            </a:r>
            <a:r>
              <a:rPr lang="en-US" altLang="en-US" sz="1600" i="1" dirty="0"/>
              <a:t>k</a:t>
            </a:r>
            <a:r>
              <a:rPr lang="en-US" altLang="en-US" sz="1600" dirty="0"/>
              <a:t>’ is the greatest element of the subtree rooted at </a:t>
            </a:r>
            <a:r>
              <a:rPr lang="en-US" altLang="en-US" sz="1600" i="1" dirty="0"/>
              <a:t>y</a:t>
            </a:r>
            <a:r>
              <a:rPr lang="en-US" altLang="en-US" sz="1600" dirty="0"/>
              <a:t>. This replacement </a:t>
            </a:r>
            <a:r>
              <a:rPr lang="en-US" altLang="en-US" sz="1600" i="1" dirty="0"/>
              <a:t>k</a:t>
            </a:r>
            <a:r>
              <a:rPr lang="en-US" altLang="en-US" sz="1600" dirty="0"/>
              <a:t>’ is recursively deleted from its original location and put in place of </a:t>
            </a:r>
            <a:r>
              <a:rPr lang="en-US" altLang="en-US" sz="1600" i="1" dirty="0"/>
              <a:t>k</a:t>
            </a:r>
            <a:r>
              <a:rPr lang="en-US" altLang="en-US" sz="1600" dirty="0"/>
              <a:t>. (</a:t>
            </a:r>
            <a:r>
              <a:rPr lang="en-US" altLang="en-US" sz="1600" b="1" dirty="0"/>
              <a:t>Case 2a</a:t>
            </a:r>
            <a:r>
              <a:rPr lang="en-US" altLang="en-US" sz="1600" dirty="0"/>
              <a:t>) </a:t>
            </a:r>
          </a:p>
          <a:p>
            <a:pPr marL="0" indent="0">
              <a:buNone/>
              <a:defRPr/>
            </a:pPr>
            <a:endParaRPr lang="en-US" dirty="0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933700" y="4605338"/>
            <a:ext cx="1447800" cy="4572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altLang="en-US"/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3886200" y="3810000"/>
            <a:ext cx="1447800" cy="4572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altLang="en-US"/>
          </a:p>
        </p:txBody>
      </p:sp>
      <p:sp>
        <p:nvSpPr>
          <p:cNvPr id="18437" name="TextBox 6"/>
          <p:cNvSpPr txBox="1">
            <a:spLocks noChangeArrowheads="1"/>
          </p:cNvSpPr>
          <p:nvPr/>
        </p:nvSpPr>
        <p:spPr bwMode="auto">
          <a:xfrm>
            <a:off x="3186114" y="4648200"/>
            <a:ext cx="8996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x  x  x  x</a:t>
            </a:r>
            <a:endParaRPr lang="en-US" altLang="en-US" b="1">
              <a:solidFill>
                <a:srgbClr val="FF0000"/>
              </a:solidFill>
            </a:endParaRPr>
          </a:p>
        </p:txBody>
      </p:sp>
      <p:sp>
        <p:nvSpPr>
          <p:cNvPr id="18438" name="TextBox 8"/>
          <p:cNvSpPr txBox="1">
            <a:spLocks noChangeArrowheads="1"/>
          </p:cNvSpPr>
          <p:nvPr/>
        </p:nvSpPr>
        <p:spPr bwMode="auto">
          <a:xfrm>
            <a:off x="4108451" y="3810000"/>
            <a:ext cx="9108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x  </a:t>
            </a:r>
            <a:r>
              <a:rPr lang="en-US" altLang="en-US" b="1">
                <a:solidFill>
                  <a:srgbClr val="FF0000"/>
                </a:solidFill>
              </a:rPr>
              <a:t>k</a:t>
            </a:r>
            <a:r>
              <a:rPr lang="en-US" altLang="en-US"/>
              <a:t>  x  x</a:t>
            </a:r>
          </a:p>
        </p:txBody>
      </p:sp>
      <p:cxnSp>
        <p:nvCxnSpPr>
          <p:cNvPr id="18439" name="Straight Arrow Connector 9"/>
          <p:cNvCxnSpPr>
            <a:cxnSpLocks noChangeShapeType="1"/>
          </p:cNvCxnSpPr>
          <p:nvPr/>
        </p:nvCxnSpPr>
        <p:spPr bwMode="auto">
          <a:xfrm flipH="1">
            <a:off x="3657600" y="4179888"/>
            <a:ext cx="685800" cy="4254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18440" name="Straight Arrow Connector 13"/>
          <p:cNvCxnSpPr>
            <a:cxnSpLocks noChangeShapeType="1"/>
          </p:cNvCxnSpPr>
          <p:nvPr/>
        </p:nvCxnSpPr>
        <p:spPr bwMode="auto">
          <a:xfrm flipH="1">
            <a:off x="3657601" y="4038600"/>
            <a:ext cx="441325" cy="152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18441" name="Straight Arrow Connector 14"/>
          <p:cNvCxnSpPr>
            <a:cxnSpLocks noChangeShapeType="1"/>
          </p:cNvCxnSpPr>
          <p:nvPr/>
        </p:nvCxnSpPr>
        <p:spPr bwMode="auto">
          <a:xfrm>
            <a:off x="4914900" y="4038600"/>
            <a:ext cx="292100" cy="304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18442" name="Straight Arrow Connector 15"/>
          <p:cNvCxnSpPr>
            <a:cxnSpLocks noChangeShapeType="1"/>
          </p:cNvCxnSpPr>
          <p:nvPr/>
        </p:nvCxnSpPr>
        <p:spPr bwMode="auto">
          <a:xfrm>
            <a:off x="5192714" y="4048126"/>
            <a:ext cx="446087" cy="2190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18443" name="Straight Arrow Connector 18"/>
          <p:cNvCxnSpPr>
            <a:cxnSpLocks noChangeShapeType="1"/>
          </p:cNvCxnSpPr>
          <p:nvPr/>
        </p:nvCxnSpPr>
        <p:spPr bwMode="auto">
          <a:xfrm flipV="1">
            <a:off x="4302126" y="4114801"/>
            <a:ext cx="220663" cy="2220913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prstDash val="dash"/>
            <a:miter lim="800000"/>
            <a:headEnd/>
            <a:tailEnd type="arrow" w="med" len="med"/>
          </a:ln>
        </p:spPr>
      </p:cxnSp>
      <p:sp>
        <p:nvSpPr>
          <p:cNvPr id="18444" name="TextBox 19"/>
          <p:cNvSpPr txBox="1">
            <a:spLocks noChangeArrowheads="1"/>
          </p:cNvSpPr>
          <p:nvPr/>
        </p:nvSpPr>
        <p:spPr bwMode="auto">
          <a:xfrm>
            <a:off x="4495800" y="4191001"/>
            <a:ext cx="2730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 i="1"/>
              <a:t>x</a:t>
            </a:r>
            <a:endParaRPr lang="en-US" altLang="en-US" sz="1400"/>
          </a:p>
        </p:txBody>
      </p:sp>
      <p:sp>
        <p:nvSpPr>
          <p:cNvPr id="18445" name="TextBox 20"/>
          <p:cNvSpPr txBox="1">
            <a:spLocks noChangeArrowheads="1"/>
          </p:cNvSpPr>
          <p:nvPr/>
        </p:nvSpPr>
        <p:spPr bwMode="auto">
          <a:xfrm>
            <a:off x="2171700" y="5029201"/>
            <a:ext cx="12554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/>
              <a:t>Non-minimal </a:t>
            </a:r>
            <a:r>
              <a:rPr lang="en-US" altLang="en-US" sz="1400" i="1"/>
              <a:t>y</a:t>
            </a:r>
          </a:p>
        </p:txBody>
      </p:sp>
      <p:sp>
        <p:nvSpPr>
          <p:cNvPr id="18446" name="TextBox 2"/>
          <p:cNvSpPr txBox="1">
            <a:spLocks noChangeArrowheads="1"/>
          </p:cNvSpPr>
          <p:nvPr/>
        </p:nvSpPr>
        <p:spPr bwMode="auto">
          <a:xfrm>
            <a:off x="1844676" y="4038600"/>
            <a:ext cx="9941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 b="1"/>
              <a:t>Case 2a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4191000" y="-152400"/>
            <a:ext cx="457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altLang="en-US" sz="3200" kern="0" dirty="0"/>
              <a:t>Deletion Strategy, cont.</a:t>
            </a:r>
          </a:p>
        </p:txBody>
      </p:sp>
      <p:sp>
        <p:nvSpPr>
          <p:cNvPr id="18448" name="Isosceles Triangle 25"/>
          <p:cNvSpPr>
            <a:spLocks noChangeArrowheads="1"/>
          </p:cNvSpPr>
          <p:nvPr/>
        </p:nvSpPr>
        <p:spPr bwMode="auto">
          <a:xfrm>
            <a:off x="2819400" y="5062539"/>
            <a:ext cx="1703388" cy="1589087"/>
          </a:xfrm>
          <a:prstGeom prst="triangle">
            <a:avLst>
              <a:gd name="adj" fmla="val 50000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altLang="en-US"/>
          </a:p>
        </p:txBody>
      </p:sp>
      <p:sp>
        <p:nvSpPr>
          <p:cNvPr id="18449" name="TextBox 27"/>
          <p:cNvSpPr txBox="1">
            <a:spLocks noChangeArrowheads="1"/>
          </p:cNvSpPr>
          <p:nvPr/>
        </p:nvSpPr>
        <p:spPr bwMode="auto">
          <a:xfrm>
            <a:off x="4106863" y="6335713"/>
            <a:ext cx="3545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FF0000"/>
                </a:solidFill>
              </a:rPr>
              <a:t>k’</a:t>
            </a:r>
            <a:endParaRPr lang="en-US" altLang="en-US"/>
          </a:p>
        </p:txBody>
      </p:sp>
      <p:sp>
        <p:nvSpPr>
          <p:cNvPr id="18450" name="TextBox 22"/>
          <p:cNvSpPr txBox="1">
            <a:spLocks noChangeArrowheads="1"/>
          </p:cNvSpPr>
          <p:nvPr/>
        </p:nvSpPr>
        <p:spPr bwMode="auto">
          <a:xfrm>
            <a:off x="6172200" y="3759201"/>
            <a:ext cx="33568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/>
              <a:t>1. Delete </a:t>
            </a:r>
            <a:r>
              <a:rPr lang="en-US" altLang="en-US" sz="1600" b="1">
                <a:solidFill>
                  <a:srgbClr val="FF0000"/>
                </a:solidFill>
              </a:rPr>
              <a:t>k’ </a:t>
            </a:r>
            <a:r>
              <a:rPr lang="en-US" altLang="en-US" sz="1600"/>
              <a:t>from its original position.  </a:t>
            </a:r>
          </a:p>
          <a:p>
            <a:r>
              <a:rPr lang="en-US" altLang="en-US" sz="1600"/>
              <a:t>2. Replace </a:t>
            </a:r>
            <a:r>
              <a:rPr lang="en-US" altLang="en-US" sz="1600" b="1">
                <a:solidFill>
                  <a:srgbClr val="FF0000"/>
                </a:solidFill>
              </a:rPr>
              <a:t>k</a:t>
            </a:r>
            <a:r>
              <a:rPr lang="en-US" altLang="en-US" sz="1600"/>
              <a:t> with </a:t>
            </a:r>
            <a:r>
              <a:rPr lang="en-US" altLang="en-US" sz="1600" b="1">
                <a:solidFill>
                  <a:srgbClr val="FF0000"/>
                </a:solidFill>
              </a:rPr>
              <a:t>k’</a:t>
            </a:r>
            <a:r>
              <a:rPr lang="en-US" altLang="en-US" sz="1600"/>
              <a:t>.</a:t>
            </a:r>
          </a:p>
        </p:txBody>
      </p:sp>
      <p:sp>
        <p:nvSpPr>
          <p:cNvPr id="18451" name="TextBox 31"/>
          <p:cNvSpPr txBox="1">
            <a:spLocks noChangeArrowheads="1"/>
          </p:cNvSpPr>
          <p:nvPr/>
        </p:nvSpPr>
        <p:spPr bwMode="auto">
          <a:xfrm>
            <a:off x="3276600" y="5638800"/>
            <a:ext cx="79547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/>
              <a:t>Subtree </a:t>
            </a:r>
          </a:p>
          <a:p>
            <a:r>
              <a:rPr lang="en-US" altLang="en-US" sz="1400"/>
              <a:t>rooted </a:t>
            </a:r>
          </a:p>
          <a:p>
            <a:r>
              <a:rPr lang="en-US" altLang="en-US" sz="1400"/>
              <a:t>at </a:t>
            </a:r>
            <a:r>
              <a:rPr lang="en-US" altLang="en-US" sz="1400" i="1"/>
              <a:t>y</a:t>
            </a:r>
          </a:p>
        </p:txBody>
      </p:sp>
      <p:sp>
        <p:nvSpPr>
          <p:cNvPr id="18452" name="TextBox 20"/>
          <p:cNvSpPr txBox="1">
            <a:spLocks noChangeArrowheads="1"/>
          </p:cNvSpPr>
          <p:nvPr/>
        </p:nvSpPr>
        <p:spPr bwMode="auto">
          <a:xfrm>
            <a:off x="4305301" y="6397626"/>
            <a:ext cx="158145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/>
              <a:t>= largest in subtree</a:t>
            </a:r>
            <a:endParaRPr lang="en-US" altLang="en-US" sz="1400" i="1"/>
          </a:p>
        </p:txBody>
      </p:sp>
      <p:cxnSp>
        <p:nvCxnSpPr>
          <p:cNvPr id="18453" name="Straight Arrow Connector 14"/>
          <p:cNvCxnSpPr>
            <a:cxnSpLocks noChangeShapeType="1"/>
          </p:cNvCxnSpPr>
          <p:nvPr/>
        </p:nvCxnSpPr>
        <p:spPr bwMode="auto">
          <a:xfrm>
            <a:off x="4648200" y="4038600"/>
            <a:ext cx="266700" cy="4000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95AE-F6B7-4CA9-AE49-C0A035953D26}" type="datetime1">
              <a:rPr lang="en-US" smtClean="0"/>
              <a:t>13-Nov-21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85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600200"/>
            <a:ext cx="8305800" cy="4114800"/>
          </a:xfrm>
        </p:spPr>
        <p:txBody>
          <a:bodyPr/>
          <a:lstStyle/>
          <a:p>
            <a:pPr>
              <a:defRPr/>
            </a:pPr>
            <a:endParaRPr lang="en-US" altLang="en-US" sz="1800" dirty="0"/>
          </a:p>
          <a:p>
            <a:pPr lvl="2">
              <a:defRPr/>
            </a:pPr>
            <a:r>
              <a:rPr lang="en-US" altLang="en-US" sz="1600" dirty="0"/>
              <a:t>Otherwise,  if the child </a:t>
            </a:r>
            <a:r>
              <a:rPr lang="en-US" altLang="en-US" sz="1600" i="1" dirty="0"/>
              <a:t>z</a:t>
            </a:r>
            <a:r>
              <a:rPr lang="en-US" altLang="en-US" sz="1600" dirty="0"/>
              <a:t> that follows </a:t>
            </a:r>
            <a:r>
              <a:rPr lang="en-US" altLang="en-US" sz="1600" i="1" dirty="0"/>
              <a:t>k</a:t>
            </a:r>
            <a:r>
              <a:rPr lang="en-US" altLang="en-US" sz="1600" dirty="0"/>
              <a:t> is non-minimal, then the replacement </a:t>
            </a:r>
            <a:r>
              <a:rPr lang="en-US" altLang="en-US" sz="1600" i="1" dirty="0"/>
              <a:t>k</a:t>
            </a:r>
            <a:r>
              <a:rPr lang="en-US" altLang="en-US" sz="1600" dirty="0"/>
              <a:t>’ of </a:t>
            </a:r>
            <a:r>
              <a:rPr lang="en-US" altLang="en-US" sz="1600" i="1" dirty="0"/>
              <a:t>k</a:t>
            </a:r>
            <a:r>
              <a:rPr lang="en-US" altLang="en-US" sz="1600" dirty="0"/>
              <a:t>  is chosen from the subtree rooted at </a:t>
            </a:r>
            <a:r>
              <a:rPr lang="en-US" altLang="en-US" sz="1600" i="1" dirty="0"/>
              <a:t>z</a:t>
            </a:r>
            <a:r>
              <a:rPr lang="en-US" altLang="en-US" sz="1600" dirty="0"/>
              <a:t>. Particularly, </a:t>
            </a:r>
            <a:r>
              <a:rPr lang="en-US" altLang="en-US" sz="1600" i="1" dirty="0"/>
              <a:t>k</a:t>
            </a:r>
            <a:r>
              <a:rPr lang="en-US" altLang="en-US" sz="1600" dirty="0"/>
              <a:t>’ is the smallest element of the subtree rooted at </a:t>
            </a:r>
            <a:r>
              <a:rPr lang="en-US" altLang="en-US" sz="1600" i="1" dirty="0"/>
              <a:t>z.</a:t>
            </a:r>
            <a:r>
              <a:rPr lang="en-US" altLang="en-US" sz="1600" dirty="0"/>
              <a:t> This replacement </a:t>
            </a:r>
            <a:r>
              <a:rPr lang="en-US" altLang="en-US" sz="1600" i="1" dirty="0"/>
              <a:t>k</a:t>
            </a:r>
            <a:r>
              <a:rPr lang="en-US" altLang="en-US" sz="1600" dirty="0"/>
              <a:t>’ is recursively deleted from its original location and put in place of </a:t>
            </a:r>
            <a:r>
              <a:rPr lang="en-US" altLang="en-US" sz="1600" i="1" dirty="0"/>
              <a:t>k</a:t>
            </a:r>
            <a:r>
              <a:rPr lang="en-US" altLang="en-US" sz="1600" dirty="0"/>
              <a:t>. (</a:t>
            </a:r>
            <a:r>
              <a:rPr lang="en-US" altLang="en-US" sz="1600" b="1" dirty="0"/>
              <a:t>Case 2b, symmetric to 2a</a:t>
            </a:r>
            <a:r>
              <a:rPr lang="en-US" altLang="en-US" sz="1600" dirty="0"/>
              <a:t>)  </a:t>
            </a:r>
          </a:p>
          <a:p>
            <a:pPr marL="0" indent="0">
              <a:buNone/>
              <a:defRPr/>
            </a:pPr>
            <a:endParaRPr lang="en-US" dirty="0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4841876" y="4148138"/>
            <a:ext cx="1311275" cy="4572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altLang="en-US"/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4095750" y="3352800"/>
            <a:ext cx="1447800" cy="4572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altLang="en-US"/>
          </a:p>
        </p:txBody>
      </p:sp>
      <p:sp>
        <p:nvSpPr>
          <p:cNvPr id="19461" name="TextBox 6"/>
          <p:cNvSpPr txBox="1">
            <a:spLocks noChangeArrowheads="1"/>
          </p:cNvSpPr>
          <p:nvPr/>
        </p:nvSpPr>
        <p:spPr bwMode="auto">
          <a:xfrm>
            <a:off x="4930776" y="4198938"/>
            <a:ext cx="8996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x  x  x  x</a:t>
            </a:r>
            <a:endParaRPr lang="en-US" altLang="en-US" b="1">
              <a:solidFill>
                <a:srgbClr val="FF0000"/>
              </a:solidFill>
            </a:endParaRPr>
          </a:p>
        </p:txBody>
      </p:sp>
      <p:sp>
        <p:nvSpPr>
          <p:cNvPr id="19462" name="TextBox 8"/>
          <p:cNvSpPr txBox="1">
            <a:spLocks noChangeArrowheads="1"/>
          </p:cNvSpPr>
          <p:nvPr/>
        </p:nvSpPr>
        <p:spPr bwMode="auto">
          <a:xfrm>
            <a:off x="4318001" y="3352800"/>
            <a:ext cx="9108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x  </a:t>
            </a:r>
            <a:r>
              <a:rPr lang="en-US" altLang="en-US" b="1">
                <a:solidFill>
                  <a:srgbClr val="FF0000"/>
                </a:solidFill>
              </a:rPr>
              <a:t>k</a:t>
            </a:r>
            <a:r>
              <a:rPr lang="en-US" altLang="en-US"/>
              <a:t>  x  x</a:t>
            </a:r>
          </a:p>
        </p:txBody>
      </p:sp>
      <p:cxnSp>
        <p:nvCxnSpPr>
          <p:cNvPr id="19463" name="Straight Arrow Connector 9"/>
          <p:cNvCxnSpPr>
            <a:cxnSpLocks noChangeShapeType="1"/>
          </p:cNvCxnSpPr>
          <p:nvPr/>
        </p:nvCxnSpPr>
        <p:spPr bwMode="auto">
          <a:xfrm>
            <a:off x="4867276" y="3594100"/>
            <a:ext cx="549275" cy="5540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19464" name="Straight Arrow Connector 13"/>
          <p:cNvCxnSpPr>
            <a:cxnSpLocks noChangeShapeType="1"/>
          </p:cNvCxnSpPr>
          <p:nvPr/>
        </p:nvCxnSpPr>
        <p:spPr bwMode="auto">
          <a:xfrm flipH="1">
            <a:off x="3867151" y="3581400"/>
            <a:ext cx="441325" cy="152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19465" name="Straight Arrow Connector 14"/>
          <p:cNvCxnSpPr>
            <a:cxnSpLocks noChangeShapeType="1"/>
          </p:cNvCxnSpPr>
          <p:nvPr/>
        </p:nvCxnSpPr>
        <p:spPr bwMode="auto">
          <a:xfrm flipH="1">
            <a:off x="4325938" y="3629026"/>
            <a:ext cx="227012" cy="3524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19466" name="Straight Arrow Connector 15"/>
          <p:cNvCxnSpPr>
            <a:cxnSpLocks noChangeShapeType="1"/>
          </p:cNvCxnSpPr>
          <p:nvPr/>
        </p:nvCxnSpPr>
        <p:spPr bwMode="auto">
          <a:xfrm>
            <a:off x="5402264" y="3590926"/>
            <a:ext cx="446087" cy="2190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19467" name="Straight Arrow Connector 18"/>
          <p:cNvCxnSpPr>
            <a:cxnSpLocks noChangeShapeType="1"/>
            <a:stCxn id="19473" idx="0"/>
          </p:cNvCxnSpPr>
          <p:nvPr/>
        </p:nvCxnSpPr>
        <p:spPr bwMode="auto">
          <a:xfrm flipH="1" flipV="1">
            <a:off x="4732339" y="3657601"/>
            <a:ext cx="84137" cy="2220913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prstDash val="dash"/>
            <a:miter lim="800000"/>
            <a:headEnd/>
            <a:tailEnd type="arrow" w="med" len="med"/>
          </a:ln>
        </p:spPr>
      </p:cxnSp>
      <p:sp>
        <p:nvSpPr>
          <p:cNvPr id="19468" name="TextBox 19"/>
          <p:cNvSpPr txBox="1">
            <a:spLocks noChangeArrowheads="1"/>
          </p:cNvSpPr>
          <p:nvPr/>
        </p:nvSpPr>
        <p:spPr bwMode="auto">
          <a:xfrm>
            <a:off x="4705350" y="3733801"/>
            <a:ext cx="2730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 i="1"/>
              <a:t>x</a:t>
            </a:r>
            <a:endParaRPr lang="en-US" altLang="en-US" sz="1400"/>
          </a:p>
        </p:txBody>
      </p:sp>
      <p:sp>
        <p:nvSpPr>
          <p:cNvPr id="19469" name="TextBox 20"/>
          <p:cNvSpPr txBox="1">
            <a:spLocks noChangeArrowheads="1"/>
          </p:cNvSpPr>
          <p:nvPr/>
        </p:nvSpPr>
        <p:spPr bwMode="auto">
          <a:xfrm>
            <a:off x="5610225" y="4568826"/>
            <a:ext cx="124585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/>
              <a:t>Non-minimal </a:t>
            </a:r>
            <a:r>
              <a:rPr lang="en-US" altLang="en-US" sz="1400" i="1"/>
              <a:t>z</a:t>
            </a:r>
          </a:p>
        </p:txBody>
      </p:sp>
      <p:sp>
        <p:nvSpPr>
          <p:cNvPr id="19470" name="TextBox 2"/>
          <p:cNvSpPr txBox="1">
            <a:spLocks noChangeArrowheads="1"/>
          </p:cNvSpPr>
          <p:nvPr/>
        </p:nvSpPr>
        <p:spPr bwMode="auto">
          <a:xfrm>
            <a:off x="3028951" y="4025900"/>
            <a:ext cx="10054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 b="1"/>
              <a:t>Case 2b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3716338" y="669925"/>
            <a:ext cx="457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altLang="en-US" sz="3200" kern="0" dirty="0"/>
              <a:t>Deletion Strategy, cont.</a:t>
            </a:r>
          </a:p>
        </p:txBody>
      </p:sp>
      <p:sp>
        <p:nvSpPr>
          <p:cNvPr id="19472" name="Isosceles Triangle 25"/>
          <p:cNvSpPr>
            <a:spLocks noChangeArrowheads="1"/>
          </p:cNvSpPr>
          <p:nvPr/>
        </p:nvSpPr>
        <p:spPr bwMode="auto">
          <a:xfrm>
            <a:off x="4579939" y="4605339"/>
            <a:ext cx="1703387" cy="1589087"/>
          </a:xfrm>
          <a:prstGeom prst="triangle">
            <a:avLst>
              <a:gd name="adj" fmla="val 50000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altLang="en-US"/>
          </a:p>
        </p:txBody>
      </p:sp>
      <p:sp>
        <p:nvSpPr>
          <p:cNvPr id="19473" name="TextBox 27"/>
          <p:cNvSpPr txBox="1">
            <a:spLocks noChangeArrowheads="1"/>
          </p:cNvSpPr>
          <p:nvPr/>
        </p:nvSpPr>
        <p:spPr bwMode="auto">
          <a:xfrm>
            <a:off x="4621213" y="5878513"/>
            <a:ext cx="3545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FF0000"/>
                </a:solidFill>
              </a:rPr>
              <a:t>k’</a:t>
            </a:r>
            <a:endParaRPr lang="en-US" altLang="en-US"/>
          </a:p>
        </p:txBody>
      </p:sp>
      <p:sp>
        <p:nvSpPr>
          <p:cNvPr id="19474" name="TextBox 26"/>
          <p:cNvSpPr txBox="1">
            <a:spLocks noChangeArrowheads="1"/>
          </p:cNvSpPr>
          <p:nvPr/>
        </p:nvSpPr>
        <p:spPr bwMode="auto">
          <a:xfrm>
            <a:off x="5029200" y="5181600"/>
            <a:ext cx="79547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/>
              <a:t>Subtree </a:t>
            </a:r>
          </a:p>
          <a:p>
            <a:r>
              <a:rPr lang="en-US" altLang="en-US" sz="1400"/>
              <a:t>rooted </a:t>
            </a:r>
          </a:p>
          <a:p>
            <a:r>
              <a:rPr lang="en-US" altLang="en-US" sz="1400"/>
              <a:t>at </a:t>
            </a:r>
            <a:r>
              <a:rPr lang="en-US" altLang="en-US" sz="1400" i="1"/>
              <a:t>z</a:t>
            </a:r>
          </a:p>
        </p:txBody>
      </p:sp>
      <p:sp>
        <p:nvSpPr>
          <p:cNvPr id="19475" name="TextBox 22"/>
          <p:cNvSpPr txBox="1">
            <a:spLocks noChangeArrowheads="1"/>
          </p:cNvSpPr>
          <p:nvPr/>
        </p:nvSpPr>
        <p:spPr bwMode="auto">
          <a:xfrm>
            <a:off x="6297613" y="3276601"/>
            <a:ext cx="33568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/>
              <a:t>1. Delete </a:t>
            </a:r>
            <a:r>
              <a:rPr lang="en-US" altLang="en-US" sz="1600" b="1">
                <a:solidFill>
                  <a:srgbClr val="FF0000"/>
                </a:solidFill>
              </a:rPr>
              <a:t>k’ </a:t>
            </a:r>
            <a:r>
              <a:rPr lang="en-US" altLang="en-US" sz="1600"/>
              <a:t>from its original position.  </a:t>
            </a:r>
          </a:p>
          <a:p>
            <a:r>
              <a:rPr lang="en-US" altLang="en-US" sz="1600"/>
              <a:t>2. Replace </a:t>
            </a:r>
            <a:r>
              <a:rPr lang="en-US" altLang="en-US" sz="1600" b="1">
                <a:solidFill>
                  <a:srgbClr val="FF0000"/>
                </a:solidFill>
              </a:rPr>
              <a:t>k</a:t>
            </a:r>
            <a:r>
              <a:rPr lang="en-US" altLang="en-US" sz="1600"/>
              <a:t> with </a:t>
            </a:r>
            <a:r>
              <a:rPr lang="en-US" altLang="en-US" sz="1600" b="1">
                <a:solidFill>
                  <a:srgbClr val="FF0000"/>
                </a:solidFill>
              </a:rPr>
              <a:t>k’</a:t>
            </a:r>
            <a:r>
              <a:rPr lang="en-US" altLang="en-US" sz="1600"/>
              <a:t>.</a:t>
            </a:r>
          </a:p>
        </p:txBody>
      </p:sp>
      <p:sp>
        <p:nvSpPr>
          <p:cNvPr id="19476" name="TextBox 20"/>
          <p:cNvSpPr txBox="1">
            <a:spLocks noChangeArrowheads="1"/>
          </p:cNvSpPr>
          <p:nvPr/>
        </p:nvSpPr>
        <p:spPr bwMode="auto">
          <a:xfrm>
            <a:off x="4805364" y="5940426"/>
            <a:ext cx="169277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/>
              <a:t>= smallest in subtree</a:t>
            </a:r>
            <a:endParaRPr lang="en-US" altLang="en-US" sz="1400" i="1"/>
          </a:p>
        </p:txBody>
      </p:sp>
      <p:cxnSp>
        <p:nvCxnSpPr>
          <p:cNvPr id="19477" name="Straight Arrow Connector 14"/>
          <p:cNvCxnSpPr>
            <a:cxnSpLocks noChangeShapeType="1"/>
          </p:cNvCxnSpPr>
          <p:nvPr/>
        </p:nvCxnSpPr>
        <p:spPr bwMode="auto">
          <a:xfrm>
            <a:off x="5118100" y="3581400"/>
            <a:ext cx="292100" cy="304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0865E-5F63-4313-914C-620EC58A001B}" type="datetime1">
              <a:rPr lang="en-US" smtClean="0"/>
              <a:t>13-Nov-21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96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533400"/>
            <a:ext cx="7772400" cy="4114800"/>
          </a:xfrm>
        </p:spPr>
        <p:txBody>
          <a:bodyPr/>
          <a:lstStyle/>
          <a:p>
            <a:pPr>
              <a:defRPr/>
            </a:pPr>
            <a:endParaRPr lang="en-US" altLang="en-US" sz="1800" dirty="0"/>
          </a:p>
          <a:p>
            <a:pPr lvl="2">
              <a:defRPr/>
            </a:pPr>
            <a:r>
              <a:rPr lang="en-US" altLang="en-US" sz="1600" dirty="0"/>
              <a:t>Otherwise, if both the child </a:t>
            </a:r>
            <a:r>
              <a:rPr lang="en-US" altLang="en-US" sz="1600" i="1" dirty="0"/>
              <a:t>y</a:t>
            </a:r>
            <a:r>
              <a:rPr lang="en-US" altLang="en-US" sz="1600" dirty="0"/>
              <a:t> before </a:t>
            </a:r>
            <a:r>
              <a:rPr lang="en-US" altLang="en-US" sz="1600" i="1" dirty="0"/>
              <a:t>k</a:t>
            </a:r>
            <a:r>
              <a:rPr lang="en-US" altLang="en-US" sz="1600" dirty="0"/>
              <a:t> and the child </a:t>
            </a:r>
            <a:r>
              <a:rPr lang="en-US" altLang="en-US" sz="1600" i="1" dirty="0"/>
              <a:t>z</a:t>
            </a:r>
            <a:r>
              <a:rPr lang="en-US" altLang="en-US" sz="1600" dirty="0"/>
              <a:t> after </a:t>
            </a:r>
            <a:r>
              <a:rPr lang="en-US" altLang="en-US" sz="1600" i="1" dirty="0"/>
              <a:t>k</a:t>
            </a:r>
            <a:r>
              <a:rPr lang="en-US" altLang="en-US" sz="1600" dirty="0"/>
              <a:t> are minimal then merge them with </a:t>
            </a:r>
            <a:r>
              <a:rPr lang="en-US" altLang="en-US" sz="1600" i="1" dirty="0"/>
              <a:t>k</a:t>
            </a:r>
            <a:r>
              <a:rPr lang="en-US" altLang="en-US" sz="1600" dirty="0"/>
              <a:t> into one node, so that </a:t>
            </a:r>
            <a:r>
              <a:rPr lang="en-US" altLang="en-US" sz="1600" i="1" dirty="0"/>
              <a:t>x </a:t>
            </a:r>
            <a:r>
              <a:rPr lang="en-US" altLang="en-US" sz="1600" dirty="0"/>
              <a:t>loses a child, and then recursively delete </a:t>
            </a:r>
            <a:r>
              <a:rPr lang="en-US" altLang="en-US" sz="1600" i="1" dirty="0"/>
              <a:t>k  </a:t>
            </a:r>
            <a:r>
              <a:rPr lang="en-US" altLang="en-US" sz="1600" dirty="0"/>
              <a:t>from the new non-minimal node. (</a:t>
            </a:r>
            <a:r>
              <a:rPr lang="en-US" altLang="en-US" sz="1600" b="1" dirty="0"/>
              <a:t>Case 2c</a:t>
            </a:r>
            <a:r>
              <a:rPr lang="en-US" altLang="en-US" sz="1600" dirty="0"/>
              <a:t>)</a:t>
            </a:r>
            <a:endParaRPr lang="en-US" altLang="en-US" sz="1600" i="1" dirty="0"/>
          </a:p>
          <a:p>
            <a:pPr marL="0" indent="0">
              <a:buNone/>
              <a:defRPr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584575" y="76200"/>
            <a:ext cx="457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altLang="en-US" sz="3200" kern="0" dirty="0"/>
              <a:t>Deletion Strategy, cont.</a:t>
            </a: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4365625" y="3100388"/>
            <a:ext cx="1447800" cy="4572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altLang="en-US"/>
          </a:p>
        </p:txBody>
      </p:sp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6324600" y="3095626"/>
            <a:ext cx="1447800" cy="4619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altLang="en-US"/>
          </a:p>
        </p:txBody>
      </p:sp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4648200" y="1938338"/>
            <a:ext cx="1447800" cy="4572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altLang="en-US"/>
          </a:p>
        </p:txBody>
      </p:sp>
      <p:sp>
        <p:nvSpPr>
          <p:cNvPr id="20487" name="TextBox 8"/>
          <p:cNvSpPr txBox="1">
            <a:spLocks noChangeArrowheads="1"/>
          </p:cNvSpPr>
          <p:nvPr/>
        </p:nvSpPr>
        <p:spPr bwMode="auto">
          <a:xfrm>
            <a:off x="4694238" y="1981200"/>
            <a:ext cx="10631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x  x </a:t>
            </a:r>
            <a:r>
              <a:rPr lang="en-US" altLang="en-US" b="1">
                <a:solidFill>
                  <a:srgbClr val="FF0000"/>
                </a:solidFill>
              </a:rPr>
              <a:t>k</a:t>
            </a:r>
            <a:r>
              <a:rPr lang="en-US" altLang="en-US"/>
              <a:t>  x  x</a:t>
            </a:r>
          </a:p>
        </p:txBody>
      </p:sp>
      <p:cxnSp>
        <p:nvCxnSpPr>
          <p:cNvPr id="20488" name="Straight Arrow Connector 9"/>
          <p:cNvCxnSpPr>
            <a:cxnSpLocks noChangeShapeType="1"/>
          </p:cNvCxnSpPr>
          <p:nvPr/>
        </p:nvCxnSpPr>
        <p:spPr bwMode="auto">
          <a:xfrm flipH="1">
            <a:off x="5029201" y="2244726"/>
            <a:ext cx="131763" cy="8556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20489" name="Straight Arrow Connector 10"/>
          <p:cNvCxnSpPr>
            <a:cxnSpLocks noChangeShapeType="1"/>
          </p:cNvCxnSpPr>
          <p:nvPr/>
        </p:nvCxnSpPr>
        <p:spPr bwMode="auto">
          <a:xfrm>
            <a:off x="5410200" y="2209801"/>
            <a:ext cx="1562100" cy="8858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20490" name="Straight Arrow Connector 11"/>
          <p:cNvCxnSpPr>
            <a:cxnSpLocks noChangeShapeType="1"/>
          </p:cNvCxnSpPr>
          <p:nvPr/>
        </p:nvCxnSpPr>
        <p:spPr bwMode="auto">
          <a:xfrm>
            <a:off x="5349876" y="2244726"/>
            <a:ext cx="746125" cy="1128713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prstDash val="dash"/>
            <a:miter lim="800000"/>
            <a:headEnd/>
            <a:tailEnd type="arrow" w="med" len="med"/>
          </a:ln>
        </p:spPr>
      </p:cxnSp>
      <p:cxnSp>
        <p:nvCxnSpPr>
          <p:cNvPr id="20491" name="Straight Arrow Connector 13"/>
          <p:cNvCxnSpPr>
            <a:cxnSpLocks noChangeShapeType="1"/>
          </p:cNvCxnSpPr>
          <p:nvPr/>
        </p:nvCxnSpPr>
        <p:spPr bwMode="auto">
          <a:xfrm flipH="1">
            <a:off x="4267201" y="2198688"/>
            <a:ext cx="441325" cy="152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20492" name="TextBox 19"/>
          <p:cNvSpPr txBox="1">
            <a:spLocks noChangeArrowheads="1"/>
          </p:cNvSpPr>
          <p:nvPr/>
        </p:nvSpPr>
        <p:spPr bwMode="auto">
          <a:xfrm>
            <a:off x="4586289" y="3538539"/>
            <a:ext cx="104868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 i="1"/>
              <a:t>y</a:t>
            </a:r>
            <a:r>
              <a:rPr lang="en-US" altLang="en-US" sz="1400"/>
              <a:t> is minimal</a:t>
            </a:r>
          </a:p>
        </p:txBody>
      </p:sp>
      <p:sp>
        <p:nvSpPr>
          <p:cNvPr id="20493" name="TextBox 23"/>
          <p:cNvSpPr txBox="1">
            <a:spLocks noChangeArrowheads="1"/>
          </p:cNvSpPr>
          <p:nvPr/>
        </p:nvSpPr>
        <p:spPr bwMode="auto">
          <a:xfrm>
            <a:off x="2432050" y="4492626"/>
            <a:ext cx="3324052" cy="30777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/>
              <a:t>Many child ptrs. not drawn to avoid clutter.</a:t>
            </a:r>
          </a:p>
        </p:txBody>
      </p:sp>
      <p:sp>
        <p:nvSpPr>
          <p:cNvPr id="20494" name="TextBox 2"/>
          <p:cNvSpPr txBox="1">
            <a:spLocks noChangeArrowheads="1"/>
          </p:cNvSpPr>
          <p:nvPr/>
        </p:nvSpPr>
        <p:spPr bwMode="auto">
          <a:xfrm>
            <a:off x="2416176" y="2166938"/>
            <a:ext cx="9749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 b="1"/>
              <a:t>Case 2c</a:t>
            </a:r>
          </a:p>
        </p:txBody>
      </p:sp>
      <p:cxnSp>
        <p:nvCxnSpPr>
          <p:cNvPr id="20495" name="Straight Arrow Connector 13"/>
          <p:cNvCxnSpPr>
            <a:cxnSpLocks noChangeShapeType="1"/>
          </p:cNvCxnSpPr>
          <p:nvPr/>
        </p:nvCxnSpPr>
        <p:spPr bwMode="auto">
          <a:xfrm>
            <a:off x="5699126" y="2209800"/>
            <a:ext cx="549275" cy="304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20496" name="Straight Arrow Connector 13"/>
          <p:cNvCxnSpPr>
            <a:cxnSpLocks noChangeShapeType="1"/>
          </p:cNvCxnSpPr>
          <p:nvPr/>
        </p:nvCxnSpPr>
        <p:spPr bwMode="auto">
          <a:xfrm>
            <a:off x="6003925" y="2209800"/>
            <a:ext cx="706438" cy="1857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20497" name="TextBox 6"/>
          <p:cNvSpPr txBox="1">
            <a:spLocks noChangeArrowheads="1"/>
          </p:cNvSpPr>
          <p:nvPr/>
        </p:nvSpPr>
        <p:spPr bwMode="auto">
          <a:xfrm>
            <a:off x="4648201" y="3159125"/>
            <a:ext cx="6944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x  x  x</a:t>
            </a:r>
            <a:endParaRPr lang="en-US" altLang="en-US" b="1">
              <a:solidFill>
                <a:srgbClr val="FF0000"/>
              </a:solidFill>
            </a:endParaRPr>
          </a:p>
        </p:txBody>
      </p:sp>
      <p:sp>
        <p:nvSpPr>
          <p:cNvPr id="20498" name="TextBox 6"/>
          <p:cNvSpPr txBox="1">
            <a:spLocks noChangeArrowheads="1"/>
          </p:cNvSpPr>
          <p:nvPr/>
        </p:nvSpPr>
        <p:spPr bwMode="auto">
          <a:xfrm>
            <a:off x="6640514" y="3167063"/>
            <a:ext cx="6944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x  x  x</a:t>
            </a:r>
            <a:endParaRPr lang="en-US" altLang="en-US" b="1">
              <a:solidFill>
                <a:srgbClr val="FF0000"/>
              </a:solidFill>
            </a:endParaRPr>
          </a:p>
        </p:txBody>
      </p:sp>
      <p:sp>
        <p:nvSpPr>
          <p:cNvPr id="20499" name="TextBox 19"/>
          <p:cNvSpPr txBox="1">
            <a:spLocks noChangeArrowheads="1"/>
          </p:cNvSpPr>
          <p:nvPr/>
        </p:nvSpPr>
        <p:spPr bwMode="auto">
          <a:xfrm>
            <a:off x="6577014" y="3578226"/>
            <a:ext cx="103906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 i="1"/>
              <a:t>z</a:t>
            </a:r>
            <a:r>
              <a:rPr lang="en-US" altLang="en-US" sz="1400"/>
              <a:t> is minimal</a:t>
            </a:r>
          </a:p>
        </p:txBody>
      </p:sp>
      <p:sp>
        <p:nvSpPr>
          <p:cNvPr id="20500" name="Oval 25"/>
          <p:cNvSpPr>
            <a:spLocks noChangeArrowheads="1"/>
          </p:cNvSpPr>
          <p:nvPr/>
        </p:nvSpPr>
        <p:spPr bwMode="auto">
          <a:xfrm>
            <a:off x="3932238" y="2813050"/>
            <a:ext cx="4297362" cy="1225550"/>
          </a:xfrm>
          <a:prstGeom prst="ellipse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altLang="en-US"/>
          </a:p>
        </p:txBody>
      </p:sp>
      <p:sp>
        <p:nvSpPr>
          <p:cNvPr id="20501" name="TextBox 26"/>
          <p:cNvSpPr txBox="1">
            <a:spLocks noChangeArrowheads="1"/>
          </p:cNvSpPr>
          <p:nvPr/>
        </p:nvSpPr>
        <p:spPr bwMode="auto">
          <a:xfrm>
            <a:off x="5486400" y="3962400"/>
            <a:ext cx="8030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FF0000"/>
                </a:solidFill>
              </a:rPr>
              <a:t>Merge</a:t>
            </a:r>
          </a:p>
        </p:txBody>
      </p:sp>
      <p:sp>
        <p:nvSpPr>
          <p:cNvPr id="20502" name="TextBox 22"/>
          <p:cNvSpPr txBox="1">
            <a:spLocks noChangeArrowheads="1"/>
          </p:cNvSpPr>
          <p:nvPr/>
        </p:nvSpPr>
        <p:spPr bwMode="auto">
          <a:xfrm>
            <a:off x="2209801" y="5105401"/>
            <a:ext cx="754026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/>
              <a:t>1. Copy data (keys/ptrs) from </a:t>
            </a:r>
            <a:r>
              <a:rPr lang="en-US" altLang="en-US" sz="1600" i="1"/>
              <a:t>z</a:t>
            </a:r>
            <a:r>
              <a:rPr lang="en-US" altLang="en-US" sz="1600"/>
              <a:t> to </a:t>
            </a:r>
            <a:r>
              <a:rPr lang="en-US" altLang="en-US" sz="1600" i="1"/>
              <a:t>y</a:t>
            </a:r>
            <a:r>
              <a:rPr lang="en-US" altLang="en-US" sz="1600"/>
              <a:t>.  </a:t>
            </a:r>
          </a:p>
          <a:p>
            <a:r>
              <a:rPr lang="en-US" altLang="en-US" sz="1600"/>
              <a:t>2. Move </a:t>
            </a:r>
            <a:r>
              <a:rPr lang="en-US" altLang="en-US" sz="1600" b="1">
                <a:solidFill>
                  <a:srgbClr val="FF0000"/>
                </a:solidFill>
              </a:rPr>
              <a:t>k </a:t>
            </a:r>
            <a:r>
              <a:rPr lang="en-US" altLang="en-US" sz="1600"/>
              <a:t>from the parent down to the median position in </a:t>
            </a:r>
            <a:r>
              <a:rPr lang="en-US" altLang="en-US" sz="1600" i="1"/>
              <a:t>y</a:t>
            </a:r>
            <a:r>
              <a:rPr lang="en-US" altLang="en-US" sz="1600"/>
              <a:t> and delete the pointer to </a:t>
            </a:r>
            <a:r>
              <a:rPr lang="en-US" altLang="en-US" sz="1600" i="1"/>
              <a:t>z</a:t>
            </a:r>
            <a:r>
              <a:rPr lang="en-US" altLang="en-US" sz="1600"/>
              <a:t>. </a:t>
            </a:r>
          </a:p>
          <a:p>
            <a:r>
              <a:rPr lang="en-US" altLang="en-US" sz="1600"/>
              <a:t>3. Delete z.</a:t>
            </a:r>
          </a:p>
          <a:p>
            <a:r>
              <a:rPr lang="en-US" altLang="en-US" sz="1600"/>
              <a:t>The above merges </a:t>
            </a:r>
            <a:r>
              <a:rPr lang="en-US" altLang="en-US" sz="1600" i="1"/>
              <a:t>y</a:t>
            </a:r>
            <a:r>
              <a:rPr lang="en-US" altLang="en-US" sz="1600"/>
              <a:t> with </a:t>
            </a:r>
            <a:r>
              <a:rPr lang="en-US" altLang="en-US" sz="1600" i="1"/>
              <a:t>z</a:t>
            </a:r>
            <a:r>
              <a:rPr lang="en-US" altLang="en-US" sz="1600"/>
              <a:t> and </a:t>
            </a:r>
            <a:r>
              <a:rPr lang="en-US" altLang="en-US" sz="1600" b="1">
                <a:solidFill>
                  <a:srgbClr val="FF0000"/>
                </a:solidFill>
              </a:rPr>
              <a:t>k</a:t>
            </a:r>
            <a:r>
              <a:rPr lang="en-US" altLang="en-US" sz="1600"/>
              <a:t>.</a:t>
            </a:r>
          </a:p>
          <a:p>
            <a:r>
              <a:rPr lang="en-US" altLang="en-US" sz="1600"/>
              <a:t>4. Delete </a:t>
            </a:r>
            <a:r>
              <a:rPr lang="en-US" altLang="en-US" sz="1600" b="1">
                <a:solidFill>
                  <a:srgbClr val="FF0000"/>
                </a:solidFill>
              </a:rPr>
              <a:t>k </a:t>
            </a:r>
            <a:r>
              <a:rPr lang="en-US" altLang="en-US" sz="1600"/>
              <a:t>from the new y.</a:t>
            </a:r>
          </a:p>
        </p:txBody>
      </p:sp>
      <p:sp>
        <p:nvSpPr>
          <p:cNvPr id="20503" name="TextBox 19"/>
          <p:cNvSpPr txBox="1">
            <a:spLocks noChangeArrowheads="1"/>
          </p:cNvSpPr>
          <p:nvPr/>
        </p:nvSpPr>
        <p:spPr bwMode="auto">
          <a:xfrm>
            <a:off x="5213350" y="2309814"/>
            <a:ext cx="2730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 i="1"/>
              <a:t>x</a:t>
            </a:r>
            <a:endParaRPr lang="en-US" altLang="en-US" sz="1400"/>
          </a:p>
        </p:txBody>
      </p:sp>
      <p:cxnSp>
        <p:nvCxnSpPr>
          <p:cNvPr id="20504" name="Straight Arrow Connector 13"/>
          <p:cNvCxnSpPr>
            <a:cxnSpLocks noChangeShapeType="1"/>
          </p:cNvCxnSpPr>
          <p:nvPr/>
        </p:nvCxnSpPr>
        <p:spPr bwMode="auto">
          <a:xfrm flipH="1">
            <a:off x="4648200" y="2209800"/>
            <a:ext cx="338138" cy="3571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AB916-0892-4B19-9F6D-38A328485978}" type="datetime1">
              <a:rPr lang="en-US" smtClean="0"/>
              <a:t>13-Nov-21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88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3</a:t>
            </a:r>
          </a:p>
        </p:txBody>
      </p:sp>
      <p:pic>
        <p:nvPicPr>
          <p:cNvPr id="21507" name="Picture 4" descr="fig18-8a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00201" y="76200"/>
            <a:ext cx="5178425" cy="6781800"/>
          </a:xfrm>
          <a:noFill/>
        </p:spPr>
      </p:pic>
      <p:pic>
        <p:nvPicPr>
          <p:cNvPr id="21508" name="Picture 7" descr="fig18-8b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669088" y="76200"/>
            <a:ext cx="3998912" cy="3028950"/>
          </a:xfrm>
          <a:noFill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42B0E-A03C-4AA0-ADB1-4ED325E05C95}" type="datetime1">
              <a:rPr lang="en-US" smtClean="0"/>
              <a:t>13-Nov-21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Ravindra Nath UIET CSJM UNIVERSITY KANPUR UP INDIA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1F89-0623-4D79-AB62-5940267487D6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43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11023</Words>
  <Application>Microsoft Office PowerPoint</Application>
  <PresentationFormat>Widescreen</PresentationFormat>
  <Paragraphs>1492</Paragraphs>
  <Slides>159</Slides>
  <Notes>134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159</vt:i4>
      </vt:variant>
    </vt:vector>
  </HeadingPairs>
  <TitlesOfParts>
    <vt:vector size="170" baseType="lpstr">
      <vt:lpstr>ＭＳ Ｐゴシック</vt:lpstr>
      <vt:lpstr>Arial</vt:lpstr>
      <vt:lpstr>Calibri</vt:lpstr>
      <vt:lpstr>Calibri Light</vt:lpstr>
      <vt:lpstr>Century</vt:lpstr>
      <vt:lpstr>Courier New</vt:lpstr>
      <vt:lpstr>Symbol</vt:lpstr>
      <vt:lpstr>Tahoma</vt:lpstr>
      <vt:lpstr>Times New Roman</vt:lpstr>
      <vt:lpstr>Wingdings</vt:lpstr>
      <vt:lpstr>Office Theme</vt:lpstr>
      <vt:lpstr>CSE S302</vt:lpstr>
      <vt:lpstr> Analysis and Design of Algorithms</vt:lpstr>
      <vt:lpstr>Course Overview</vt:lpstr>
      <vt:lpstr>How it works</vt:lpstr>
      <vt:lpstr>Running Time</vt:lpstr>
      <vt:lpstr>Asymptotic Analysis</vt:lpstr>
      <vt:lpstr>Insertion Sort Analysis</vt:lpstr>
      <vt:lpstr>PowerPoint Presentation</vt:lpstr>
      <vt:lpstr>PowerPoint Presentation</vt:lpstr>
      <vt:lpstr>PowerPoint Presentation</vt:lpstr>
      <vt:lpstr>MERGE</vt:lpstr>
      <vt:lpstr>PowerPoint Presentation</vt:lpstr>
      <vt:lpstr>Divide-and-Conquer: MERGE-SORT</vt:lpstr>
      <vt:lpstr>PowerPoint Presentation</vt:lpstr>
      <vt:lpstr>Calculating the Factorial:  Use of the Stack in Recursion</vt:lpstr>
      <vt:lpstr>PowerPoint Presentation</vt:lpstr>
      <vt:lpstr>PowerPoint Presentation</vt:lpstr>
      <vt:lpstr>Growth of Functions</vt:lpstr>
      <vt:lpstr>PowerPoint Presentation</vt:lpstr>
      <vt:lpstr> Recurrences</vt:lpstr>
      <vt:lpstr>Solving a Recurrence by Iterative Expansion</vt:lpstr>
      <vt:lpstr>Recursion-Tree = Diagrammatic Way of Doing Iterative Expansion</vt:lpstr>
      <vt:lpstr>PowerPoint Presentation</vt:lpstr>
      <vt:lpstr>PowerPoint Presentation</vt:lpstr>
      <vt:lpstr> Probabilistic Analysis and Randomized Algorithms</vt:lpstr>
      <vt:lpstr>Probability Practice</vt:lpstr>
      <vt:lpstr>PowerPoint Presentation</vt:lpstr>
      <vt:lpstr>PowerPoint Presentation</vt:lpstr>
      <vt:lpstr>Randomly Permuting the Input Array</vt:lpstr>
      <vt:lpstr> Heapsort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Expected Running Time of  RANDOMIZED-QUICKSORT</vt:lpstr>
      <vt:lpstr>Hoare’s Original Partitioning Strategy</vt:lpstr>
      <vt:lpstr> Sorting in Linear Time</vt:lpstr>
      <vt:lpstr>PowerPoint Presentation</vt:lpstr>
      <vt:lpstr>  </vt:lpstr>
      <vt:lpstr>PowerPoint Presentation</vt:lpstr>
      <vt:lpstr>PowerPoint Presentation</vt:lpstr>
      <vt:lpstr>PowerPoint Presentation</vt:lpstr>
      <vt:lpstr>Analysis of BUCKET-SORT</vt:lpstr>
      <vt:lpstr>PowerPoint Presentation</vt:lpstr>
      <vt:lpstr>Median and Order Statistics</vt:lpstr>
      <vt:lpstr>PowerPoint Presentation</vt:lpstr>
      <vt:lpstr>Selection in Worst-Case Linear Time</vt:lpstr>
      <vt:lpstr>PowerPoint Presentation</vt:lpstr>
      <vt:lpstr>Hash Tables</vt:lpstr>
      <vt:lpstr>PowerPoint Presentation</vt:lpstr>
      <vt:lpstr>PowerPoint Presentation</vt:lpstr>
      <vt:lpstr>PowerPoint Presentation</vt:lpstr>
      <vt:lpstr>PowerPoint Presentation</vt:lpstr>
      <vt:lpstr>Developing a Hash Function</vt:lpstr>
      <vt:lpstr>PowerPoint Presentation</vt:lpstr>
      <vt:lpstr>Red-Black Trees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B-Trees</vt:lpstr>
      <vt:lpstr>PowerPoint Presentation</vt:lpstr>
      <vt:lpstr>PowerPoint Presentation</vt:lpstr>
      <vt:lpstr>PowerPoint Presentation</vt:lpstr>
      <vt:lpstr>Definition of B-trees</vt:lpstr>
      <vt:lpstr>PowerPoint Presentation</vt:lpstr>
      <vt:lpstr>Searching a B-tree</vt:lpstr>
      <vt:lpstr>Creating an empty B-tree</vt:lpstr>
      <vt:lpstr>Splitting a Full Node</vt:lpstr>
      <vt:lpstr>Inserting into a B-tree</vt:lpstr>
      <vt:lpstr>PowerPoint Presentation</vt:lpstr>
      <vt:lpstr>PowerPoint Presentation</vt:lpstr>
      <vt:lpstr>Deletion Strategy</vt:lpstr>
      <vt:lpstr>Deletion Strategy, cont.</vt:lpstr>
      <vt:lpstr>PowerPoint Presentation</vt:lpstr>
      <vt:lpstr>PowerPoint Presentation</vt:lpstr>
      <vt:lpstr>PowerPoint Presentation</vt:lpstr>
      <vt:lpstr>3</vt:lpstr>
      <vt:lpstr>Single-Source Shortest Paths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Maximum Flow</vt:lpstr>
      <vt:lpstr>PowerPoint Presentation</vt:lpstr>
      <vt:lpstr>PowerPoint Presentation</vt:lpstr>
      <vt:lpstr> </vt:lpstr>
      <vt:lpstr>PowerPoint Presentation</vt:lpstr>
      <vt:lpstr>PowerPoint Presentation</vt:lpstr>
      <vt:lpstr>Ford-Fulkerson</vt:lpstr>
      <vt:lpstr>PowerPoint Presentation</vt:lpstr>
      <vt:lpstr>PowerPoint Presentation</vt:lpstr>
      <vt:lpstr>Edmonds-Karp</vt:lpstr>
      <vt:lpstr>String Matching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Finite Automaton Review</vt:lpstr>
      <vt:lpstr>PowerPoint Presentation</vt:lpstr>
      <vt:lpstr>String Matching with Finite Automata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String Matching</vt:lpstr>
      <vt:lpstr>PowerPoint Presentation</vt:lpstr>
      <vt:lpstr>PowerPoint Presentation</vt:lpstr>
      <vt:lpstr>PowerPoint Presentation</vt:lpstr>
      <vt:lpstr>Rabin-Karp Strategy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Finite Automaton Review</vt:lpstr>
      <vt:lpstr>PowerPoint Presentation</vt:lpstr>
      <vt:lpstr>String Matching with Finite Automata</vt:lpstr>
      <vt:lpstr>Implementing the Strategy</vt:lpstr>
      <vt:lpstr>The Floyd-Warshall Algorithm</vt:lpstr>
      <vt:lpstr>All-Pairs Shortest Path Problem</vt:lpstr>
      <vt:lpstr>Quick Solutions</vt:lpstr>
      <vt:lpstr>Quick Solution</vt:lpstr>
      <vt:lpstr>Floyd-Warshall</vt:lpstr>
      <vt:lpstr>Representation of the Input</vt:lpstr>
      <vt:lpstr>Format of the Output</vt:lpstr>
      <vt:lpstr>Intermediate Vertices</vt:lpstr>
      <vt:lpstr>Key Definition</vt:lpstr>
      <vt:lpstr>Remark 2</vt:lpstr>
      <vt:lpstr>Remark 2</vt:lpstr>
      <vt:lpstr>Recursive Formulation</vt:lpstr>
      <vt:lpstr>The Floyd-Warshall Algorithm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S302</dc:title>
  <dc:creator>CSE</dc:creator>
  <cp:lastModifiedBy>CSE</cp:lastModifiedBy>
  <cp:revision>32</cp:revision>
  <dcterms:created xsi:type="dcterms:W3CDTF">2021-11-10T09:08:20Z</dcterms:created>
  <dcterms:modified xsi:type="dcterms:W3CDTF">2021-11-13T05:43:44Z</dcterms:modified>
</cp:coreProperties>
</file>