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8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21335"/>
            <a:ext cx="9137904" cy="68366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248912" y="6033515"/>
            <a:ext cx="3514090" cy="824865"/>
          </a:xfrm>
          <a:custGeom>
            <a:avLst/>
            <a:gdLst/>
            <a:ahLst/>
            <a:cxnLst/>
            <a:rect l="l" t="t" r="r" b="b"/>
            <a:pathLst>
              <a:path w="3514090" h="824865">
                <a:moveTo>
                  <a:pt x="294132" y="117398"/>
                </a:moveTo>
                <a:lnTo>
                  <a:pt x="256159" y="106718"/>
                </a:lnTo>
                <a:lnTo>
                  <a:pt x="56896" y="0"/>
                </a:lnTo>
                <a:lnTo>
                  <a:pt x="85344" y="32016"/>
                </a:lnTo>
                <a:lnTo>
                  <a:pt x="37973" y="53365"/>
                </a:lnTo>
                <a:lnTo>
                  <a:pt x="28448" y="117398"/>
                </a:lnTo>
                <a:lnTo>
                  <a:pt x="66421" y="202768"/>
                </a:lnTo>
                <a:lnTo>
                  <a:pt x="75946" y="288150"/>
                </a:lnTo>
                <a:lnTo>
                  <a:pt x="0" y="627888"/>
                </a:lnTo>
                <a:lnTo>
                  <a:pt x="85344" y="414439"/>
                </a:lnTo>
                <a:lnTo>
                  <a:pt x="132842" y="384200"/>
                </a:lnTo>
                <a:lnTo>
                  <a:pt x="199263" y="224116"/>
                </a:lnTo>
                <a:lnTo>
                  <a:pt x="227711" y="213448"/>
                </a:lnTo>
                <a:lnTo>
                  <a:pt x="227711" y="160083"/>
                </a:lnTo>
                <a:lnTo>
                  <a:pt x="294132" y="117398"/>
                </a:lnTo>
                <a:close/>
              </a:path>
              <a:path w="3514090" h="824865">
                <a:moveTo>
                  <a:pt x="1159764" y="282067"/>
                </a:moveTo>
                <a:lnTo>
                  <a:pt x="957961" y="310616"/>
                </a:lnTo>
                <a:lnTo>
                  <a:pt x="702310" y="247180"/>
                </a:lnTo>
                <a:lnTo>
                  <a:pt x="587883" y="161544"/>
                </a:lnTo>
                <a:lnTo>
                  <a:pt x="578358" y="182156"/>
                </a:lnTo>
                <a:lnTo>
                  <a:pt x="559308" y="224980"/>
                </a:lnTo>
                <a:lnTo>
                  <a:pt x="654558" y="353428"/>
                </a:lnTo>
                <a:lnTo>
                  <a:pt x="1051687" y="591312"/>
                </a:lnTo>
                <a:lnTo>
                  <a:pt x="1019937" y="381977"/>
                </a:lnTo>
                <a:lnTo>
                  <a:pt x="1119797" y="310616"/>
                </a:lnTo>
                <a:lnTo>
                  <a:pt x="1159764" y="282067"/>
                </a:lnTo>
                <a:close/>
              </a:path>
              <a:path w="3514090" h="824865">
                <a:moveTo>
                  <a:pt x="3513747" y="824484"/>
                </a:moveTo>
                <a:lnTo>
                  <a:pt x="3331464" y="763028"/>
                </a:lnTo>
                <a:lnTo>
                  <a:pt x="3026410" y="604278"/>
                </a:lnTo>
                <a:lnTo>
                  <a:pt x="2802509" y="599516"/>
                </a:lnTo>
                <a:lnTo>
                  <a:pt x="2686799" y="534441"/>
                </a:lnTo>
                <a:lnTo>
                  <a:pt x="2461006" y="407454"/>
                </a:lnTo>
                <a:lnTo>
                  <a:pt x="2217928" y="116954"/>
                </a:lnTo>
                <a:lnTo>
                  <a:pt x="2016252" y="12192"/>
                </a:lnTo>
                <a:lnTo>
                  <a:pt x="2051177" y="53467"/>
                </a:lnTo>
                <a:lnTo>
                  <a:pt x="2016252" y="115366"/>
                </a:lnTo>
                <a:lnTo>
                  <a:pt x="2063877" y="201091"/>
                </a:lnTo>
                <a:lnTo>
                  <a:pt x="2135378" y="397929"/>
                </a:lnTo>
                <a:lnTo>
                  <a:pt x="2087753" y="682078"/>
                </a:lnTo>
                <a:lnTo>
                  <a:pt x="2333879" y="534441"/>
                </a:lnTo>
                <a:lnTo>
                  <a:pt x="2908490" y="824484"/>
                </a:lnTo>
                <a:lnTo>
                  <a:pt x="3513747" y="824484"/>
                </a:lnTo>
                <a:close/>
              </a:path>
            </a:pathLst>
          </a:custGeom>
          <a:solidFill>
            <a:srgbClr val="4634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757671" y="6150864"/>
            <a:ext cx="246887" cy="1188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6033515"/>
            <a:ext cx="6122937" cy="8244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945635" y="6140195"/>
            <a:ext cx="65531" cy="12954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898904" y="6021324"/>
            <a:ext cx="4333240" cy="836930"/>
          </a:xfrm>
          <a:custGeom>
            <a:avLst/>
            <a:gdLst/>
            <a:ahLst/>
            <a:cxnLst/>
            <a:rect l="l" t="t" r="r" b="b"/>
            <a:pathLst>
              <a:path w="4333240" h="836929">
                <a:moveTo>
                  <a:pt x="579120" y="212382"/>
                </a:moveTo>
                <a:lnTo>
                  <a:pt x="569595" y="202730"/>
                </a:lnTo>
                <a:lnTo>
                  <a:pt x="531495" y="183426"/>
                </a:lnTo>
                <a:lnTo>
                  <a:pt x="474345" y="144805"/>
                </a:lnTo>
                <a:lnTo>
                  <a:pt x="274447" y="57924"/>
                </a:lnTo>
                <a:lnTo>
                  <a:pt x="226949" y="38620"/>
                </a:lnTo>
                <a:lnTo>
                  <a:pt x="207899" y="28956"/>
                </a:lnTo>
                <a:lnTo>
                  <a:pt x="150749" y="28956"/>
                </a:lnTo>
                <a:lnTo>
                  <a:pt x="114300" y="19304"/>
                </a:lnTo>
                <a:lnTo>
                  <a:pt x="104775" y="19304"/>
                </a:lnTo>
                <a:lnTo>
                  <a:pt x="66675" y="0"/>
                </a:lnTo>
                <a:lnTo>
                  <a:pt x="47625" y="0"/>
                </a:lnTo>
                <a:lnTo>
                  <a:pt x="38100" y="38620"/>
                </a:lnTo>
                <a:lnTo>
                  <a:pt x="0" y="96532"/>
                </a:lnTo>
                <a:lnTo>
                  <a:pt x="104775" y="173761"/>
                </a:lnTo>
                <a:lnTo>
                  <a:pt x="226949" y="289610"/>
                </a:lnTo>
                <a:lnTo>
                  <a:pt x="303022" y="270306"/>
                </a:lnTo>
                <a:lnTo>
                  <a:pt x="541020" y="461772"/>
                </a:lnTo>
                <a:lnTo>
                  <a:pt x="483870" y="279958"/>
                </a:lnTo>
                <a:lnTo>
                  <a:pt x="497471" y="270306"/>
                </a:lnTo>
                <a:lnTo>
                  <a:pt x="579120" y="212382"/>
                </a:lnTo>
                <a:close/>
              </a:path>
              <a:path w="4333240" h="836929">
                <a:moveTo>
                  <a:pt x="4332681" y="836676"/>
                </a:moveTo>
                <a:lnTo>
                  <a:pt x="2258949" y="443090"/>
                </a:lnTo>
                <a:lnTo>
                  <a:pt x="2001774" y="309943"/>
                </a:lnTo>
                <a:lnTo>
                  <a:pt x="1860423" y="232270"/>
                </a:lnTo>
                <a:lnTo>
                  <a:pt x="1828673" y="222758"/>
                </a:lnTo>
                <a:lnTo>
                  <a:pt x="1765173" y="203733"/>
                </a:lnTo>
                <a:lnTo>
                  <a:pt x="1631823" y="154597"/>
                </a:lnTo>
                <a:lnTo>
                  <a:pt x="1480947" y="86448"/>
                </a:lnTo>
                <a:lnTo>
                  <a:pt x="1404747" y="67424"/>
                </a:lnTo>
                <a:lnTo>
                  <a:pt x="1338072" y="57912"/>
                </a:lnTo>
                <a:lnTo>
                  <a:pt x="1242822" y="57912"/>
                </a:lnTo>
                <a:lnTo>
                  <a:pt x="1204722" y="97536"/>
                </a:lnTo>
                <a:lnTo>
                  <a:pt x="1185672" y="260807"/>
                </a:lnTo>
                <a:lnTo>
                  <a:pt x="1280922" y="222758"/>
                </a:lnTo>
                <a:lnTo>
                  <a:pt x="1328547" y="270306"/>
                </a:lnTo>
                <a:lnTo>
                  <a:pt x="1423797" y="300431"/>
                </a:lnTo>
                <a:lnTo>
                  <a:pt x="1517523" y="490639"/>
                </a:lnTo>
                <a:lnTo>
                  <a:pt x="1822323" y="626960"/>
                </a:lnTo>
                <a:lnTo>
                  <a:pt x="2419350" y="626960"/>
                </a:lnTo>
                <a:lnTo>
                  <a:pt x="4303928" y="836676"/>
                </a:lnTo>
                <a:lnTo>
                  <a:pt x="4332681" y="836676"/>
                </a:lnTo>
                <a:close/>
              </a:path>
            </a:pathLst>
          </a:custGeom>
          <a:solidFill>
            <a:srgbClr val="4634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2904744" y="6068568"/>
            <a:ext cx="112775" cy="9753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357883" y="6099047"/>
            <a:ext cx="254635" cy="260985"/>
          </a:xfrm>
          <a:custGeom>
            <a:avLst/>
            <a:gdLst/>
            <a:ahLst/>
            <a:cxnLst/>
            <a:rect l="l" t="t" r="r" b="b"/>
            <a:pathLst>
              <a:path w="254634" h="260985">
                <a:moveTo>
                  <a:pt x="47371" y="0"/>
                </a:moveTo>
                <a:lnTo>
                  <a:pt x="0" y="0"/>
                </a:lnTo>
                <a:lnTo>
                  <a:pt x="47371" y="86867"/>
                </a:lnTo>
                <a:lnTo>
                  <a:pt x="151765" y="164083"/>
                </a:lnTo>
                <a:lnTo>
                  <a:pt x="254507" y="260603"/>
                </a:lnTo>
                <a:lnTo>
                  <a:pt x="254507" y="250951"/>
                </a:lnTo>
                <a:lnTo>
                  <a:pt x="244982" y="221995"/>
                </a:lnTo>
                <a:lnTo>
                  <a:pt x="226059" y="183387"/>
                </a:lnTo>
                <a:lnTo>
                  <a:pt x="189737" y="154431"/>
                </a:lnTo>
                <a:lnTo>
                  <a:pt x="170687" y="135127"/>
                </a:lnTo>
                <a:lnTo>
                  <a:pt x="161290" y="115823"/>
                </a:lnTo>
                <a:lnTo>
                  <a:pt x="151765" y="96519"/>
                </a:lnTo>
                <a:lnTo>
                  <a:pt x="151765" y="86867"/>
                </a:lnTo>
                <a:lnTo>
                  <a:pt x="180212" y="19303"/>
                </a:lnTo>
                <a:lnTo>
                  <a:pt x="113791" y="9651"/>
                </a:lnTo>
                <a:lnTo>
                  <a:pt x="75818" y="9651"/>
                </a:lnTo>
                <a:lnTo>
                  <a:pt x="47371" y="0"/>
                </a:lnTo>
                <a:close/>
              </a:path>
            </a:pathLst>
          </a:custGeom>
          <a:solidFill>
            <a:srgbClr val="4634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120139" y="6118859"/>
            <a:ext cx="94487" cy="960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626363" y="6050280"/>
            <a:ext cx="390525" cy="327660"/>
          </a:xfrm>
          <a:custGeom>
            <a:avLst/>
            <a:gdLst/>
            <a:ahLst/>
            <a:cxnLst/>
            <a:rect l="l" t="t" r="r" b="b"/>
            <a:pathLst>
              <a:path w="390525" h="327660">
                <a:moveTo>
                  <a:pt x="19113" y="0"/>
                </a:moveTo>
                <a:lnTo>
                  <a:pt x="0" y="0"/>
                </a:lnTo>
                <a:lnTo>
                  <a:pt x="0" y="19278"/>
                </a:lnTo>
                <a:lnTo>
                  <a:pt x="93954" y="57823"/>
                </a:lnTo>
                <a:lnTo>
                  <a:pt x="141731" y="106006"/>
                </a:lnTo>
                <a:lnTo>
                  <a:pt x="74841" y="134912"/>
                </a:lnTo>
                <a:lnTo>
                  <a:pt x="122618" y="212013"/>
                </a:lnTo>
                <a:lnTo>
                  <a:pt x="285038" y="327660"/>
                </a:lnTo>
                <a:lnTo>
                  <a:pt x="265938" y="250558"/>
                </a:lnTo>
                <a:lnTo>
                  <a:pt x="227711" y="212013"/>
                </a:lnTo>
                <a:lnTo>
                  <a:pt x="332816" y="134912"/>
                </a:lnTo>
                <a:lnTo>
                  <a:pt x="390144" y="67462"/>
                </a:lnTo>
                <a:lnTo>
                  <a:pt x="371030" y="57823"/>
                </a:lnTo>
                <a:lnTo>
                  <a:pt x="323265" y="38544"/>
                </a:lnTo>
                <a:lnTo>
                  <a:pt x="237274" y="28905"/>
                </a:lnTo>
                <a:lnTo>
                  <a:pt x="227711" y="28905"/>
                </a:lnTo>
                <a:lnTo>
                  <a:pt x="199047" y="19278"/>
                </a:lnTo>
                <a:lnTo>
                  <a:pt x="160832" y="19278"/>
                </a:lnTo>
                <a:lnTo>
                  <a:pt x="141731" y="9639"/>
                </a:lnTo>
                <a:lnTo>
                  <a:pt x="74841" y="9639"/>
                </a:lnTo>
                <a:lnTo>
                  <a:pt x="19113" y="0"/>
                </a:lnTo>
                <a:close/>
              </a:path>
            </a:pathLst>
          </a:custGeom>
          <a:solidFill>
            <a:srgbClr val="4634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1234439" y="1687068"/>
            <a:ext cx="6717030" cy="150495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44523" y="1873961"/>
            <a:ext cx="5854953" cy="8489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rgbClr val="E2E2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11/10/2021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1">
                <a:solidFill>
                  <a:srgbClr val="E2E2F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11/10/2021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1">
                <a:solidFill>
                  <a:srgbClr val="E2E2F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11/10/2021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1">
                <a:solidFill>
                  <a:srgbClr val="E2E2F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11/10/2021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11/10/2021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250436" y="6019800"/>
            <a:ext cx="3557904" cy="838200"/>
          </a:xfrm>
          <a:custGeom>
            <a:avLst/>
            <a:gdLst/>
            <a:ahLst/>
            <a:cxnLst/>
            <a:rect l="l" t="t" r="r" b="b"/>
            <a:pathLst>
              <a:path w="3557904" h="838200">
                <a:moveTo>
                  <a:pt x="294132" y="117106"/>
                </a:moveTo>
                <a:lnTo>
                  <a:pt x="256159" y="106464"/>
                </a:lnTo>
                <a:lnTo>
                  <a:pt x="56896" y="0"/>
                </a:lnTo>
                <a:lnTo>
                  <a:pt x="85344" y="31940"/>
                </a:lnTo>
                <a:lnTo>
                  <a:pt x="37973" y="53225"/>
                </a:lnTo>
                <a:lnTo>
                  <a:pt x="28448" y="117106"/>
                </a:lnTo>
                <a:lnTo>
                  <a:pt x="66421" y="202285"/>
                </a:lnTo>
                <a:lnTo>
                  <a:pt x="75946" y="287451"/>
                </a:lnTo>
                <a:lnTo>
                  <a:pt x="0" y="626364"/>
                </a:lnTo>
                <a:lnTo>
                  <a:pt x="85344" y="413435"/>
                </a:lnTo>
                <a:lnTo>
                  <a:pt x="132842" y="383273"/>
                </a:lnTo>
                <a:lnTo>
                  <a:pt x="199263" y="223570"/>
                </a:lnTo>
                <a:lnTo>
                  <a:pt x="227711" y="212928"/>
                </a:lnTo>
                <a:lnTo>
                  <a:pt x="227711" y="159689"/>
                </a:lnTo>
                <a:lnTo>
                  <a:pt x="294132" y="117106"/>
                </a:lnTo>
                <a:close/>
              </a:path>
              <a:path w="3557904" h="838200">
                <a:moveTo>
                  <a:pt x="1159764" y="280974"/>
                </a:moveTo>
                <a:lnTo>
                  <a:pt x="957961" y="309613"/>
                </a:lnTo>
                <a:lnTo>
                  <a:pt x="702310" y="245960"/>
                </a:lnTo>
                <a:lnTo>
                  <a:pt x="587883" y="160020"/>
                </a:lnTo>
                <a:lnTo>
                  <a:pt x="578358" y="180708"/>
                </a:lnTo>
                <a:lnTo>
                  <a:pt x="559308" y="223685"/>
                </a:lnTo>
                <a:lnTo>
                  <a:pt x="654558" y="352590"/>
                </a:lnTo>
                <a:lnTo>
                  <a:pt x="1051687" y="591312"/>
                </a:lnTo>
                <a:lnTo>
                  <a:pt x="1019937" y="381241"/>
                </a:lnTo>
                <a:lnTo>
                  <a:pt x="1119822" y="309613"/>
                </a:lnTo>
                <a:lnTo>
                  <a:pt x="1159764" y="280974"/>
                </a:lnTo>
                <a:close/>
              </a:path>
              <a:path w="3557904" h="838200">
                <a:moveTo>
                  <a:pt x="3557867" y="838200"/>
                </a:moveTo>
                <a:lnTo>
                  <a:pt x="3331591" y="762635"/>
                </a:lnTo>
                <a:lnTo>
                  <a:pt x="3026918" y="603643"/>
                </a:lnTo>
                <a:lnTo>
                  <a:pt x="2803271" y="598881"/>
                </a:lnTo>
                <a:lnTo>
                  <a:pt x="2687650" y="533704"/>
                </a:lnTo>
                <a:lnTo>
                  <a:pt x="2462022" y="406514"/>
                </a:lnTo>
                <a:lnTo>
                  <a:pt x="2219325" y="115595"/>
                </a:lnTo>
                <a:lnTo>
                  <a:pt x="2017776" y="10668"/>
                </a:lnTo>
                <a:lnTo>
                  <a:pt x="2052701" y="52006"/>
                </a:lnTo>
                <a:lnTo>
                  <a:pt x="2017776" y="114007"/>
                </a:lnTo>
                <a:lnTo>
                  <a:pt x="2065401" y="199847"/>
                </a:lnTo>
                <a:lnTo>
                  <a:pt x="2136775" y="396976"/>
                </a:lnTo>
                <a:lnTo>
                  <a:pt x="2089150" y="681545"/>
                </a:lnTo>
                <a:lnTo>
                  <a:pt x="2335136" y="533704"/>
                </a:lnTo>
                <a:lnTo>
                  <a:pt x="2948876" y="838200"/>
                </a:lnTo>
                <a:lnTo>
                  <a:pt x="3557867" y="838200"/>
                </a:lnTo>
                <a:close/>
              </a:path>
            </a:pathLst>
          </a:custGeom>
          <a:solidFill>
            <a:srgbClr val="4634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759196" y="6137147"/>
            <a:ext cx="246887" cy="11734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947159" y="6126479"/>
            <a:ext cx="65531" cy="12801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6019800"/>
            <a:ext cx="6229277" cy="83819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898904" y="6021323"/>
            <a:ext cx="4333240" cy="836930"/>
          </a:xfrm>
          <a:custGeom>
            <a:avLst/>
            <a:gdLst/>
            <a:ahLst/>
            <a:cxnLst/>
            <a:rect l="l" t="t" r="r" b="b"/>
            <a:pathLst>
              <a:path w="4333240" h="836929">
                <a:moveTo>
                  <a:pt x="579120" y="212382"/>
                </a:moveTo>
                <a:lnTo>
                  <a:pt x="569595" y="202730"/>
                </a:lnTo>
                <a:lnTo>
                  <a:pt x="531495" y="183426"/>
                </a:lnTo>
                <a:lnTo>
                  <a:pt x="474345" y="144805"/>
                </a:lnTo>
                <a:lnTo>
                  <a:pt x="274447" y="57924"/>
                </a:lnTo>
                <a:lnTo>
                  <a:pt x="226949" y="38620"/>
                </a:lnTo>
                <a:lnTo>
                  <a:pt x="207899" y="28956"/>
                </a:lnTo>
                <a:lnTo>
                  <a:pt x="150749" y="28956"/>
                </a:lnTo>
                <a:lnTo>
                  <a:pt x="114300" y="19304"/>
                </a:lnTo>
                <a:lnTo>
                  <a:pt x="104775" y="19304"/>
                </a:lnTo>
                <a:lnTo>
                  <a:pt x="66675" y="0"/>
                </a:lnTo>
                <a:lnTo>
                  <a:pt x="47625" y="0"/>
                </a:lnTo>
                <a:lnTo>
                  <a:pt x="38100" y="38620"/>
                </a:lnTo>
                <a:lnTo>
                  <a:pt x="0" y="96532"/>
                </a:lnTo>
                <a:lnTo>
                  <a:pt x="104775" y="173761"/>
                </a:lnTo>
                <a:lnTo>
                  <a:pt x="226949" y="289610"/>
                </a:lnTo>
                <a:lnTo>
                  <a:pt x="303022" y="270306"/>
                </a:lnTo>
                <a:lnTo>
                  <a:pt x="541020" y="461772"/>
                </a:lnTo>
                <a:lnTo>
                  <a:pt x="483870" y="279958"/>
                </a:lnTo>
                <a:lnTo>
                  <a:pt x="497471" y="270306"/>
                </a:lnTo>
                <a:lnTo>
                  <a:pt x="579120" y="212382"/>
                </a:lnTo>
                <a:close/>
              </a:path>
              <a:path w="4333240" h="836929">
                <a:moveTo>
                  <a:pt x="4332681" y="836676"/>
                </a:moveTo>
                <a:lnTo>
                  <a:pt x="2258949" y="443090"/>
                </a:lnTo>
                <a:lnTo>
                  <a:pt x="2001774" y="309943"/>
                </a:lnTo>
                <a:lnTo>
                  <a:pt x="1860423" y="232270"/>
                </a:lnTo>
                <a:lnTo>
                  <a:pt x="1828673" y="222758"/>
                </a:lnTo>
                <a:lnTo>
                  <a:pt x="1765173" y="203733"/>
                </a:lnTo>
                <a:lnTo>
                  <a:pt x="1631823" y="154597"/>
                </a:lnTo>
                <a:lnTo>
                  <a:pt x="1480947" y="86448"/>
                </a:lnTo>
                <a:lnTo>
                  <a:pt x="1404747" y="67424"/>
                </a:lnTo>
                <a:lnTo>
                  <a:pt x="1338072" y="57912"/>
                </a:lnTo>
                <a:lnTo>
                  <a:pt x="1242822" y="57912"/>
                </a:lnTo>
                <a:lnTo>
                  <a:pt x="1204722" y="97536"/>
                </a:lnTo>
                <a:lnTo>
                  <a:pt x="1185672" y="260807"/>
                </a:lnTo>
                <a:lnTo>
                  <a:pt x="1280922" y="222758"/>
                </a:lnTo>
                <a:lnTo>
                  <a:pt x="1328547" y="270306"/>
                </a:lnTo>
                <a:lnTo>
                  <a:pt x="1423797" y="300431"/>
                </a:lnTo>
                <a:lnTo>
                  <a:pt x="1517523" y="490639"/>
                </a:lnTo>
                <a:lnTo>
                  <a:pt x="1822323" y="626960"/>
                </a:lnTo>
                <a:lnTo>
                  <a:pt x="2419350" y="626960"/>
                </a:lnTo>
                <a:lnTo>
                  <a:pt x="4303928" y="836676"/>
                </a:lnTo>
                <a:lnTo>
                  <a:pt x="4332681" y="836676"/>
                </a:lnTo>
                <a:close/>
              </a:path>
            </a:pathLst>
          </a:custGeom>
          <a:solidFill>
            <a:srgbClr val="4634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2904744" y="6068567"/>
            <a:ext cx="112775" cy="9753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357883" y="6099047"/>
            <a:ext cx="254635" cy="260985"/>
          </a:xfrm>
          <a:custGeom>
            <a:avLst/>
            <a:gdLst/>
            <a:ahLst/>
            <a:cxnLst/>
            <a:rect l="l" t="t" r="r" b="b"/>
            <a:pathLst>
              <a:path w="254634" h="260985">
                <a:moveTo>
                  <a:pt x="47371" y="0"/>
                </a:moveTo>
                <a:lnTo>
                  <a:pt x="0" y="0"/>
                </a:lnTo>
                <a:lnTo>
                  <a:pt x="47371" y="86867"/>
                </a:lnTo>
                <a:lnTo>
                  <a:pt x="151765" y="164083"/>
                </a:lnTo>
                <a:lnTo>
                  <a:pt x="254507" y="260603"/>
                </a:lnTo>
                <a:lnTo>
                  <a:pt x="254507" y="250951"/>
                </a:lnTo>
                <a:lnTo>
                  <a:pt x="244982" y="221995"/>
                </a:lnTo>
                <a:lnTo>
                  <a:pt x="226059" y="183387"/>
                </a:lnTo>
                <a:lnTo>
                  <a:pt x="189737" y="154431"/>
                </a:lnTo>
                <a:lnTo>
                  <a:pt x="170687" y="135127"/>
                </a:lnTo>
                <a:lnTo>
                  <a:pt x="161290" y="115823"/>
                </a:lnTo>
                <a:lnTo>
                  <a:pt x="151765" y="96519"/>
                </a:lnTo>
                <a:lnTo>
                  <a:pt x="151765" y="86867"/>
                </a:lnTo>
                <a:lnTo>
                  <a:pt x="180212" y="19303"/>
                </a:lnTo>
                <a:lnTo>
                  <a:pt x="113791" y="9651"/>
                </a:lnTo>
                <a:lnTo>
                  <a:pt x="75818" y="9651"/>
                </a:lnTo>
                <a:lnTo>
                  <a:pt x="47371" y="0"/>
                </a:lnTo>
                <a:close/>
              </a:path>
            </a:pathLst>
          </a:custGeom>
          <a:solidFill>
            <a:srgbClr val="4634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120139" y="6118859"/>
            <a:ext cx="94487" cy="9601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626363" y="6050279"/>
            <a:ext cx="390525" cy="327660"/>
          </a:xfrm>
          <a:custGeom>
            <a:avLst/>
            <a:gdLst/>
            <a:ahLst/>
            <a:cxnLst/>
            <a:rect l="l" t="t" r="r" b="b"/>
            <a:pathLst>
              <a:path w="390525" h="327660">
                <a:moveTo>
                  <a:pt x="19113" y="0"/>
                </a:moveTo>
                <a:lnTo>
                  <a:pt x="0" y="0"/>
                </a:lnTo>
                <a:lnTo>
                  <a:pt x="0" y="19278"/>
                </a:lnTo>
                <a:lnTo>
                  <a:pt x="93954" y="57823"/>
                </a:lnTo>
                <a:lnTo>
                  <a:pt x="141731" y="106006"/>
                </a:lnTo>
                <a:lnTo>
                  <a:pt x="74841" y="134912"/>
                </a:lnTo>
                <a:lnTo>
                  <a:pt x="122618" y="212013"/>
                </a:lnTo>
                <a:lnTo>
                  <a:pt x="285038" y="327660"/>
                </a:lnTo>
                <a:lnTo>
                  <a:pt x="265938" y="250558"/>
                </a:lnTo>
                <a:lnTo>
                  <a:pt x="227711" y="212013"/>
                </a:lnTo>
                <a:lnTo>
                  <a:pt x="332816" y="134912"/>
                </a:lnTo>
                <a:lnTo>
                  <a:pt x="390144" y="67462"/>
                </a:lnTo>
                <a:lnTo>
                  <a:pt x="371030" y="57823"/>
                </a:lnTo>
                <a:lnTo>
                  <a:pt x="323265" y="38544"/>
                </a:lnTo>
                <a:lnTo>
                  <a:pt x="237274" y="28905"/>
                </a:lnTo>
                <a:lnTo>
                  <a:pt x="227711" y="28905"/>
                </a:lnTo>
                <a:lnTo>
                  <a:pt x="199047" y="19278"/>
                </a:lnTo>
                <a:lnTo>
                  <a:pt x="160832" y="19278"/>
                </a:lnTo>
                <a:lnTo>
                  <a:pt x="141731" y="9639"/>
                </a:lnTo>
                <a:lnTo>
                  <a:pt x="74841" y="9639"/>
                </a:lnTo>
                <a:lnTo>
                  <a:pt x="19113" y="0"/>
                </a:lnTo>
                <a:close/>
              </a:path>
            </a:pathLst>
          </a:custGeom>
          <a:solidFill>
            <a:srgbClr val="4634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53789" y="-114553"/>
            <a:ext cx="1836420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1">
                <a:solidFill>
                  <a:srgbClr val="E2E2F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166824"/>
            <a:ext cx="8148955" cy="1391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11/10/2021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143000"/>
            <a:ext cx="647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b="1" dirty="0" smtClean="0"/>
              <a:t>THE GIBBS-DONNAN EFFECT </a:t>
            </a:r>
            <a:endParaRPr lang="en-IN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657600" y="3886200"/>
            <a:ext cx="4343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sz="2000" b="1" dirty="0" smtClean="0"/>
              <a:t>By </a:t>
            </a:r>
          </a:p>
          <a:p>
            <a:pPr algn="r"/>
            <a:r>
              <a:rPr lang="en-IN" sz="2000" b="1" dirty="0" smtClean="0"/>
              <a:t>Prof. Sudhir Kumar Awasthi </a:t>
            </a:r>
          </a:p>
          <a:p>
            <a:pPr algn="r"/>
            <a:r>
              <a:rPr lang="en-IN" sz="2000" b="1" dirty="0" smtClean="0"/>
              <a:t>Dept. Of Life Sciences </a:t>
            </a:r>
          </a:p>
          <a:p>
            <a:pPr algn="r"/>
            <a:r>
              <a:rPr lang="en-IN" sz="2000" b="1" dirty="0" smtClean="0"/>
              <a:t>CSJMU </a:t>
            </a:r>
          </a:p>
          <a:p>
            <a:pPr algn="r"/>
            <a:endParaRPr lang="en-IN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135123" y="0"/>
            <a:ext cx="1485138" cy="13296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45460" y="0"/>
            <a:ext cx="405193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-555" dirty="0"/>
              <a:t>Kinetics </a:t>
            </a:r>
            <a:r>
              <a:rPr sz="5400" spc="-965" dirty="0"/>
              <a:t>of</a:t>
            </a:r>
            <a:r>
              <a:rPr sz="5400" spc="-700" dirty="0"/>
              <a:t> </a:t>
            </a:r>
            <a:r>
              <a:rPr sz="5400" spc="-655" dirty="0"/>
              <a:t>Diffusion</a:t>
            </a:r>
            <a:endParaRPr sz="5400"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715" indent="-343535">
              <a:lnSpc>
                <a:spcPct val="100000"/>
              </a:lnSpc>
              <a:spcBef>
                <a:spcPts val="95"/>
              </a:spcBef>
              <a:buClr>
                <a:srgbClr val="E2E2FF"/>
              </a:buClr>
              <a:buFont typeface="Arial"/>
              <a:buChar char="•"/>
              <a:tabLst>
                <a:tab pos="355600" algn="l"/>
                <a:tab pos="356235" algn="l"/>
                <a:tab pos="1609725" algn="l"/>
                <a:tab pos="2542540" algn="l"/>
                <a:tab pos="3375025" algn="l"/>
                <a:tab pos="4704080" algn="l"/>
                <a:tab pos="6271260" algn="l"/>
                <a:tab pos="7083425" algn="l"/>
                <a:tab pos="7639684" algn="l"/>
              </a:tabLst>
            </a:pPr>
            <a:r>
              <a:rPr b="1" spc="-5" dirty="0">
                <a:solidFill>
                  <a:srgbClr val="FF0000"/>
                </a:solidFill>
                <a:latin typeface="Arial"/>
                <a:cs typeface="Arial"/>
              </a:rPr>
              <a:t>Fick's	fi</a:t>
            </a:r>
            <a:r>
              <a:rPr b="1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b="1" spc="-5" dirty="0">
                <a:solidFill>
                  <a:srgbClr val="FF0000"/>
                </a:solidFill>
                <a:latin typeface="Arial"/>
                <a:cs typeface="Arial"/>
              </a:rPr>
              <a:t>st</a:t>
            </a:r>
            <a:r>
              <a:rPr b="1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b="1" spc="-5" dirty="0">
                <a:solidFill>
                  <a:srgbClr val="FF0000"/>
                </a:solidFill>
                <a:latin typeface="Arial"/>
                <a:cs typeface="Arial"/>
              </a:rPr>
              <a:t>law</a:t>
            </a:r>
            <a:r>
              <a:rPr b="1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pc="-5" dirty="0"/>
              <a:t>re</a:t>
            </a:r>
            <a:r>
              <a:rPr dirty="0"/>
              <a:t>l</a:t>
            </a:r>
            <a:r>
              <a:rPr spc="-5" dirty="0"/>
              <a:t>at</a:t>
            </a:r>
            <a:r>
              <a:rPr dirty="0"/>
              <a:t>e</a:t>
            </a:r>
            <a:r>
              <a:rPr spc="-5" dirty="0"/>
              <a:t>s</a:t>
            </a:r>
            <a:r>
              <a:rPr dirty="0"/>
              <a:t>	</a:t>
            </a:r>
            <a:r>
              <a:rPr spc="-5" dirty="0"/>
              <a:t>di</a:t>
            </a:r>
            <a:r>
              <a:rPr dirty="0"/>
              <a:t>f</a:t>
            </a:r>
            <a:r>
              <a:rPr spc="-5" dirty="0"/>
              <a:t>fu</a:t>
            </a:r>
            <a:r>
              <a:rPr dirty="0"/>
              <a:t>s</a:t>
            </a:r>
            <a:r>
              <a:rPr spc="-5" dirty="0"/>
              <a:t>ive</a:t>
            </a:r>
            <a:r>
              <a:rPr dirty="0"/>
              <a:t>	</a:t>
            </a:r>
            <a:r>
              <a:rPr spc="-5" dirty="0"/>
              <a:t>flux</a:t>
            </a:r>
            <a:r>
              <a:rPr dirty="0"/>
              <a:t>	</a:t>
            </a:r>
            <a:r>
              <a:rPr spc="-5" dirty="0"/>
              <a:t>to</a:t>
            </a:r>
            <a:r>
              <a:rPr dirty="0"/>
              <a:t>	</a:t>
            </a:r>
            <a:r>
              <a:rPr spc="-5" dirty="0"/>
              <a:t>t</a:t>
            </a:r>
            <a:r>
              <a:rPr dirty="0"/>
              <a:t>h</a:t>
            </a:r>
            <a:r>
              <a:rPr spc="-5" dirty="0"/>
              <a:t>e  </a:t>
            </a:r>
            <a:r>
              <a:rPr dirty="0"/>
              <a:t>concentration under </a:t>
            </a:r>
            <a:r>
              <a:rPr spc="-5" dirty="0"/>
              <a:t>steady state</a:t>
            </a:r>
            <a:r>
              <a:rPr spc="30" dirty="0"/>
              <a:t> </a:t>
            </a:r>
            <a:r>
              <a:rPr dirty="0"/>
              <a:t>conditions.</a:t>
            </a: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Clr>
                <a:srgbClr val="E2E2FF"/>
              </a:buClr>
              <a:buChar char="•"/>
              <a:tabLst>
                <a:tab pos="355600" algn="l"/>
                <a:tab pos="356235" algn="l"/>
                <a:tab pos="724535" algn="l"/>
                <a:tab pos="2518410" algn="l"/>
                <a:tab pos="3281679" algn="l"/>
                <a:tab pos="3946525" algn="l"/>
                <a:tab pos="4672330" algn="l"/>
                <a:tab pos="5615305" algn="l"/>
                <a:tab pos="6497955" algn="l"/>
                <a:tab pos="7837805" algn="l"/>
              </a:tabLst>
            </a:pPr>
            <a:r>
              <a:rPr spc="-5" dirty="0"/>
              <a:t>It	p</a:t>
            </a:r>
            <a:r>
              <a:rPr dirty="0"/>
              <a:t>o</a:t>
            </a:r>
            <a:r>
              <a:rPr spc="-5" dirty="0"/>
              <a:t>s</a:t>
            </a:r>
            <a:r>
              <a:rPr dirty="0"/>
              <a:t>t</a:t>
            </a:r>
            <a:r>
              <a:rPr spc="-5" dirty="0"/>
              <a:t>u</a:t>
            </a:r>
            <a:r>
              <a:rPr dirty="0"/>
              <a:t>l</a:t>
            </a:r>
            <a:r>
              <a:rPr spc="-5" dirty="0"/>
              <a:t>ates</a:t>
            </a:r>
            <a:r>
              <a:rPr dirty="0"/>
              <a:t>	</a:t>
            </a:r>
            <a:r>
              <a:rPr spc="-5" dirty="0"/>
              <a:t>th</a:t>
            </a:r>
            <a:r>
              <a:rPr spc="5" dirty="0"/>
              <a:t>a</a:t>
            </a:r>
            <a:r>
              <a:rPr spc="-5" dirty="0"/>
              <a:t>t</a:t>
            </a:r>
            <a:r>
              <a:rPr dirty="0"/>
              <a:t>	</a:t>
            </a:r>
            <a:r>
              <a:rPr spc="-15" dirty="0"/>
              <a:t>t</a:t>
            </a:r>
            <a:r>
              <a:rPr spc="-5" dirty="0"/>
              <a:t>he</a:t>
            </a:r>
            <a:r>
              <a:rPr dirty="0"/>
              <a:t>	</a:t>
            </a:r>
            <a:r>
              <a:rPr spc="-5" dirty="0"/>
              <a:t>f</a:t>
            </a:r>
            <a:r>
              <a:rPr dirty="0"/>
              <a:t>l</a:t>
            </a:r>
            <a:r>
              <a:rPr spc="-5" dirty="0"/>
              <a:t>ux</a:t>
            </a:r>
            <a:r>
              <a:rPr dirty="0"/>
              <a:t>	goe</a:t>
            </a:r>
            <a:r>
              <a:rPr spc="-5" dirty="0"/>
              <a:t>s</a:t>
            </a:r>
            <a:r>
              <a:rPr dirty="0"/>
              <a:t>	</a:t>
            </a:r>
            <a:r>
              <a:rPr spc="-5" dirty="0"/>
              <a:t>fr</a:t>
            </a:r>
            <a:r>
              <a:rPr spc="5" dirty="0"/>
              <a:t>o</a:t>
            </a:r>
            <a:r>
              <a:rPr spc="-5" dirty="0"/>
              <a:t>m</a:t>
            </a:r>
            <a:r>
              <a:rPr dirty="0"/>
              <a:t>	</a:t>
            </a:r>
            <a:r>
              <a:rPr spc="-5" dirty="0"/>
              <a:t>r</a:t>
            </a:r>
            <a:r>
              <a:rPr dirty="0"/>
              <a:t>e</a:t>
            </a:r>
            <a:r>
              <a:rPr spc="-5" dirty="0"/>
              <a:t>g</a:t>
            </a:r>
            <a:r>
              <a:rPr dirty="0"/>
              <a:t>i</a:t>
            </a:r>
            <a:r>
              <a:rPr spc="-5" dirty="0"/>
              <a:t>o</a:t>
            </a:r>
            <a:r>
              <a:rPr dirty="0"/>
              <a:t>n</a:t>
            </a:r>
            <a:r>
              <a:rPr spc="-5" dirty="0"/>
              <a:t>s</a:t>
            </a:r>
            <a:r>
              <a:rPr dirty="0"/>
              <a:t>	of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79144" y="2532710"/>
            <a:ext cx="336994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1219200" algn="l"/>
                <a:tab pos="2690495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hi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ra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ion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concentration,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28769" y="2532710"/>
            <a:ext cx="232600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30810">
              <a:lnSpc>
                <a:spcPct val="100000"/>
              </a:lnSpc>
              <a:spcBef>
                <a:spcPts val="95"/>
              </a:spcBef>
              <a:tabLst>
                <a:tab pos="650875" algn="l"/>
                <a:tab pos="97409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to		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regions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ma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94626" y="2532710"/>
            <a:ext cx="138938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8900" marR="5080" indent="-76200">
              <a:lnSpc>
                <a:spcPct val="100000"/>
              </a:lnSpc>
              <a:spcBef>
                <a:spcPts val="95"/>
              </a:spcBef>
              <a:tabLst>
                <a:tab pos="841375" algn="l"/>
                <a:tab pos="1122045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of	l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  th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	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3386709"/>
            <a:ext cx="8148320" cy="2415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proportional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to the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concentration gradient (spatial  derivative).</a:t>
            </a:r>
            <a:endParaRPr sz="28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Clr>
                <a:srgbClr val="E2E2FF"/>
              </a:buClr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one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(spatial) dimension, the law</a:t>
            </a:r>
            <a:r>
              <a:rPr sz="2800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is:</a:t>
            </a:r>
            <a:endParaRPr sz="2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70"/>
              </a:spcBef>
              <a:tabLst>
                <a:tab pos="680720" algn="l"/>
              </a:tabLst>
            </a:pPr>
            <a:r>
              <a:rPr sz="2800" i="1" spc="-5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spc="-5" dirty="0">
                <a:solidFill>
                  <a:srgbClr val="FFFFFF"/>
                </a:solidFill>
                <a:latin typeface="Arial"/>
                <a:cs typeface="Arial"/>
              </a:rPr>
              <a:t>=	- D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u="heavy" spc="-37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∂</a:t>
            </a:r>
            <a:r>
              <a:rPr sz="2800" i="1" u="heavy" spc="-37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ϕ</a:t>
            </a:r>
            <a:endParaRPr sz="2800">
              <a:latin typeface="Arial"/>
              <a:cs typeface="Arial"/>
            </a:endParaRPr>
          </a:p>
          <a:p>
            <a:pPr marL="1180465" algn="ctr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∂</a:t>
            </a:r>
            <a:r>
              <a:rPr sz="2800" i="1" spc="-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7840" y="242976"/>
            <a:ext cx="8148955" cy="557403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93700" indent="-343535" algn="just">
              <a:lnSpc>
                <a:spcPct val="100000"/>
              </a:lnSpc>
              <a:spcBef>
                <a:spcPts val="770"/>
              </a:spcBef>
              <a:buClr>
                <a:srgbClr val="E2E2FF"/>
              </a:buClr>
              <a:buChar char="•"/>
              <a:tabLst>
                <a:tab pos="394335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Where:</a:t>
            </a:r>
            <a:endParaRPr sz="2800">
              <a:latin typeface="Arial"/>
              <a:cs typeface="Arial"/>
            </a:endParaRPr>
          </a:p>
          <a:p>
            <a:pPr marL="393700" marR="43180" indent="-343535" algn="just">
              <a:lnSpc>
                <a:spcPct val="100000"/>
              </a:lnSpc>
              <a:spcBef>
                <a:spcPts val="675"/>
              </a:spcBef>
              <a:buClr>
                <a:srgbClr val="E2E2FF"/>
              </a:buClr>
              <a:buFont typeface="Arial"/>
              <a:buChar char="•"/>
              <a:tabLst>
                <a:tab pos="394335" algn="l"/>
              </a:tabLst>
            </a:pPr>
            <a:r>
              <a:rPr sz="2800" i="1" spc="-5" dirty="0">
                <a:solidFill>
                  <a:srgbClr val="FF0000"/>
                </a:solidFill>
                <a:latin typeface="Arial"/>
                <a:cs typeface="Arial"/>
              </a:rPr>
              <a:t>J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is the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"diffusion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flux" [(amount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substance)  per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unit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area per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unit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time],  example . </a:t>
            </a:r>
            <a:r>
              <a:rPr sz="2800" i="1" spc="-5" dirty="0">
                <a:solidFill>
                  <a:srgbClr val="FFFFFF"/>
                </a:solidFill>
                <a:latin typeface="Arial"/>
                <a:cs typeface="Arial"/>
              </a:rPr>
              <a:t>J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measures the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amount of substance  that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will flow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through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 small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area during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 small  time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 interval.</a:t>
            </a:r>
            <a:endParaRPr sz="2800">
              <a:latin typeface="Arial"/>
              <a:cs typeface="Arial"/>
            </a:endParaRPr>
          </a:p>
          <a:p>
            <a:pPr marL="393700" marR="43180" indent="-343535" algn="just">
              <a:lnSpc>
                <a:spcPct val="100000"/>
              </a:lnSpc>
              <a:spcBef>
                <a:spcPts val="675"/>
              </a:spcBef>
              <a:buClr>
                <a:srgbClr val="E2E2FF"/>
              </a:buClr>
              <a:buFont typeface="Arial"/>
              <a:buChar char="•"/>
              <a:tabLst>
                <a:tab pos="394335" algn="l"/>
              </a:tabLst>
            </a:pPr>
            <a:r>
              <a:rPr sz="2800" i="1" spc="-5" dirty="0">
                <a:solidFill>
                  <a:srgbClr val="FF0000"/>
                </a:solidFill>
                <a:latin typeface="Arial"/>
                <a:cs typeface="Arial"/>
              </a:rPr>
              <a:t>D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is the </a:t>
            </a:r>
            <a:r>
              <a:rPr sz="2800" b="1" dirty="0">
                <a:solidFill>
                  <a:srgbClr val="FF0000"/>
                </a:solidFill>
                <a:latin typeface="Arial"/>
                <a:cs typeface="Arial"/>
              </a:rPr>
              <a:t>diffusion coefficient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or </a:t>
            </a:r>
            <a:r>
              <a:rPr sz="2800" b="1" dirty="0">
                <a:solidFill>
                  <a:srgbClr val="FF0000"/>
                </a:solidFill>
                <a:latin typeface="Arial"/>
                <a:cs typeface="Arial"/>
              </a:rPr>
              <a:t>diffusivity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in  dimensions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of [length</a:t>
            </a:r>
            <a:r>
              <a:rPr sz="2775" baseline="25525" dirty="0">
                <a:solidFill>
                  <a:srgbClr val="FFFFFF"/>
                </a:solidFill>
                <a:latin typeface="Arial"/>
                <a:cs typeface="Arial"/>
              </a:rPr>
              <a:t>2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time</a:t>
            </a:r>
            <a:r>
              <a:rPr sz="2775" baseline="25525" dirty="0">
                <a:solidFill>
                  <a:srgbClr val="FFFFFF"/>
                </a:solidFill>
                <a:latin typeface="Arial"/>
                <a:cs typeface="Arial"/>
              </a:rPr>
              <a:t>−1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] or</a:t>
            </a:r>
            <a:r>
              <a:rPr sz="2800" spc="-2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775" baseline="2552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/s.</a:t>
            </a:r>
            <a:endParaRPr sz="2800">
              <a:latin typeface="Arial"/>
              <a:cs typeface="Arial"/>
            </a:endParaRPr>
          </a:p>
          <a:p>
            <a:pPr marL="393700" marR="43815" indent="-343535" algn="just">
              <a:lnSpc>
                <a:spcPct val="100000"/>
              </a:lnSpc>
              <a:spcBef>
                <a:spcPts val="675"/>
              </a:spcBef>
              <a:buClr>
                <a:srgbClr val="E2E2FF"/>
              </a:buClr>
              <a:buFont typeface="Arial"/>
              <a:buChar char="•"/>
              <a:tabLst>
                <a:tab pos="394335" algn="l"/>
              </a:tabLst>
            </a:pPr>
            <a:r>
              <a:rPr sz="2800" i="1" spc="-5" dirty="0">
                <a:solidFill>
                  <a:srgbClr val="FF0000"/>
                </a:solidFill>
                <a:latin typeface="Arial"/>
                <a:cs typeface="Arial"/>
              </a:rPr>
              <a:t>Φ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(phi)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(for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ideal mixtures) is the concentration  in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dimensions of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[amount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substance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per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unit  volume] or</a:t>
            </a:r>
            <a:r>
              <a:rPr sz="28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mol/m</a:t>
            </a:r>
            <a:r>
              <a:rPr sz="2775" baseline="25525" dirty="0">
                <a:solidFill>
                  <a:srgbClr val="FF0000"/>
                </a:solidFill>
                <a:latin typeface="Arial"/>
                <a:cs typeface="Arial"/>
              </a:rPr>
              <a:t>3</a:t>
            </a:r>
            <a:endParaRPr sz="2775" baseline="25525">
              <a:latin typeface="Arial"/>
              <a:cs typeface="Arial"/>
            </a:endParaRPr>
          </a:p>
          <a:p>
            <a:pPr marL="393700" indent="-343535" algn="just">
              <a:lnSpc>
                <a:spcPct val="100000"/>
              </a:lnSpc>
              <a:spcBef>
                <a:spcPts val="675"/>
              </a:spcBef>
              <a:buClr>
                <a:srgbClr val="E2E2FF"/>
              </a:buClr>
              <a:buFont typeface="Arial"/>
              <a:buChar char="•"/>
              <a:tabLst>
                <a:tab pos="394335" algn="l"/>
              </a:tabLst>
            </a:pPr>
            <a:r>
              <a:rPr sz="2800" i="1" spc="-5" dirty="0">
                <a:solidFill>
                  <a:srgbClr val="FF0000"/>
                </a:solidFill>
                <a:latin typeface="Arial"/>
                <a:cs typeface="Arial"/>
              </a:rPr>
              <a:t>x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is the position [length]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8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05129"/>
            <a:ext cx="8072755" cy="3524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95"/>
              </a:spcBef>
              <a:buClr>
                <a:srgbClr val="E2E2FF"/>
              </a:buClr>
              <a:buFont typeface="Arial"/>
              <a:buChar char="•"/>
              <a:tabLst>
                <a:tab pos="356235" algn="l"/>
              </a:tabLst>
            </a:pPr>
            <a:r>
              <a:rPr sz="2800" i="1" spc="-5" dirty="0">
                <a:solidFill>
                  <a:srgbClr val="FF0000"/>
                </a:solidFill>
                <a:latin typeface="Arial"/>
                <a:cs typeface="Arial"/>
              </a:rPr>
              <a:t>D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proportional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to the squared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velocity of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diffusing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particles,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which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depends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on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temperature,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viscosity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fluid and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size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of  the particles according to the Stokes-Einstein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relation.</a:t>
            </a:r>
            <a:endParaRPr sz="2800">
              <a:latin typeface="Arial"/>
              <a:cs typeface="Arial"/>
            </a:endParaRPr>
          </a:p>
          <a:p>
            <a:pPr marL="355600" marR="5715" indent="-343535" algn="just">
              <a:lnSpc>
                <a:spcPct val="100000"/>
              </a:lnSpc>
              <a:spcBef>
                <a:spcPts val="675"/>
              </a:spcBef>
              <a:buClr>
                <a:srgbClr val="E2E2FF"/>
              </a:buClr>
              <a:buChar char="•"/>
              <a:tabLst>
                <a:tab pos="356235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In dilute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aqueous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solutions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the diffusion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coefficients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most ions are similar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have  values that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at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room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temperature are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in the</a:t>
            </a:r>
            <a:r>
              <a:rPr sz="2800" spc="5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range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94981" y="3904563"/>
            <a:ext cx="1511300" cy="879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1130" marR="5080" indent="-139065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bi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lo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  n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rm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ly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0244" y="3904563"/>
            <a:ext cx="6219190" cy="13061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1600" marR="43180">
              <a:lnSpc>
                <a:spcPct val="100000"/>
              </a:lnSpc>
              <a:spcBef>
                <a:spcPts val="95"/>
              </a:spcBef>
              <a:tabLst>
                <a:tab pos="715645" algn="l"/>
                <a:tab pos="1992630" algn="l"/>
                <a:tab pos="2372360" algn="l"/>
                <a:tab pos="2774950" algn="l"/>
                <a:tab pos="2985135" algn="l"/>
                <a:tab pos="4344670" algn="l"/>
                <a:tab pos="4389120" algn="l"/>
                <a:tab pos="546608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of	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0.6x10</a:t>
            </a:r>
            <a:r>
              <a:rPr sz="2775" baseline="25525" dirty="0">
                <a:solidFill>
                  <a:srgbClr val="FFFFFF"/>
                </a:solidFill>
                <a:latin typeface="Arial"/>
                <a:cs typeface="Arial"/>
              </a:rPr>
              <a:t>−9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to		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2x10</a:t>
            </a:r>
            <a:r>
              <a:rPr sz="2775" baseline="25525" dirty="0">
                <a:solidFill>
                  <a:srgbClr val="FFFFFF"/>
                </a:solidFill>
                <a:latin typeface="Arial"/>
                <a:cs typeface="Arial"/>
              </a:rPr>
              <a:t>−9	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775" baseline="2552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/s.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For  mol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ff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coef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nts  range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from 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r>
              <a:rPr sz="2775" spc="7" baseline="25525" dirty="0">
                <a:solidFill>
                  <a:srgbClr val="FFFFFF"/>
                </a:solidFill>
                <a:latin typeface="Arial"/>
                <a:cs typeface="Arial"/>
              </a:rPr>
              <a:t>−11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r>
              <a:rPr sz="2775" spc="7" baseline="25525" dirty="0">
                <a:solidFill>
                  <a:srgbClr val="FFFFFF"/>
                </a:solidFill>
                <a:latin typeface="Arial"/>
                <a:cs typeface="Arial"/>
              </a:rPr>
              <a:t>−10</a:t>
            </a:r>
            <a:r>
              <a:rPr sz="2775" spc="-30" baseline="255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775" baseline="2552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/s.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48811" y="3191255"/>
            <a:ext cx="373380" cy="26034"/>
          </a:xfrm>
          <a:custGeom>
            <a:avLst/>
            <a:gdLst/>
            <a:ahLst/>
            <a:cxnLst/>
            <a:rect l="l" t="t" r="r" b="b"/>
            <a:pathLst>
              <a:path w="373379" h="26035">
                <a:moveTo>
                  <a:pt x="373379" y="0"/>
                </a:moveTo>
                <a:lnTo>
                  <a:pt x="0" y="0"/>
                </a:lnTo>
                <a:lnTo>
                  <a:pt x="0" y="25908"/>
                </a:lnTo>
                <a:lnTo>
                  <a:pt x="373379" y="25908"/>
                </a:lnTo>
                <a:lnTo>
                  <a:pt x="3733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83540" y="481329"/>
            <a:ext cx="8379459" cy="60007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715" indent="-342900" algn="just">
              <a:lnSpc>
                <a:spcPct val="100000"/>
              </a:lnSpc>
              <a:spcBef>
                <a:spcPts val="95"/>
              </a:spcBef>
              <a:buClr>
                <a:srgbClr val="E2E2FF"/>
              </a:buClr>
              <a:buChar char="•"/>
              <a:tabLst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In two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more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dimensions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we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must use ,  the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del or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gradient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operator,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which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generalises the  first derivative,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obtaining</a:t>
            </a:r>
            <a:endParaRPr sz="2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sz="2800" i="1" spc="-5" dirty="0">
                <a:solidFill>
                  <a:srgbClr val="FFFFFF"/>
                </a:solidFill>
                <a:latin typeface="Arial"/>
                <a:cs typeface="Arial"/>
              </a:rPr>
              <a:t>J = - D </a:t>
            </a:r>
            <a:r>
              <a:rPr sz="2800" i="1" spc="-730" dirty="0">
                <a:solidFill>
                  <a:srgbClr val="FFFFFF"/>
                </a:solidFill>
                <a:latin typeface="Arial"/>
                <a:cs typeface="Arial"/>
              </a:rPr>
              <a:t>ϕ</a:t>
            </a:r>
            <a:endParaRPr sz="2800">
              <a:latin typeface="Arial"/>
              <a:cs typeface="Arial"/>
            </a:endParaRPr>
          </a:p>
          <a:p>
            <a:pPr marL="355600" marR="8890" indent="-342900">
              <a:lnSpc>
                <a:spcPct val="100000"/>
              </a:lnSpc>
              <a:spcBef>
                <a:spcPts val="670"/>
              </a:spcBef>
              <a:buClr>
                <a:srgbClr val="E2E2FF"/>
              </a:buClr>
              <a:buChar char="•"/>
              <a:tabLst>
                <a:tab pos="354965" algn="l"/>
                <a:tab pos="355600" algn="l"/>
                <a:tab pos="284734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driving force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for the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one-dimensional diffusion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is the</a:t>
            </a:r>
            <a:r>
              <a:rPr sz="28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quantity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370" dirty="0">
                <a:solidFill>
                  <a:srgbClr val="FFFFFF"/>
                </a:solidFill>
                <a:latin typeface="Arial"/>
                <a:cs typeface="Arial"/>
              </a:rPr>
              <a:t>∂</a:t>
            </a:r>
            <a:r>
              <a:rPr sz="2800" i="1" spc="-370" dirty="0">
                <a:solidFill>
                  <a:srgbClr val="FFFFFF"/>
                </a:solidFill>
                <a:latin typeface="Arial"/>
                <a:cs typeface="Arial"/>
              </a:rPr>
              <a:t>ϕ</a:t>
            </a:r>
            <a:endParaRPr sz="2800">
              <a:latin typeface="Arial"/>
              <a:cs typeface="Arial"/>
            </a:endParaRPr>
          </a:p>
          <a:p>
            <a:pPr marL="3162935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∂</a:t>
            </a:r>
            <a:r>
              <a:rPr sz="2800" i="1" spc="-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endParaRPr sz="2800">
              <a:latin typeface="Arial"/>
              <a:cs typeface="Arial"/>
            </a:endParaRPr>
          </a:p>
          <a:p>
            <a:pPr marL="355600" marR="11430" indent="51435">
              <a:lnSpc>
                <a:spcPct val="100000"/>
              </a:lnSpc>
              <a:spcBef>
                <a:spcPts val="675"/>
              </a:spcBef>
              <a:tabLst>
                <a:tab pos="1590040" algn="l"/>
                <a:tab pos="2279015" algn="l"/>
                <a:tab pos="3304540" algn="l"/>
                <a:tab pos="4925060" algn="l"/>
                <a:tab pos="5455285" algn="l"/>
                <a:tab pos="6222365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wh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ch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mixt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ra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ion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gradient.</a:t>
            </a:r>
            <a:endParaRPr sz="280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75"/>
              </a:spcBef>
              <a:buClr>
                <a:srgbClr val="E2E2FF"/>
              </a:buClr>
              <a:buChar char="•"/>
              <a:tabLst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chemical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systems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other than ideal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solutions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or  mixtures,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 driving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force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for diffusion of each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species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 gradient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chemical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potential of this  species.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457200"/>
            <a:ext cx="371856" cy="3718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81329"/>
            <a:ext cx="7957184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95"/>
              </a:spcBef>
              <a:buClr>
                <a:srgbClr val="E2E2FF"/>
              </a:buClr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Then Fick's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first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law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(one-dimensional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case) can  be written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as: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69308" y="1891283"/>
            <a:ext cx="1217930" cy="30480"/>
          </a:xfrm>
          <a:custGeom>
            <a:avLst/>
            <a:gdLst/>
            <a:ahLst/>
            <a:cxnLst/>
            <a:rect l="l" t="t" r="r" b="b"/>
            <a:pathLst>
              <a:path w="1217929" h="30480">
                <a:moveTo>
                  <a:pt x="498348" y="0"/>
                </a:moveTo>
                <a:lnTo>
                  <a:pt x="0" y="0"/>
                </a:lnTo>
                <a:lnTo>
                  <a:pt x="0" y="30480"/>
                </a:lnTo>
                <a:lnTo>
                  <a:pt x="498348" y="30480"/>
                </a:lnTo>
                <a:lnTo>
                  <a:pt x="498348" y="0"/>
                </a:lnTo>
                <a:close/>
              </a:path>
              <a:path w="1217929" h="30480">
                <a:moveTo>
                  <a:pt x="1217676" y="0"/>
                </a:moveTo>
                <a:lnTo>
                  <a:pt x="781812" y="0"/>
                </a:lnTo>
                <a:lnTo>
                  <a:pt x="781812" y="30480"/>
                </a:lnTo>
                <a:lnTo>
                  <a:pt x="1217676" y="30480"/>
                </a:lnTo>
                <a:lnTo>
                  <a:pt x="12176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442842" y="1332712"/>
            <a:ext cx="2268855" cy="119634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865"/>
              </a:spcBef>
              <a:tabLst>
                <a:tab pos="575945" algn="l"/>
                <a:tab pos="1708785" algn="l"/>
              </a:tabLst>
            </a:pP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3150" spc="7" baseline="-21164" dirty="0">
                <a:solidFill>
                  <a:srgbClr val="FFFFFF"/>
                </a:solidFill>
                <a:latin typeface="Arial"/>
                <a:cs typeface="Arial"/>
              </a:rPr>
              <a:t>i	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Dc</a:t>
            </a:r>
            <a:r>
              <a:rPr sz="3150" spc="7" baseline="-21164" dirty="0">
                <a:solidFill>
                  <a:srgbClr val="FFFFFF"/>
                </a:solidFill>
                <a:latin typeface="Arial"/>
                <a:cs typeface="Arial"/>
              </a:rPr>
              <a:t>i	</a:t>
            </a:r>
            <a:r>
              <a:rPr sz="3200" i="0" dirty="0">
                <a:solidFill>
                  <a:srgbClr val="FFFFFF"/>
                </a:solidFill>
                <a:latin typeface="Arial"/>
                <a:cs typeface="Arial"/>
              </a:rPr>
              <a:t>∂µ</a:t>
            </a:r>
            <a:r>
              <a:rPr sz="3150" i="0" baseline="-21164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endParaRPr sz="3150" baseline="-21164">
              <a:latin typeface="Arial"/>
              <a:cs typeface="Arial"/>
            </a:endParaRPr>
          </a:p>
          <a:p>
            <a:pPr marL="881380">
              <a:lnSpc>
                <a:spcPct val="100000"/>
              </a:lnSpc>
              <a:spcBef>
                <a:spcPts val="770"/>
              </a:spcBef>
              <a:tabLst>
                <a:tab pos="1760855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RT	</a:t>
            </a:r>
            <a:r>
              <a:rPr sz="3200" i="0" dirty="0">
                <a:solidFill>
                  <a:srgbClr val="FFFFFF"/>
                </a:solidFill>
                <a:latin typeface="Arial"/>
                <a:cs typeface="Arial"/>
              </a:rPr>
              <a:t>∂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3772" y="2651582"/>
            <a:ext cx="7835265" cy="217170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67945" marR="55880" indent="-5080" algn="just">
              <a:lnSpc>
                <a:spcPct val="100800"/>
              </a:lnSpc>
              <a:spcBef>
                <a:spcPts val="70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where the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index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denotes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 ith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species,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 is  the concentration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(mol/m</a:t>
            </a:r>
            <a:r>
              <a:rPr sz="2775" baseline="2552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),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 is the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universal  gas constant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(J/(K mol)), T is the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absolute  temperature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(K),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μ is the chemical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potential  (J/mol).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22064" y="1825751"/>
            <a:ext cx="1903730" cy="26034"/>
          </a:xfrm>
          <a:custGeom>
            <a:avLst/>
            <a:gdLst/>
            <a:ahLst/>
            <a:cxnLst/>
            <a:rect l="l" t="t" r="r" b="b"/>
            <a:pathLst>
              <a:path w="1903729" h="26035">
                <a:moveTo>
                  <a:pt x="373367" y="0"/>
                </a:moveTo>
                <a:lnTo>
                  <a:pt x="0" y="0"/>
                </a:lnTo>
                <a:lnTo>
                  <a:pt x="0" y="25908"/>
                </a:lnTo>
                <a:lnTo>
                  <a:pt x="373367" y="25908"/>
                </a:lnTo>
                <a:lnTo>
                  <a:pt x="373367" y="0"/>
                </a:lnTo>
                <a:close/>
              </a:path>
              <a:path w="1903729" h="26035">
                <a:moveTo>
                  <a:pt x="1903476" y="0"/>
                </a:moveTo>
                <a:lnTo>
                  <a:pt x="1331976" y="0"/>
                </a:lnTo>
                <a:lnTo>
                  <a:pt x="1331976" y="25908"/>
                </a:lnTo>
                <a:lnTo>
                  <a:pt x="1903476" y="25908"/>
                </a:lnTo>
                <a:lnTo>
                  <a:pt x="19034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59740" y="481329"/>
            <a:ext cx="8223250" cy="53174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31800" marR="79375" indent="-343535">
              <a:lnSpc>
                <a:spcPct val="100000"/>
              </a:lnSpc>
              <a:spcBef>
                <a:spcPts val="95"/>
              </a:spcBef>
              <a:buClr>
                <a:srgbClr val="E2E2FF"/>
              </a:buClr>
              <a:buFont typeface="Arial"/>
              <a:buChar char="•"/>
              <a:tabLst>
                <a:tab pos="431800" algn="l"/>
                <a:tab pos="432434" algn="l"/>
                <a:tab pos="1757680" algn="l"/>
                <a:tab pos="3338195" algn="l"/>
                <a:tab pos="4243705" algn="l"/>
                <a:tab pos="5824220" algn="l"/>
                <a:tab pos="6810375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Fic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's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b="1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b="1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law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ts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ho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ff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on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causes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concentration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change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time:</a:t>
            </a:r>
            <a:endParaRPr sz="2800">
              <a:latin typeface="Arial"/>
              <a:cs typeface="Arial"/>
            </a:endParaRPr>
          </a:p>
          <a:p>
            <a:pPr marR="2449195" algn="r">
              <a:lnSpc>
                <a:spcPct val="100000"/>
              </a:lnSpc>
              <a:spcBef>
                <a:spcPts val="670"/>
              </a:spcBef>
              <a:tabLst>
                <a:tab pos="1404620" algn="l"/>
                <a:tab pos="1976755" algn="l"/>
                <a:tab pos="2381885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(delta)	</a:t>
            </a:r>
            <a:r>
              <a:rPr sz="2800" spc="-370" dirty="0">
                <a:solidFill>
                  <a:srgbClr val="FFFFFF"/>
                </a:solidFill>
                <a:latin typeface="Arial"/>
                <a:cs typeface="Arial"/>
              </a:rPr>
              <a:t>∂</a:t>
            </a:r>
            <a:r>
              <a:rPr sz="2800" i="1" spc="-370" dirty="0">
                <a:solidFill>
                  <a:srgbClr val="FFFFFF"/>
                </a:solidFill>
                <a:latin typeface="Arial"/>
                <a:cs typeface="Arial"/>
              </a:rPr>
              <a:t>ϕ	</a:t>
            </a:r>
            <a:r>
              <a:rPr sz="2800" i="1" spc="-5" dirty="0">
                <a:solidFill>
                  <a:srgbClr val="FFFFFF"/>
                </a:solidFill>
                <a:latin typeface="Arial"/>
                <a:cs typeface="Arial"/>
              </a:rPr>
              <a:t>=	D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∂</a:t>
            </a:r>
            <a:r>
              <a:rPr sz="2775" baseline="2552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775" spc="-135" baseline="255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spc="-725" dirty="0">
                <a:solidFill>
                  <a:srgbClr val="FFFFFF"/>
                </a:solidFill>
                <a:latin typeface="Arial"/>
                <a:cs typeface="Arial"/>
              </a:rPr>
              <a:t>ϕ</a:t>
            </a:r>
            <a:endParaRPr sz="2800">
              <a:latin typeface="Arial"/>
              <a:cs typeface="Arial"/>
            </a:endParaRPr>
          </a:p>
          <a:p>
            <a:pPr marR="2510155" algn="r">
              <a:lnSpc>
                <a:spcPct val="100000"/>
              </a:lnSpc>
              <a:spcBef>
                <a:spcPts val="675"/>
              </a:spcBef>
              <a:tabLst>
                <a:tab pos="135763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∂</a:t>
            </a:r>
            <a:r>
              <a:rPr sz="2800" i="1" spc="-5" dirty="0">
                <a:solidFill>
                  <a:srgbClr val="FFFFFF"/>
                </a:solidFill>
                <a:latin typeface="Arial"/>
                <a:cs typeface="Arial"/>
              </a:rPr>
              <a:t>t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∂</a:t>
            </a:r>
            <a:r>
              <a:rPr sz="28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spc="-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endParaRPr sz="2800">
              <a:latin typeface="Arial"/>
              <a:cs typeface="Arial"/>
            </a:endParaRPr>
          </a:p>
          <a:p>
            <a:pPr marL="8890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where</a:t>
            </a:r>
            <a:endParaRPr sz="2800">
              <a:latin typeface="Arial"/>
              <a:cs typeface="Arial"/>
            </a:endParaRPr>
          </a:p>
          <a:p>
            <a:pPr marL="431800" marR="81280" indent="-343535">
              <a:lnSpc>
                <a:spcPct val="100000"/>
              </a:lnSpc>
              <a:spcBef>
                <a:spcPts val="675"/>
              </a:spcBef>
              <a:buClr>
                <a:srgbClr val="E2E2FF"/>
              </a:buClr>
              <a:buFont typeface="Arial"/>
              <a:buChar char="•"/>
              <a:tabLst>
                <a:tab pos="431800" algn="l"/>
                <a:tab pos="432434" algn="l"/>
                <a:tab pos="5751195" algn="l"/>
              </a:tabLst>
            </a:pPr>
            <a:r>
              <a:rPr sz="2800" i="1" spc="-730" dirty="0">
                <a:solidFill>
                  <a:srgbClr val="FFFFFF"/>
                </a:solidFill>
                <a:latin typeface="Arial"/>
                <a:cs typeface="Arial"/>
              </a:rPr>
              <a:t>ϕ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is the concentration in dimensions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-65" dirty="0">
                <a:solidFill>
                  <a:srgbClr val="FFFFFF"/>
                </a:solidFill>
                <a:latin typeface="Arial"/>
                <a:cs typeface="Arial"/>
              </a:rPr>
              <a:t>[(amount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of substance)</a:t>
            </a:r>
            <a:r>
              <a:rPr sz="28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length</a:t>
            </a:r>
            <a:r>
              <a:rPr sz="2775" baseline="25525" dirty="0">
                <a:solidFill>
                  <a:srgbClr val="FFFFFF"/>
                </a:solidFill>
                <a:latin typeface="Arial"/>
                <a:cs typeface="Arial"/>
              </a:rPr>
              <a:t>−3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],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example	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mole/m</a:t>
            </a:r>
            <a:r>
              <a:rPr sz="2775" i="1" baseline="2552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2775" baseline="25525">
              <a:latin typeface="Arial"/>
              <a:cs typeface="Arial"/>
            </a:endParaRPr>
          </a:p>
          <a:p>
            <a:pPr marL="530860" indent="-442595">
              <a:lnSpc>
                <a:spcPct val="100000"/>
              </a:lnSpc>
              <a:spcBef>
                <a:spcPts val="670"/>
              </a:spcBef>
              <a:buClr>
                <a:srgbClr val="E2E2FF"/>
              </a:buClr>
              <a:buFont typeface="Arial"/>
              <a:buChar char="•"/>
              <a:tabLst>
                <a:tab pos="530860" algn="l"/>
                <a:tab pos="531495" algn="l"/>
                <a:tab pos="826135" algn="l"/>
              </a:tabLst>
            </a:pP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t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is time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 [s]</a:t>
            </a:r>
            <a:endParaRPr sz="2800">
              <a:latin typeface="Arial"/>
              <a:cs typeface="Arial"/>
            </a:endParaRPr>
          </a:p>
          <a:p>
            <a:pPr marL="431800" marR="77470" indent="-343535">
              <a:lnSpc>
                <a:spcPct val="100000"/>
              </a:lnSpc>
              <a:spcBef>
                <a:spcPts val="675"/>
              </a:spcBef>
              <a:buClr>
                <a:srgbClr val="E2E2FF"/>
              </a:buClr>
              <a:buFont typeface="Arial"/>
              <a:buChar char="•"/>
              <a:tabLst>
                <a:tab pos="431800" algn="l"/>
                <a:tab pos="432434" algn="l"/>
                <a:tab pos="885825" algn="l"/>
                <a:tab pos="1341755" algn="l"/>
                <a:tab pos="2035175" algn="l"/>
                <a:tab pos="3561079" algn="l"/>
                <a:tab pos="4514850" algn="l"/>
                <a:tab pos="5362575" algn="l"/>
                <a:tab pos="5838190" algn="l"/>
                <a:tab pos="7839709" algn="l"/>
              </a:tabLst>
            </a:pPr>
            <a:r>
              <a:rPr sz="2800" i="1" spc="-5" dirty="0">
                <a:solidFill>
                  <a:srgbClr val="FFFFFF"/>
                </a:solidFill>
                <a:latin typeface="Arial"/>
                <a:cs typeface="Arial"/>
              </a:rPr>
              <a:t>D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is	the	d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ff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ef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ient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ns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of  [length</a:t>
            </a:r>
            <a:r>
              <a:rPr sz="2775" baseline="2552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775" spc="427" baseline="255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time</a:t>
            </a:r>
            <a:r>
              <a:rPr sz="2775" baseline="25525" dirty="0">
                <a:solidFill>
                  <a:srgbClr val="FFFFFF"/>
                </a:solidFill>
                <a:latin typeface="Arial"/>
                <a:cs typeface="Arial"/>
              </a:rPr>
              <a:t>−1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],</a:t>
            </a:r>
            <a:r>
              <a:rPr sz="28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example	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775" i="1" baseline="2552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/s</a:t>
            </a:r>
            <a:endParaRPr sz="2800">
              <a:latin typeface="Arial"/>
              <a:cs typeface="Arial"/>
            </a:endParaRPr>
          </a:p>
          <a:p>
            <a:pPr marL="431800" indent="-343535">
              <a:lnSpc>
                <a:spcPct val="100000"/>
              </a:lnSpc>
              <a:spcBef>
                <a:spcPts val="675"/>
              </a:spcBef>
              <a:buClr>
                <a:srgbClr val="E2E2FF"/>
              </a:buClr>
              <a:buFont typeface="Arial"/>
              <a:buChar char="•"/>
              <a:tabLst>
                <a:tab pos="431800" algn="l"/>
                <a:tab pos="432434" algn="l"/>
                <a:tab pos="5894070" algn="l"/>
              </a:tabLst>
            </a:pPr>
            <a:r>
              <a:rPr sz="2800" i="1" spc="-5" dirty="0">
                <a:solidFill>
                  <a:srgbClr val="FFFFFF"/>
                </a:solidFill>
                <a:latin typeface="Arial"/>
                <a:cs typeface="Arial"/>
              </a:rPr>
              <a:t>x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is the position</a:t>
            </a:r>
            <a:r>
              <a:rPr sz="2800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[length],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example	</a:t>
            </a:r>
            <a:r>
              <a:rPr sz="2800" i="1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64563" y="0"/>
            <a:ext cx="6255258" cy="14988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19097" y="0"/>
            <a:ext cx="531114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30" dirty="0"/>
              <a:t>Electrochemical</a:t>
            </a:r>
            <a:r>
              <a:rPr spc="-495" dirty="0"/>
              <a:t> </a:t>
            </a:r>
            <a:r>
              <a:rPr spc="-840" dirty="0"/>
              <a:t>gradient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3540" y="1166824"/>
            <a:ext cx="8378190" cy="50622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8255" indent="-342900" algn="just">
              <a:lnSpc>
                <a:spcPct val="100000"/>
              </a:lnSpc>
              <a:spcBef>
                <a:spcPts val="95"/>
              </a:spcBef>
              <a:buClr>
                <a:srgbClr val="E2E2FF"/>
              </a:buClr>
              <a:buChar char="•"/>
              <a:tabLst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gradient of electrochemical potential, usually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for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an ion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that can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move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across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membrane.</a:t>
            </a:r>
            <a:endParaRPr sz="2800">
              <a:latin typeface="Arial"/>
              <a:cs typeface="Arial"/>
            </a:endParaRPr>
          </a:p>
          <a:p>
            <a:pPr marL="355600" indent="-342900" algn="just">
              <a:lnSpc>
                <a:spcPct val="100000"/>
              </a:lnSpc>
              <a:spcBef>
                <a:spcPts val="675"/>
              </a:spcBef>
              <a:buClr>
                <a:srgbClr val="E2E2FF"/>
              </a:buClr>
              <a:buChar char="•"/>
              <a:tabLst>
                <a:tab pos="355600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Gradient consist of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two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 parts:</a:t>
            </a:r>
            <a:endParaRPr sz="2800">
              <a:latin typeface="Arial"/>
              <a:cs typeface="Arial"/>
            </a:endParaRPr>
          </a:p>
          <a:p>
            <a:pPr marL="355600" marR="8255" indent="-342900" algn="just">
              <a:lnSpc>
                <a:spcPct val="100000"/>
              </a:lnSpc>
              <a:spcBef>
                <a:spcPts val="675"/>
              </a:spcBef>
              <a:buClr>
                <a:srgbClr val="E2E2FF"/>
              </a:buClr>
              <a:buChar char="•"/>
              <a:tabLst>
                <a:tab pos="355600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First,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an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electrical component caused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by a charge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difference across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 lipid</a:t>
            </a:r>
            <a:r>
              <a:rPr sz="28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membrane.</a:t>
            </a:r>
            <a:endParaRPr sz="280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75"/>
              </a:spcBef>
              <a:buClr>
                <a:srgbClr val="E2E2FF"/>
              </a:buClr>
              <a:buChar char="•"/>
              <a:tabLst>
                <a:tab pos="355600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Second,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chemical component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caused by a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difference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in the chemical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concentration across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membrane.</a:t>
            </a:r>
            <a:endParaRPr sz="2800">
              <a:latin typeface="Arial"/>
              <a:cs typeface="Arial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675"/>
              </a:spcBef>
              <a:buClr>
                <a:srgbClr val="E2E2FF"/>
              </a:buClr>
              <a:buChar char="•"/>
              <a:tabLst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combination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of these two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factors determines the  thermodynamically favourable direction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an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ion's movement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across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membrane.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81329"/>
            <a:ext cx="8074025" cy="53174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6985" indent="-343535" algn="just">
              <a:lnSpc>
                <a:spcPct val="100000"/>
              </a:lnSpc>
              <a:spcBef>
                <a:spcPts val="95"/>
              </a:spcBef>
              <a:buClr>
                <a:srgbClr val="E2E2FF"/>
              </a:buClr>
              <a:buChar char="•"/>
              <a:tabLst>
                <a:tab pos="356235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Difference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of electrochemical potentials can be  interpreted as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 type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of potential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energy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available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for work in a</a:t>
            </a:r>
            <a:r>
              <a:rPr sz="280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cell.</a:t>
            </a:r>
            <a:endParaRPr sz="2800">
              <a:latin typeface="Arial"/>
              <a:cs typeface="Arial"/>
            </a:endParaRPr>
          </a:p>
          <a:p>
            <a:pPr marL="355600" marR="9525" indent="-343535" algn="just">
              <a:lnSpc>
                <a:spcPct val="100000"/>
              </a:lnSpc>
              <a:spcBef>
                <a:spcPts val="675"/>
              </a:spcBef>
              <a:buClr>
                <a:srgbClr val="E2E2FF"/>
              </a:buClr>
              <a:buChar char="•"/>
              <a:tabLst>
                <a:tab pos="356235" algn="l"/>
              </a:tabLst>
            </a:pP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An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electrochemical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gradient is analogous to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water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pressure across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hydroelectric</a:t>
            </a:r>
            <a:r>
              <a:rPr sz="28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dam.</a:t>
            </a:r>
            <a:endParaRPr sz="2800">
              <a:latin typeface="Arial"/>
              <a:cs typeface="Arial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675"/>
              </a:spcBef>
              <a:buClr>
                <a:srgbClr val="E2E2FF"/>
              </a:buClr>
              <a:buChar char="•"/>
              <a:tabLst>
                <a:tab pos="356235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Membrane transport proteins such as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sodium-potassium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pump within the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membrane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equivalent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turbines that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convert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the  water's potential energy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to other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forms of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physical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or chemical energy and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 ions that  pass through the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membrane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equivalent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800" spc="7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water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that ends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up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at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 bottom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8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dam.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5140" y="328929"/>
            <a:ext cx="8173720" cy="59150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06400" marR="56515" indent="-343535" algn="just">
              <a:lnSpc>
                <a:spcPct val="100000"/>
              </a:lnSpc>
              <a:spcBef>
                <a:spcPts val="95"/>
              </a:spcBef>
              <a:buClr>
                <a:srgbClr val="E2E2FF"/>
              </a:buClr>
              <a:buChar char="•"/>
              <a:tabLst>
                <a:tab pos="407034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Also, energy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can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be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used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to pump water up into  the lake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above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8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dam.</a:t>
            </a:r>
            <a:endParaRPr sz="2800">
              <a:latin typeface="Arial"/>
              <a:cs typeface="Arial"/>
            </a:endParaRPr>
          </a:p>
          <a:p>
            <a:pPr marL="406400" marR="57150" indent="-343535" algn="just">
              <a:lnSpc>
                <a:spcPct val="100000"/>
              </a:lnSpc>
              <a:spcBef>
                <a:spcPts val="670"/>
              </a:spcBef>
              <a:buClr>
                <a:srgbClr val="E2E2FF"/>
              </a:buClr>
              <a:buChar char="•"/>
              <a:tabLst>
                <a:tab pos="407034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In similar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manner, chemical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energy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cells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can  be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used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create electrochemical</a:t>
            </a:r>
            <a:r>
              <a:rPr sz="28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gradients.</a:t>
            </a:r>
            <a:endParaRPr sz="2800">
              <a:latin typeface="Arial"/>
              <a:cs typeface="Arial"/>
            </a:endParaRPr>
          </a:p>
          <a:p>
            <a:pPr marL="406400" marR="55880" indent="-343535" algn="just">
              <a:lnSpc>
                <a:spcPct val="100000"/>
              </a:lnSpc>
              <a:spcBef>
                <a:spcPts val="675"/>
              </a:spcBef>
              <a:buClr>
                <a:srgbClr val="E2E2FF"/>
              </a:buClr>
              <a:buChar char="•"/>
              <a:tabLst>
                <a:tab pos="407034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Einstein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has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shown that the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relation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between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molecular movement and diffusion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in a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liquid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may be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expressed by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following equation,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when the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particles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move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independently of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each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other.</a:t>
            </a:r>
            <a:endParaRPr sz="2800">
              <a:latin typeface="Arial"/>
              <a:cs typeface="Arial"/>
            </a:endParaRPr>
          </a:p>
          <a:p>
            <a:pPr marL="2267585" algn="just">
              <a:lnSpc>
                <a:spcPct val="100000"/>
              </a:lnSpc>
              <a:spcBef>
                <a:spcPts val="680"/>
              </a:spcBef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D =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∆</a:t>
            </a:r>
            <a:r>
              <a:rPr sz="2775" b="1" baseline="2552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/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2t ………….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2800">
              <a:latin typeface="Arial"/>
              <a:cs typeface="Arial"/>
            </a:endParaRPr>
          </a:p>
          <a:p>
            <a:pPr marL="406400" marR="56515" indent="-46355" algn="just">
              <a:lnSpc>
                <a:spcPct val="100000"/>
              </a:lnSpc>
              <a:spcBef>
                <a:spcPts val="670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‘D’ being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the diffusion coefficient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‘∆</a:t>
            </a:r>
            <a:r>
              <a:rPr sz="2775" baseline="25525" dirty="0">
                <a:solidFill>
                  <a:srgbClr val="FFFFFF"/>
                </a:solidFill>
                <a:latin typeface="Arial"/>
                <a:cs typeface="Arial"/>
              </a:rPr>
              <a:t>2’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mean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square of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 deviation in a given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direction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in time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‘t’.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25012" y="2557271"/>
            <a:ext cx="1835150" cy="2853055"/>
          </a:xfrm>
          <a:custGeom>
            <a:avLst/>
            <a:gdLst/>
            <a:ahLst/>
            <a:cxnLst/>
            <a:rect l="l" t="t" r="r" b="b"/>
            <a:pathLst>
              <a:path w="1835150" h="2853054">
                <a:moveTo>
                  <a:pt x="670560" y="0"/>
                </a:moveTo>
                <a:lnTo>
                  <a:pt x="0" y="0"/>
                </a:lnTo>
                <a:lnTo>
                  <a:pt x="0" y="36576"/>
                </a:lnTo>
                <a:lnTo>
                  <a:pt x="670560" y="36576"/>
                </a:lnTo>
                <a:lnTo>
                  <a:pt x="670560" y="0"/>
                </a:lnTo>
                <a:close/>
              </a:path>
              <a:path w="1835150" h="2853054">
                <a:moveTo>
                  <a:pt x="1143000" y="2816352"/>
                </a:moveTo>
                <a:lnTo>
                  <a:pt x="670560" y="2816352"/>
                </a:lnTo>
                <a:lnTo>
                  <a:pt x="670560" y="2852928"/>
                </a:lnTo>
                <a:lnTo>
                  <a:pt x="1143000" y="2852928"/>
                </a:lnTo>
                <a:lnTo>
                  <a:pt x="1143000" y="2816352"/>
                </a:lnTo>
                <a:close/>
              </a:path>
              <a:path w="1835150" h="2853054">
                <a:moveTo>
                  <a:pt x="1383792" y="0"/>
                </a:moveTo>
                <a:lnTo>
                  <a:pt x="1068324" y="0"/>
                </a:lnTo>
                <a:lnTo>
                  <a:pt x="1068324" y="36576"/>
                </a:lnTo>
                <a:lnTo>
                  <a:pt x="1383792" y="36576"/>
                </a:lnTo>
                <a:lnTo>
                  <a:pt x="1383792" y="0"/>
                </a:lnTo>
                <a:close/>
              </a:path>
              <a:path w="1835150" h="2853054">
                <a:moveTo>
                  <a:pt x="1834883" y="2816352"/>
                </a:moveTo>
                <a:lnTo>
                  <a:pt x="1539240" y="2816352"/>
                </a:lnTo>
                <a:lnTo>
                  <a:pt x="1539240" y="2852928"/>
                </a:lnTo>
                <a:lnTo>
                  <a:pt x="1834883" y="2852928"/>
                </a:lnTo>
                <a:lnTo>
                  <a:pt x="1834883" y="28163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72440" y="786129"/>
            <a:ext cx="8200390" cy="51473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19100" marR="68580" indent="-343535" algn="just">
              <a:lnSpc>
                <a:spcPct val="100000"/>
              </a:lnSpc>
              <a:spcBef>
                <a:spcPts val="95"/>
              </a:spcBef>
              <a:buClr>
                <a:srgbClr val="E2E2FF"/>
              </a:buClr>
              <a:buChar char="•"/>
              <a:tabLst>
                <a:tab pos="419734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Further it is assumed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 particles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possess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same kinetic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energy as gas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molecules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at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same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temperature,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following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equation</a:t>
            </a:r>
            <a:r>
              <a:rPr sz="2800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holds</a:t>
            </a:r>
            <a:endParaRPr sz="2800">
              <a:latin typeface="Arial"/>
              <a:cs typeface="Arial"/>
            </a:endParaRPr>
          </a:p>
          <a:p>
            <a:pPr marL="2200910" algn="just">
              <a:lnSpc>
                <a:spcPct val="100000"/>
              </a:lnSpc>
              <a:spcBef>
                <a:spcPts val="675"/>
              </a:spcBef>
            </a:pPr>
            <a:r>
              <a:rPr sz="2800" b="1" spc="5" dirty="0">
                <a:solidFill>
                  <a:srgbClr val="FFFFFF"/>
                </a:solidFill>
                <a:latin typeface="Arial"/>
                <a:cs typeface="Arial"/>
              </a:rPr>
              <a:t>∆</a:t>
            </a:r>
            <a:r>
              <a:rPr sz="2775" b="1" spc="7" baseline="25525" dirty="0">
                <a:solidFill>
                  <a:srgbClr val="FFFFFF"/>
                </a:solidFill>
                <a:latin typeface="Arial"/>
                <a:cs typeface="Arial"/>
              </a:rPr>
              <a:t>2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= 2RT . t ………..</a:t>
            </a:r>
            <a:r>
              <a:rPr sz="2800" b="1" spc="-2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2800">
              <a:latin typeface="Arial"/>
              <a:cs typeface="Arial"/>
            </a:endParaRPr>
          </a:p>
          <a:p>
            <a:pPr marR="633730" algn="ctr">
              <a:lnSpc>
                <a:spcPct val="100000"/>
              </a:lnSpc>
              <a:spcBef>
                <a:spcPts val="670"/>
              </a:spcBef>
              <a:tabLst>
                <a:tab pos="847725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N	C</a:t>
            </a:r>
            <a:endParaRPr sz="2800">
              <a:latin typeface="Arial"/>
              <a:cs typeface="Arial"/>
            </a:endParaRPr>
          </a:p>
          <a:p>
            <a:pPr marL="419100" marR="70485" indent="-343535" algn="just">
              <a:lnSpc>
                <a:spcPct val="100000"/>
              </a:lnSpc>
              <a:spcBef>
                <a:spcPts val="675"/>
              </a:spcBef>
              <a:buClr>
                <a:srgbClr val="E2E2FF"/>
              </a:buClr>
              <a:buChar char="•"/>
              <a:tabLst>
                <a:tab pos="419734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where R is the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universal gas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constant, N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is the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Avagadro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number,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 is the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absolute temperature  and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 is a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constant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which 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called the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frictional  resistance of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molecule.</a:t>
            </a:r>
            <a:endParaRPr sz="2800">
              <a:latin typeface="Arial"/>
              <a:cs typeface="Arial"/>
            </a:endParaRPr>
          </a:p>
          <a:p>
            <a:pPr marL="1833245" algn="just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Hence,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D = RT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. 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1 ………….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2800">
              <a:latin typeface="Arial"/>
              <a:cs typeface="Arial"/>
            </a:endParaRPr>
          </a:p>
          <a:p>
            <a:pPr marL="439420" algn="ctr">
              <a:lnSpc>
                <a:spcPct val="100000"/>
              </a:lnSpc>
              <a:spcBef>
                <a:spcPts val="675"/>
              </a:spcBef>
              <a:tabLst>
                <a:tab pos="1189355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N	C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9144000" cy="685799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250436" y="6019800"/>
              <a:ext cx="3557904" cy="838200"/>
            </a:xfrm>
            <a:custGeom>
              <a:avLst/>
              <a:gdLst/>
              <a:ahLst/>
              <a:cxnLst/>
              <a:rect l="l" t="t" r="r" b="b"/>
              <a:pathLst>
                <a:path w="3557904" h="838200">
                  <a:moveTo>
                    <a:pt x="294132" y="117106"/>
                  </a:moveTo>
                  <a:lnTo>
                    <a:pt x="256159" y="106464"/>
                  </a:lnTo>
                  <a:lnTo>
                    <a:pt x="56896" y="0"/>
                  </a:lnTo>
                  <a:lnTo>
                    <a:pt x="85344" y="31940"/>
                  </a:lnTo>
                  <a:lnTo>
                    <a:pt x="37973" y="53225"/>
                  </a:lnTo>
                  <a:lnTo>
                    <a:pt x="28448" y="117106"/>
                  </a:lnTo>
                  <a:lnTo>
                    <a:pt x="66421" y="202285"/>
                  </a:lnTo>
                  <a:lnTo>
                    <a:pt x="75946" y="287451"/>
                  </a:lnTo>
                  <a:lnTo>
                    <a:pt x="0" y="626364"/>
                  </a:lnTo>
                  <a:lnTo>
                    <a:pt x="85344" y="413435"/>
                  </a:lnTo>
                  <a:lnTo>
                    <a:pt x="132842" y="383273"/>
                  </a:lnTo>
                  <a:lnTo>
                    <a:pt x="199263" y="223570"/>
                  </a:lnTo>
                  <a:lnTo>
                    <a:pt x="227711" y="212928"/>
                  </a:lnTo>
                  <a:lnTo>
                    <a:pt x="227711" y="159689"/>
                  </a:lnTo>
                  <a:lnTo>
                    <a:pt x="294132" y="117106"/>
                  </a:lnTo>
                  <a:close/>
                </a:path>
                <a:path w="3557904" h="838200">
                  <a:moveTo>
                    <a:pt x="1159764" y="280974"/>
                  </a:moveTo>
                  <a:lnTo>
                    <a:pt x="957961" y="309613"/>
                  </a:lnTo>
                  <a:lnTo>
                    <a:pt x="702310" y="245960"/>
                  </a:lnTo>
                  <a:lnTo>
                    <a:pt x="587883" y="160020"/>
                  </a:lnTo>
                  <a:lnTo>
                    <a:pt x="578358" y="180708"/>
                  </a:lnTo>
                  <a:lnTo>
                    <a:pt x="559308" y="223685"/>
                  </a:lnTo>
                  <a:lnTo>
                    <a:pt x="654558" y="352590"/>
                  </a:lnTo>
                  <a:lnTo>
                    <a:pt x="1051687" y="591312"/>
                  </a:lnTo>
                  <a:lnTo>
                    <a:pt x="1019937" y="381241"/>
                  </a:lnTo>
                  <a:lnTo>
                    <a:pt x="1119822" y="309613"/>
                  </a:lnTo>
                  <a:lnTo>
                    <a:pt x="1159764" y="280974"/>
                  </a:lnTo>
                  <a:close/>
                </a:path>
                <a:path w="3557904" h="838200">
                  <a:moveTo>
                    <a:pt x="3557867" y="838200"/>
                  </a:moveTo>
                  <a:lnTo>
                    <a:pt x="3331591" y="762635"/>
                  </a:lnTo>
                  <a:lnTo>
                    <a:pt x="3026918" y="603643"/>
                  </a:lnTo>
                  <a:lnTo>
                    <a:pt x="2803271" y="598881"/>
                  </a:lnTo>
                  <a:lnTo>
                    <a:pt x="2687650" y="533704"/>
                  </a:lnTo>
                  <a:lnTo>
                    <a:pt x="2462022" y="406514"/>
                  </a:lnTo>
                  <a:lnTo>
                    <a:pt x="2219325" y="115595"/>
                  </a:lnTo>
                  <a:lnTo>
                    <a:pt x="2017776" y="10668"/>
                  </a:lnTo>
                  <a:lnTo>
                    <a:pt x="2052701" y="52006"/>
                  </a:lnTo>
                  <a:lnTo>
                    <a:pt x="2017776" y="114007"/>
                  </a:lnTo>
                  <a:lnTo>
                    <a:pt x="2065401" y="199847"/>
                  </a:lnTo>
                  <a:lnTo>
                    <a:pt x="2136775" y="396976"/>
                  </a:lnTo>
                  <a:lnTo>
                    <a:pt x="2089150" y="681545"/>
                  </a:lnTo>
                  <a:lnTo>
                    <a:pt x="2335136" y="533704"/>
                  </a:lnTo>
                  <a:lnTo>
                    <a:pt x="2948876" y="838200"/>
                  </a:lnTo>
                  <a:lnTo>
                    <a:pt x="3557867" y="838200"/>
                  </a:lnTo>
                  <a:close/>
                </a:path>
              </a:pathLst>
            </a:custGeom>
            <a:solidFill>
              <a:srgbClr val="4634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759196" y="6137147"/>
              <a:ext cx="246887" cy="11734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947159" y="6126479"/>
              <a:ext cx="65531" cy="12801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6019800"/>
              <a:ext cx="6229277" cy="83819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898904" y="6021323"/>
              <a:ext cx="4333240" cy="836930"/>
            </a:xfrm>
            <a:custGeom>
              <a:avLst/>
              <a:gdLst/>
              <a:ahLst/>
              <a:cxnLst/>
              <a:rect l="l" t="t" r="r" b="b"/>
              <a:pathLst>
                <a:path w="4333240" h="836929">
                  <a:moveTo>
                    <a:pt x="579120" y="212382"/>
                  </a:moveTo>
                  <a:lnTo>
                    <a:pt x="569595" y="202730"/>
                  </a:lnTo>
                  <a:lnTo>
                    <a:pt x="531495" y="183426"/>
                  </a:lnTo>
                  <a:lnTo>
                    <a:pt x="474345" y="144805"/>
                  </a:lnTo>
                  <a:lnTo>
                    <a:pt x="274447" y="57924"/>
                  </a:lnTo>
                  <a:lnTo>
                    <a:pt x="226949" y="38620"/>
                  </a:lnTo>
                  <a:lnTo>
                    <a:pt x="207899" y="28956"/>
                  </a:lnTo>
                  <a:lnTo>
                    <a:pt x="150749" y="28956"/>
                  </a:lnTo>
                  <a:lnTo>
                    <a:pt x="114300" y="19304"/>
                  </a:lnTo>
                  <a:lnTo>
                    <a:pt x="104775" y="19304"/>
                  </a:lnTo>
                  <a:lnTo>
                    <a:pt x="66675" y="0"/>
                  </a:lnTo>
                  <a:lnTo>
                    <a:pt x="47625" y="0"/>
                  </a:lnTo>
                  <a:lnTo>
                    <a:pt x="38100" y="38620"/>
                  </a:lnTo>
                  <a:lnTo>
                    <a:pt x="0" y="96532"/>
                  </a:lnTo>
                  <a:lnTo>
                    <a:pt x="104775" y="173761"/>
                  </a:lnTo>
                  <a:lnTo>
                    <a:pt x="226949" y="289610"/>
                  </a:lnTo>
                  <a:lnTo>
                    <a:pt x="303022" y="270306"/>
                  </a:lnTo>
                  <a:lnTo>
                    <a:pt x="541020" y="461772"/>
                  </a:lnTo>
                  <a:lnTo>
                    <a:pt x="483870" y="279958"/>
                  </a:lnTo>
                  <a:lnTo>
                    <a:pt x="497471" y="270306"/>
                  </a:lnTo>
                  <a:lnTo>
                    <a:pt x="579120" y="212382"/>
                  </a:lnTo>
                  <a:close/>
                </a:path>
                <a:path w="4333240" h="836929">
                  <a:moveTo>
                    <a:pt x="4332681" y="836676"/>
                  </a:moveTo>
                  <a:lnTo>
                    <a:pt x="2258949" y="443090"/>
                  </a:lnTo>
                  <a:lnTo>
                    <a:pt x="2001774" y="309943"/>
                  </a:lnTo>
                  <a:lnTo>
                    <a:pt x="1860423" y="232270"/>
                  </a:lnTo>
                  <a:lnTo>
                    <a:pt x="1828673" y="222758"/>
                  </a:lnTo>
                  <a:lnTo>
                    <a:pt x="1765173" y="203733"/>
                  </a:lnTo>
                  <a:lnTo>
                    <a:pt x="1631823" y="154597"/>
                  </a:lnTo>
                  <a:lnTo>
                    <a:pt x="1480947" y="86448"/>
                  </a:lnTo>
                  <a:lnTo>
                    <a:pt x="1404747" y="67424"/>
                  </a:lnTo>
                  <a:lnTo>
                    <a:pt x="1338072" y="57912"/>
                  </a:lnTo>
                  <a:lnTo>
                    <a:pt x="1242822" y="57912"/>
                  </a:lnTo>
                  <a:lnTo>
                    <a:pt x="1204722" y="97536"/>
                  </a:lnTo>
                  <a:lnTo>
                    <a:pt x="1185672" y="260807"/>
                  </a:lnTo>
                  <a:lnTo>
                    <a:pt x="1280922" y="222758"/>
                  </a:lnTo>
                  <a:lnTo>
                    <a:pt x="1328547" y="270306"/>
                  </a:lnTo>
                  <a:lnTo>
                    <a:pt x="1423797" y="300431"/>
                  </a:lnTo>
                  <a:lnTo>
                    <a:pt x="1517523" y="490639"/>
                  </a:lnTo>
                  <a:lnTo>
                    <a:pt x="1822323" y="626960"/>
                  </a:lnTo>
                  <a:lnTo>
                    <a:pt x="2419350" y="626960"/>
                  </a:lnTo>
                  <a:lnTo>
                    <a:pt x="4303928" y="836676"/>
                  </a:lnTo>
                  <a:lnTo>
                    <a:pt x="4332681" y="836676"/>
                  </a:lnTo>
                  <a:close/>
                </a:path>
              </a:pathLst>
            </a:custGeom>
            <a:solidFill>
              <a:srgbClr val="4634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04744" y="6068567"/>
              <a:ext cx="112775" cy="9753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357883" y="6099047"/>
              <a:ext cx="254635" cy="260985"/>
            </a:xfrm>
            <a:custGeom>
              <a:avLst/>
              <a:gdLst/>
              <a:ahLst/>
              <a:cxnLst/>
              <a:rect l="l" t="t" r="r" b="b"/>
              <a:pathLst>
                <a:path w="254634" h="260985">
                  <a:moveTo>
                    <a:pt x="47371" y="0"/>
                  </a:moveTo>
                  <a:lnTo>
                    <a:pt x="0" y="0"/>
                  </a:lnTo>
                  <a:lnTo>
                    <a:pt x="47371" y="86867"/>
                  </a:lnTo>
                  <a:lnTo>
                    <a:pt x="151765" y="164083"/>
                  </a:lnTo>
                  <a:lnTo>
                    <a:pt x="254507" y="260603"/>
                  </a:lnTo>
                  <a:lnTo>
                    <a:pt x="254507" y="250951"/>
                  </a:lnTo>
                  <a:lnTo>
                    <a:pt x="244982" y="221995"/>
                  </a:lnTo>
                  <a:lnTo>
                    <a:pt x="226059" y="183387"/>
                  </a:lnTo>
                  <a:lnTo>
                    <a:pt x="189737" y="154431"/>
                  </a:lnTo>
                  <a:lnTo>
                    <a:pt x="170687" y="135127"/>
                  </a:lnTo>
                  <a:lnTo>
                    <a:pt x="161290" y="115823"/>
                  </a:lnTo>
                  <a:lnTo>
                    <a:pt x="151765" y="96519"/>
                  </a:lnTo>
                  <a:lnTo>
                    <a:pt x="151765" y="86867"/>
                  </a:lnTo>
                  <a:lnTo>
                    <a:pt x="180212" y="19303"/>
                  </a:lnTo>
                  <a:lnTo>
                    <a:pt x="113791" y="9651"/>
                  </a:lnTo>
                  <a:lnTo>
                    <a:pt x="75818" y="9651"/>
                  </a:lnTo>
                  <a:lnTo>
                    <a:pt x="47371" y="0"/>
                  </a:lnTo>
                  <a:close/>
                </a:path>
              </a:pathLst>
            </a:custGeom>
            <a:solidFill>
              <a:srgbClr val="4634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120139" y="6118859"/>
              <a:ext cx="94487" cy="96012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26363" y="6050279"/>
              <a:ext cx="390525" cy="327660"/>
            </a:xfrm>
            <a:custGeom>
              <a:avLst/>
              <a:gdLst/>
              <a:ahLst/>
              <a:cxnLst/>
              <a:rect l="l" t="t" r="r" b="b"/>
              <a:pathLst>
                <a:path w="390525" h="327660">
                  <a:moveTo>
                    <a:pt x="19113" y="0"/>
                  </a:moveTo>
                  <a:lnTo>
                    <a:pt x="0" y="0"/>
                  </a:lnTo>
                  <a:lnTo>
                    <a:pt x="0" y="19278"/>
                  </a:lnTo>
                  <a:lnTo>
                    <a:pt x="93954" y="57823"/>
                  </a:lnTo>
                  <a:lnTo>
                    <a:pt x="141731" y="106006"/>
                  </a:lnTo>
                  <a:lnTo>
                    <a:pt x="74841" y="134912"/>
                  </a:lnTo>
                  <a:lnTo>
                    <a:pt x="122618" y="212013"/>
                  </a:lnTo>
                  <a:lnTo>
                    <a:pt x="285038" y="327660"/>
                  </a:lnTo>
                  <a:lnTo>
                    <a:pt x="265938" y="250558"/>
                  </a:lnTo>
                  <a:lnTo>
                    <a:pt x="227711" y="212013"/>
                  </a:lnTo>
                  <a:lnTo>
                    <a:pt x="332816" y="134912"/>
                  </a:lnTo>
                  <a:lnTo>
                    <a:pt x="390144" y="67462"/>
                  </a:lnTo>
                  <a:lnTo>
                    <a:pt x="371030" y="57823"/>
                  </a:lnTo>
                  <a:lnTo>
                    <a:pt x="323265" y="38544"/>
                  </a:lnTo>
                  <a:lnTo>
                    <a:pt x="237274" y="28905"/>
                  </a:lnTo>
                  <a:lnTo>
                    <a:pt x="227711" y="28905"/>
                  </a:lnTo>
                  <a:lnTo>
                    <a:pt x="199047" y="19278"/>
                  </a:lnTo>
                  <a:lnTo>
                    <a:pt x="160832" y="19278"/>
                  </a:lnTo>
                  <a:lnTo>
                    <a:pt x="141731" y="9639"/>
                  </a:lnTo>
                  <a:lnTo>
                    <a:pt x="74841" y="9639"/>
                  </a:lnTo>
                  <a:lnTo>
                    <a:pt x="19113" y="0"/>
                  </a:lnTo>
                  <a:close/>
                </a:path>
              </a:pathLst>
            </a:custGeom>
            <a:solidFill>
              <a:srgbClr val="4634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535940" y="328929"/>
            <a:ext cx="8148955" cy="4975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6985" indent="-343535" algn="just">
              <a:lnSpc>
                <a:spcPct val="100000"/>
              </a:lnSpc>
              <a:spcBef>
                <a:spcPts val="95"/>
              </a:spcBef>
              <a:buClr>
                <a:srgbClr val="E2E2FF"/>
              </a:buClr>
              <a:buChar char="•"/>
              <a:tabLst>
                <a:tab pos="356235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Some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ionic species can pass through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barrier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while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others</a:t>
            </a:r>
            <a:r>
              <a:rPr sz="28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cannot.</a:t>
            </a:r>
            <a:endParaRPr sz="2800">
              <a:latin typeface="Arial"/>
              <a:cs typeface="Arial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670"/>
              </a:spcBef>
              <a:buClr>
                <a:srgbClr val="E2E2FF"/>
              </a:buClr>
              <a:buChar char="•"/>
              <a:tabLst>
                <a:tab pos="356235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Solutions may be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gels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colloids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as well as  solutions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of electrolytes,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such the phase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boundary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between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gels, or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gel and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 liquid, can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also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act as a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selective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barrier.</a:t>
            </a:r>
            <a:endParaRPr sz="2800">
              <a:latin typeface="Arial"/>
              <a:cs typeface="Arial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680"/>
              </a:spcBef>
              <a:buClr>
                <a:srgbClr val="E2E2FF"/>
              </a:buClr>
              <a:buChar char="•"/>
              <a:tabLst>
                <a:tab pos="356235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Electric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potential arising between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two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such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solutions is called the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Donnan</a:t>
            </a:r>
            <a:r>
              <a:rPr sz="28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potential.</a:t>
            </a:r>
            <a:endParaRPr sz="2800">
              <a:latin typeface="Arial"/>
              <a:cs typeface="Arial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675"/>
              </a:spcBef>
              <a:buClr>
                <a:srgbClr val="E2E2FF"/>
              </a:buClr>
              <a:buChar char="•"/>
              <a:tabLst>
                <a:tab pos="356235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Effect named after the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American physicist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Josiah  Willard</a:t>
            </a:r>
            <a:r>
              <a:rPr sz="2800" spc="5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Gibbs</a:t>
            </a:r>
            <a:r>
              <a:rPr sz="2800" spc="5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800" spc="4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800" spc="5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British</a:t>
            </a:r>
            <a:r>
              <a:rPr sz="2800" spc="5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chemist</a:t>
            </a:r>
            <a:r>
              <a:rPr sz="2800" spc="5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Frederick</a:t>
            </a:r>
            <a:endParaRPr sz="2800">
              <a:latin typeface="Arial"/>
              <a:cs typeface="Arial"/>
            </a:endParaRPr>
          </a:p>
          <a:p>
            <a:pPr marL="355600" algn="just">
              <a:lnSpc>
                <a:spcPct val="100000"/>
              </a:lnSpc>
            </a:pP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G.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Donnan.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86196" y="5365496"/>
            <a:ext cx="333629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 marR="41275" indent="220979">
              <a:lnSpc>
                <a:spcPct val="100000"/>
              </a:lnSpc>
              <a:spcBef>
                <a:spcPts val="95"/>
              </a:spcBef>
              <a:tabLst>
                <a:tab pos="806450" algn="l"/>
                <a:tab pos="1460500" algn="l"/>
                <a:tab pos="1899285" algn="l"/>
                <a:tab pos="2987675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sm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ot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pressure  an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775" spc="15" baseline="25525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at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endParaRPr sz="2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0540" y="5365496"/>
            <a:ext cx="4816475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0" marR="43180" indent="-343535" algn="just">
              <a:lnSpc>
                <a:spcPct val="100000"/>
              </a:lnSpc>
              <a:spcBef>
                <a:spcPts val="95"/>
              </a:spcBef>
              <a:buClr>
                <a:srgbClr val="E2E2FF"/>
              </a:buClr>
              <a:buChar char="•"/>
              <a:tabLst>
                <a:tab pos="381635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Donnan effect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extra  attributable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to cations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(Na</a:t>
            </a:r>
            <a:r>
              <a:rPr sz="2775" baseline="25525" dirty="0">
                <a:solidFill>
                  <a:srgbClr val="FFFFFF"/>
                </a:solidFill>
                <a:latin typeface="Arial"/>
                <a:cs typeface="Arial"/>
              </a:rPr>
              <a:t>+ </a:t>
            </a:r>
            <a:r>
              <a:rPr sz="18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dissolved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plasma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proteins.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62171" y="481329"/>
            <a:ext cx="11995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12445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3	h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39180" y="481329"/>
            <a:ext cx="29686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445260" algn="l"/>
                <a:tab pos="2539365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q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goo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481329"/>
            <a:ext cx="371157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95"/>
              </a:spcBef>
              <a:buClr>
                <a:srgbClr val="E2E2FF"/>
              </a:buClr>
              <a:buChar char="•"/>
              <a:tabLst>
                <a:tab pos="355600" algn="l"/>
                <a:tab pos="356235" algn="l"/>
                <a:tab pos="2094230" algn="l"/>
                <a:tab pos="2242820" algn="l"/>
                <a:tab pos="2742565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Equations	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76115" y="908049"/>
            <a:ext cx="41313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59790" algn="l"/>
                <a:tab pos="2440940" algn="l"/>
                <a:tab pos="2990850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and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particles	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of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greater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1248117"/>
            <a:ext cx="8072755" cy="105092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775"/>
              </a:spcBef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dimensions.</a:t>
            </a:r>
            <a:endParaRPr sz="28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Clr>
                <a:srgbClr val="E2E2FF"/>
              </a:buClr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2800" spc="2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spherical</a:t>
            </a:r>
            <a:r>
              <a:rPr sz="2800" spc="3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molecules</a:t>
            </a:r>
            <a:r>
              <a:rPr sz="2800" spc="3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moving</a:t>
            </a:r>
            <a:r>
              <a:rPr sz="2800" spc="2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800" spc="2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2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medium</a:t>
            </a:r>
            <a:r>
              <a:rPr sz="2800" spc="2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144" y="2273935"/>
            <a:ext cx="68414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684145" algn="l"/>
                <a:tab pos="3825875" algn="l"/>
                <a:tab pos="5742305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te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small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mo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Sto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728966" y="2273935"/>
            <a:ext cx="87884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78765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has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ds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9144" y="2700908"/>
            <a:ext cx="658431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1329055" algn="l"/>
                <a:tab pos="2213610" algn="l"/>
                <a:tab pos="2699385" algn="l"/>
                <a:tab pos="5205095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own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hydrodynami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q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at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on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namely,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3553040"/>
            <a:ext cx="8074659" cy="233108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75"/>
              </a:spcBef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C = 6</a:t>
            </a:r>
            <a:r>
              <a:rPr sz="2800" b="1" spc="-10" dirty="0">
                <a:solidFill>
                  <a:srgbClr val="FFFFFF"/>
                </a:solidFill>
                <a:latin typeface="Arial"/>
                <a:cs typeface="Arial"/>
              </a:rPr>
              <a:t> πZr</a:t>
            </a:r>
            <a:endParaRPr sz="2800">
              <a:latin typeface="Arial"/>
              <a:cs typeface="Arial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675"/>
              </a:spcBef>
              <a:buClr>
                <a:srgbClr val="E2E2FF"/>
              </a:buClr>
              <a:buChar char="•"/>
              <a:tabLst>
                <a:tab pos="356235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where r is the radius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 diffusing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particle and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Z  is the viscocity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 diffusion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medium. By  substituting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in (3) we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obtain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for D the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following  relation.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67784" y="1496580"/>
            <a:ext cx="1066800" cy="36830"/>
          </a:xfrm>
          <a:custGeom>
            <a:avLst/>
            <a:gdLst/>
            <a:ahLst/>
            <a:cxnLst/>
            <a:rect l="l" t="t" r="r" b="b"/>
            <a:pathLst>
              <a:path w="1066800" h="36830">
                <a:moveTo>
                  <a:pt x="472440" y="0"/>
                </a:moveTo>
                <a:lnTo>
                  <a:pt x="0" y="0"/>
                </a:lnTo>
                <a:lnTo>
                  <a:pt x="0" y="36563"/>
                </a:lnTo>
                <a:lnTo>
                  <a:pt x="472440" y="36563"/>
                </a:lnTo>
                <a:lnTo>
                  <a:pt x="472440" y="0"/>
                </a:lnTo>
                <a:close/>
              </a:path>
              <a:path w="1066800" h="36830">
                <a:moveTo>
                  <a:pt x="1066800" y="0"/>
                </a:moveTo>
                <a:lnTo>
                  <a:pt x="868680" y="0"/>
                </a:lnTo>
                <a:lnTo>
                  <a:pt x="868680" y="36563"/>
                </a:lnTo>
                <a:lnTo>
                  <a:pt x="1066800" y="36563"/>
                </a:lnTo>
                <a:lnTo>
                  <a:pt x="10668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940" y="1004277"/>
            <a:ext cx="8070215" cy="241681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75"/>
              </a:spcBef>
              <a:tabLst>
                <a:tab pos="1529715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D =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RT</a:t>
            </a: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.	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2800">
              <a:latin typeface="Arial"/>
              <a:cs typeface="Arial"/>
            </a:endParaRPr>
          </a:p>
          <a:p>
            <a:pPr marL="1205865" algn="ctr">
              <a:lnSpc>
                <a:spcPct val="100000"/>
              </a:lnSpc>
              <a:spcBef>
                <a:spcPts val="675"/>
              </a:spcBef>
              <a:tabLst>
                <a:tab pos="1954530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N	6πZr</a:t>
            </a:r>
            <a:endParaRPr sz="2800">
              <a:latin typeface="Arial"/>
              <a:cs typeface="Arial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675"/>
              </a:spcBef>
              <a:buClr>
                <a:srgbClr val="E2E2FF"/>
              </a:buClr>
              <a:buChar char="•"/>
              <a:tabLst>
                <a:tab pos="356235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This is known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 Stokes-Einstein equation  and is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valid only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when the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aforesaid conditions  are fulfilled.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98876" y="0"/>
            <a:ext cx="2786633" cy="14226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10" dirty="0"/>
              <a:t>Osmo</a:t>
            </a:r>
            <a:r>
              <a:rPr spc="-630" dirty="0"/>
              <a:t>s</a:t>
            </a:r>
            <a:r>
              <a:rPr spc="-915" dirty="0"/>
              <a:t>is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9740" y="1014729"/>
            <a:ext cx="8148955" cy="4657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99900"/>
              </a:lnSpc>
              <a:spcBef>
                <a:spcPts val="100"/>
              </a:spcBef>
              <a:buClr>
                <a:srgbClr val="E2E2FF"/>
              </a:buClr>
              <a:buChar char="•"/>
              <a:tabLst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Net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movement of solvent molecules through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partially permeable membrane into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 region of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higher solute concentration,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order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to equalize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the solute concentrations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on the two</a:t>
            </a:r>
            <a:r>
              <a:rPr sz="28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sides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endParaRPr sz="3200">
              <a:latin typeface="Arial"/>
              <a:cs typeface="Arial"/>
            </a:endParaRPr>
          </a:p>
          <a:p>
            <a:pPr marL="355600" marR="6350" indent="-342900" algn="just">
              <a:lnSpc>
                <a:spcPct val="99900"/>
              </a:lnSpc>
              <a:spcBef>
                <a:spcPts val="690"/>
              </a:spcBef>
              <a:buClr>
                <a:srgbClr val="E2E2FF"/>
              </a:buClr>
              <a:buChar char="•"/>
              <a:tabLst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 physical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process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in which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any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solvent moves,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without input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of energy, across a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semipermeable  membrane (permeable to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solvent, but not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solute)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separating two solutions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different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concentrations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05129"/>
            <a:ext cx="34893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Clr>
                <a:srgbClr val="E2E2FF"/>
              </a:buClr>
              <a:buChar char="•"/>
              <a:tabLst>
                <a:tab pos="355600" algn="l"/>
                <a:tab pos="356235" algn="l"/>
                <a:tab pos="1210310" algn="l"/>
                <a:tab pos="317500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Net	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em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nt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99330" y="405129"/>
            <a:ext cx="44602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442085" algn="l"/>
                <a:tab pos="2001520" algn="l"/>
                <a:tab pos="3014980" algn="l"/>
                <a:tab pos="381254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fr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831849"/>
            <a:ext cx="8226425" cy="58299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algn="just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concentrated (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hypotonic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)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to the more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concentrated (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hypertonic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)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solution, which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tends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to  reduce the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difference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8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concentrations.</a:t>
            </a:r>
            <a:endParaRPr sz="2800">
              <a:latin typeface="Arial"/>
              <a:cs typeface="Arial"/>
            </a:endParaRPr>
          </a:p>
          <a:p>
            <a:pPr marL="355600" marR="6350" indent="-343535" algn="just">
              <a:lnSpc>
                <a:spcPct val="100000"/>
              </a:lnSpc>
              <a:spcBef>
                <a:spcPts val="675"/>
              </a:spcBef>
              <a:buClr>
                <a:srgbClr val="E2E2FF"/>
              </a:buClr>
              <a:buChar char="•"/>
              <a:tabLst>
                <a:tab pos="356235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This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effect can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be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countered by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increasing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pressure of the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hypertonic solution,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with respect  to the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hypotonic.</a:t>
            </a:r>
            <a:endParaRPr sz="2800">
              <a:latin typeface="Arial"/>
              <a:cs typeface="Arial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675"/>
              </a:spcBef>
              <a:buClr>
                <a:srgbClr val="E2E2FF"/>
              </a:buClr>
              <a:buChar char="•"/>
              <a:tabLst>
                <a:tab pos="356235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Osmotic pressure is defined as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pressure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required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to maintain an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equilibrium,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with no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net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movement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8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solvent.</a:t>
            </a:r>
            <a:endParaRPr sz="2800">
              <a:latin typeface="Arial"/>
              <a:cs typeface="Arial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675"/>
              </a:spcBef>
              <a:buClr>
                <a:srgbClr val="E2E2FF"/>
              </a:buClr>
              <a:buChar char="•"/>
              <a:tabLst>
                <a:tab pos="356235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Osmotic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pressure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is a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colligative property,  meaning that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 osmotic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pressure depends on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 molar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concentration of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solute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but not on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its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identity.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28929"/>
            <a:ext cx="8072755" cy="48907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6350" indent="-343535" algn="just">
              <a:lnSpc>
                <a:spcPct val="100000"/>
              </a:lnSpc>
              <a:spcBef>
                <a:spcPts val="95"/>
              </a:spcBef>
              <a:buClr>
                <a:srgbClr val="E2E2FF"/>
              </a:buClr>
              <a:buChar char="•"/>
              <a:tabLst>
                <a:tab pos="356235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Osmosis is essential in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biological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systems,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biological membranes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sz="2800" spc="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semipermeable.</a:t>
            </a:r>
            <a:endParaRPr sz="2800">
              <a:latin typeface="Arial"/>
              <a:cs typeface="Arial"/>
            </a:endParaRPr>
          </a:p>
          <a:p>
            <a:pPr marL="355600" marR="6985" indent="-343535" algn="just">
              <a:lnSpc>
                <a:spcPct val="100000"/>
              </a:lnSpc>
              <a:spcBef>
                <a:spcPts val="670"/>
              </a:spcBef>
              <a:buClr>
                <a:srgbClr val="E2E2FF"/>
              </a:buClr>
              <a:buChar char="•"/>
              <a:tabLst>
                <a:tab pos="356235" algn="l"/>
                <a:tab pos="2343150" algn="l"/>
                <a:tab pos="5142865" algn="l"/>
                <a:tab pos="655320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general, cell membranes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impermeable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to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large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polar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molecules, such  as ions, proteins, and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polysaccharides, while  be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pe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ble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non-po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ar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and/or hydrophobic molecules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like lipids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as well  as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to small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molecules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like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oxygen,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carbon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dioxide, nitrogen, nitric oxide,</a:t>
            </a:r>
            <a:r>
              <a:rPr sz="28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etc.</a:t>
            </a:r>
            <a:endParaRPr sz="2800">
              <a:latin typeface="Arial"/>
              <a:cs typeface="Arial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680"/>
              </a:spcBef>
              <a:buClr>
                <a:srgbClr val="E2E2FF"/>
              </a:buClr>
              <a:buChar char="•"/>
              <a:tabLst>
                <a:tab pos="356235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Permeability depends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on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solubility, charge, or  chemistry, as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well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solute</a:t>
            </a:r>
            <a:r>
              <a:rPr sz="28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size.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05129"/>
            <a:ext cx="32048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Clr>
                <a:srgbClr val="E2E2FF"/>
              </a:buClr>
              <a:buChar char="•"/>
              <a:tabLst>
                <a:tab pos="355600" algn="l"/>
                <a:tab pos="356235" algn="l"/>
                <a:tab pos="159004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Water	molecules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02151" y="405129"/>
            <a:ext cx="89661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tr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59121" y="405129"/>
            <a:ext cx="34455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04950" algn="l"/>
                <a:tab pos="2284730" algn="l"/>
              </a:tabLst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gh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sm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9144" y="831849"/>
            <a:ext cx="35153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058035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mb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e,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12004" y="831849"/>
            <a:ext cx="39966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955800" algn="l"/>
                <a:tab pos="3665854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or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1258265"/>
            <a:ext cx="8074025" cy="2671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8890" algn="just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protoplast by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diffusing across the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phospholipid  bilayer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via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aquaporins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(small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transmembrane  proteins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similar to those in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facilitated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diffusion  and in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creating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ion</a:t>
            </a:r>
            <a:r>
              <a:rPr sz="28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channels).</a:t>
            </a:r>
            <a:endParaRPr sz="2800">
              <a:latin typeface="Arial"/>
              <a:cs typeface="Arial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680"/>
              </a:spcBef>
              <a:buClr>
                <a:srgbClr val="E2E2FF"/>
              </a:buClr>
              <a:buChar char="•"/>
              <a:tabLst>
                <a:tab pos="356235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Osmosis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provides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primary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means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by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which water is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transported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into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and out of</a:t>
            </a:r>
            <a:r>
              <a:rPr sz="280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cells.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19754" y="3990594"/>
            <a:ext cx="14116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55845" y="3990594"/>
            <a:ext cx="3232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00496" y="3990594"/>
            <a:ext cx="2228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46089" y="3990594"/>
            <a:ext cx="5594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ll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928866" y="3990594"/>
            <a:ext cx="167893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1722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is	l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endParaRPr sz="2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5940" y="3990594"/>
            <a:ext cx="226060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95"/>
              </a:spcBef>
              <a:buClr>
                <a:srgbClr val="E2E2FF"/>
              </a:buClr>
              <a:buChar char="•"/>
              <a:tabLst>
                <a:tab pos="355600" algn="l"/>
                <a:tab pos="356235" algn="l"/>
                <a:tab pos="131572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	tu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maintained  membrane,</a:t>
            </a:r>
            <a:endParaRPr sz="2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30779" y="4417314"/>
            <a:ext cx="423164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14300">
              <a:lnSpc>
                <a:spcPct val="100000"/>
              </a:lnSpc>
              <a:spcBef>
                <a:spcPts val="95"/>
              </a:spcBef>
              <a:tabLst>
                <a:tab pos="920750" algn="l"/>
                <a:tab pos="1606550" algn="l"/>
                <a:tab pos="2348865" algn="l"/>
                <a:tab pos="2746375" algn="l"/>
                <a:tab pos="3130550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by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osmosis,		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across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ll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er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endParaRPr sz="2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134606" y="4417314"/>
            <a:ext cx="147574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4160" marR="5080" indent="-251460">
              <a:lnSpc>
                <a:spcPct val="100000"/>
              </a:lnSpc>
              <a:spcBef>
                <a:spcPts val="95"/>
              </a:spcBef>
              <a:tabLst>
                <a:tab pos="926465" algn="l"/>
                <a:tab pos="110490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	cell  and		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ts</a:t>
            </a:r>
            <a:endParaRPr sz="2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79144" y="5271008"/>
            <a:ext cx="52133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relatively hypotonic</a:t>
            </a:r>
            <a:r>
              <a:rPr sz="28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environment.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00" y="2438400"/>
            <a:ext cx="7717535" cy="381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04800"/>
            <a:ext cx="3356609" cy="565532"/>
          </a:xfrm>
        </p:spPr>
        <p:txBody>
          <a:bodyPr/>
          <a:lstStyle/>
          <a:p>
            <a:r>
              <a:rPr lang="en-IN" sz="3200" dirty="0" smtClean="0"/>
              <a:t>REFERENCES</a:t>
            </a:r>
            <a:endParaRPr lang="en-IN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166824"/>
            <a:ext cx="8148955" cy="344709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IN" dirty="0" smtClean="0"/>
              <a:t>Donnan membrane Principle ; Opportunities for sustainable engineered processes &amp; materials by S. Sarkar, A.K. Singh Gupta (2016)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Biochemistry by Lubert Stryer (2015)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Biochemistry by Voet &amp; Voet (2015)</a:t>
            </a:r>
          </a:p>
          <a:p>
            <a:pPr>
              <a:buFont typeface="Wingdings" pitchFamily="2" charset="2"/>
              <a:buChar char="Ø"/>
            </a:pPr>
            <a:endParaRPr lang="en-IN" dirty="0" smtClean="0"/>
          </a:p>
          <a:p>
            <a:pPr>
              <a:buFont typeface="Wingdings" pitchFamily="2" charset="2"/>
              <a:buChar char="Ø"/>
            </a:pPr>
            <a:endParaRPr lang="en-IN" dirty="0" smtClean="0"/>
          </a:p>
          <a:p>
            <a:pPr>
              <a:buFont typeface="Wingdings" pitchFamily="2" charset="2"/>
              <a:buChar char="Ø"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9144000" cy="685799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250436" y="6019800"/>
              <a:ext cx="3557904" cy="838200"/>
            </a:xfrm>
            <a:custGeom>
              <a:avLst/>
              <a:gdLst/>
              <a:ahLst/>
              <a:cxnLst/>
              <a:rect l="l" t="t" r="r" b="b"/>
              <a:pathLst>
                <a:path w="3557904" h="838200">
                  <a:moveTo>
                    <a:pt x="294132" y="117106"/>
                  </a:moveTo>
                  <a:lnTo>
                    <a:pt x="256159" y="106464"/>
                  </a:lnTo>
                  <a:lnTo>
                    <a:pt x="56896" y="0"/>
                  </a:lnTo>
                  <a:lnTo>
                    <a:pt x="85344" y="31940"/>
                  </a:lnTo>
                  <a:lnTo>
                    <a:pt x="37973" y="53225"/>
                  </a:lnTo>
                  <a:lnTo>
                    <a:pt x="28448" y="117106"/>
                  </a:lnTo>
                  <a:lnTo>
                    <a:pt x="66421" y="202285"/>
                  </a:lnTo>
                  <a:lnTo>
                    <a:pt x="75946" y="287451"/>
                  </a:lnTo>
                  <a:lnTo>
                    <a:pt x="0" y="626364"/>
                  </a:lnTo>
                  <a:lnTo>
                    <a:pt x="85344" y="413435"/>
                  </a:lnTo>
                  <a:lnTo>
                    <a:pt x="132842" y="383273"/>
                  </a:lnTo>
                  <a:lnTo>
                    <a:pt x="199263" y="223570"/>
                  </a:lnTo>
                  <a:lnTo>
                    <a:pt x="227711" y="212928"/>
                  </a:lnTo>
                  <a:lnTo>
                    <a:pt x="227711" y="159689"/>
                  </a:lnTo>
                  <a:lnTo>
                    <a:pt x="294132" y="117106"/>
                  </a:lnTo>
                  <a:close/>
                </a:path>
                <a:path w="3557904" h="838200">
                  <a:moveTo>
                    <a:pt x="1159764" y="280974"/>
                  </a:moveTo>
                  <a:lnTo>
                    <a:pt x="957961" y="309613"/>
                  </a:lnTo>
                  <a:lnTo>
                    <a:pt x="702310" y="245960"/>
                  </a:lnTo>
                  <a:lnTo>
                    <a:pt x="587883" y="160020"/>
                  </a:lnTo>
                  <a:lnTo>
                    <a:pt x="578358" y="180708"/>
                  </a:lnTo>
                  <a:lnTo>
                    <a:pt x="559308" y="223685"/>
                  </a:lnTo>
                  <a:lnTo>
                    <a:pt x="654558" y="352590"/>
                  </a:lnTo>
                  <a:lnTo>
                    <a:pt x="1051687" y="591312"/>
                  </a:lnTo>
                  <a:lnTo>
                    <a:pt x="1019937" y="381241"/>
                  </a:lnTo>
                  <a:lnTo>
                    <a:pt x="1119822" y="309613"/>
                  </a:lnTo>
                  <a:lnTo>
                    <a:pt x="1159764" y="280974"/>
                  </a:lnTo>
                  <a:close/>
                </a:path>
                <a:path w="3557904" h="838200">
                  <a:moveTo>
                    <a:pt x="3557867" y="838200"/>
                  </a:moveTo>
                  <a:lnTo>
                    <a:pt x="3331591" y="762635"/>
                  </a:lnTo>
                  <a:lnTo>
                    <a:pt x="3026918" y="603643"/>
                  </a:lnTo>
                  <a:lnTo>
                    <a:pt x="2803271" y="598881"/>
                  </a:lnTo>
                  <a:lnTo>
                    <a:pt x="2687650" y="533704"/>
                  </a:lnTo>
                  <a:lnTo>
                    <a:pt x="2462022" y="406514"/>
                  </a:lnTo>
                  <a:lnTo>
                    <a:pt x="2219325" y="115595"/>
                  </a:lnTo>
                  <a:lnTo>
                    <a:pt x="2017776" y="10668"/>
                  </a:lnTo>
                  <a:lnTo>
                    <a:pt x="2052701" y="52006"/>
                  </a:lnTo>
                  <a:lnTo>
                    <a:pt x="2017776" y="114007"/>
                  </a:lnTo>
                  <a:lnTo>
                    <a:pt x="2065401" y="199847"/>
                  </a:lnTo>
                  <a:lnTo>
                    <a:pt x="2136775" y="396976"/>
                  </a:lnTo>
                  <a:lnTo>
                    <a:pt x="2089150" y="681545"/>
                  </a:lnTo>
                  <a:lnTo>
                    <a:pt x="2335136" y="533704"/>
                  </a:lnTo>
                  <a:lnTo>
                    <a:pt x="2948876" y="838200"/>
                  </a:lnTo>
                  <a:lnTo>
                    <a:pt x="3557867" y="838200"/>
                  </a:lnTo>
                  <a:close/>
                </a:path>
              </a:pathLst>
            </a:custGeom>
            <a:solidFill>
              <a:srgbClr val="4634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759196" y="6137147"/>
              <a:ext cx="246887" cy="11734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947159" y="6126479"/>
              <a:ext cx="65531" cy="12801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6019800"/>
              <a:ext cx="6229277" cy="83819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898904" y="6021323"/>
              <a:ext cx="4333240" cy="836930"/>
            </a:xfrm>
            <a:custGeom>
              <a:avLst/>
              <a:gdLst/>
              <a:ahLst/>
              <a:cxnLst/>
              <a:rect l="l" t="t" r="r" b="b"/>
              <a:pathLst>
                <a:path w="4333240" h="836929">
                  <a:moveTo>
                    <a:pt x="579120" y="212382"/>
                  </a:moveTo>
                  <a:lnTo>
                    <a:pt x="569595" y="202730"/>
                  </a:lnTo>
                  <a:lnTo>
                    <a:pt x="531495" y="183426"/>
                  </a:lnTo>
                  <a:lnTo>
                    <a:pt x="474345" y="144805"/>
                  </a:lnTo>
                  <a:lnTo>
                    <a:pt x="274447" y="57924"/>
                  </a:lnTo>
                  <a:lnTo>
                    <a:pt x="226949" y="38620"/>
                  </a:lnTo>
                  <a:lnTo>
                    <a:pt x="207899" y="28956"/>
                  </a:lnTo>
                  <a:lnTo>
                    <a:pt x="150749" y="28956"/>
                  </a:lnTo>
                  <a:lnTo>
                    <a:pt x="114300" y="19304"/>
                  </a:lnTo>
                  <a:lnTo>
                    <a:pt x="104775" y="19304"/>
                  </a:lnTo>
                  <a:lnTo>
                    <a:pt x="66675" y="0"/>
                  </a:lnTo>
                  <a:lnTo>
                    <a:pt x="47625" y="0"/>
                  </a:lnTo>
                  <a:lnTo>
                    <a:pt x="38100" y="38620"/>
                  </a:lnTo>
                  <a:lnTo>
                    <a:pt x="0" y="96532"/>
                  </a:lnTo>
                  <a:lnTo>
                    <a:pt x="104775" y="173761"/>
                  </a:lnTo>
                  <a:lnTo>
                    <a:pt x="226949" y="289610"/>
                  </a:lnTo>
                  <a:lnTo>
                    <a:pt x="303022" y="270306"/>
                  </a:lnTo>
                  <a:lnTo>
                    <a:pt x="541020" y="461772"/>
                  </a:lnTo>
                  <a:lnTo>
                    <a:pt x="483870" y="279958"/>
                  </a:lnTo>
                  <a:lnTo>
                    <a:pt x="497471" y="270306"/>
                  </a:lnTo>
                  <a:lnTo>
                    <a:pt x="579120" y="212382"/>
                  </a:lnTo>
                  <a:close/>
                </a:path>
                <a:path w="4333240" h="836929">
                  <a:moveTo>
                    <a:pt x="4332681" y="836676"/>
                  </a:moveTo>
                  <a:lnTo>
                    <a:pt x="2258949" y="443090"/>
                  </a:lnTo>
                  <a:lnTo>
                    <a:pt x="2001774" y="309943"/>
                  </a:lnTo>
                  <a:lnTo>
                    <a:pt x="1860423" y="232270"/>
                  </a:lnTo>
                  <a:lnTo>
                    <a:pt x="1828673" y="222758"/>
                  </a:lnTo>
                  <a:lnTo>
                    <a:pt x="1765173" y="203733"/>
                  </a:lnTo>
                  <a:lnTo>
                    <a:pt x="1631823" y="154597"/>
                  </a:lnTo>
                  <a:lnTo>
                    <a:pt x="1480947" y="86448"/>
                  </a:lnTo>
                  <a:lnTo>
                    <a:pt x="1404747" y="67424"/>
                  </a:lnTo>
                  <a:lnTo>
                    <a:pt x="1338072" y="57912"/>
                  </a:lnTo>
                  <a:lnTo>
                    <a:pt x="1242822" y="57912"/>
                  </a:lnTo>
                  <a:lnTo>
                    <a:pt x="1204722" y="97536"/>
                  </a:lnTo>
                  <a:lnTo>
                    <a:pt x="1185672" y="260807"/>
                  </a:lnTo>
                  <a:lnTo>
                    <a:pt x="1280922" y="222758"/>
                  </a:lnTo>
                  <a:lnTo>
                    <a:pt x="1328547" y="270306"/>
                  </a:lnTo>
                  <a:lnTo>
                    <a:pt x="1423797" y="300431"/>
                  </a:lnTo>
                  <a:lnTo>
                    <a:pt x="1517523" y="490639"/>
                  </a:lnTo>
                  <a:lnTo>
                    <a:pt x="1822323" y="626960"/>
                  </a:lnTo>
                  <a:lnTo>
                    <a:pt x="2419350" y="626960"/>
                  </a:lnTo>
                  <a:lnTo>
                    <a:pt x="4303928" y="836676"/>
                  </a:lnTo>
                  <a:lnTo>
                    <a:pt x="4332681" y="836676"/>
                  </a:lnTo>
                  <a:close/>
                </a:path>
              </a:pathLst>
            </a:custGeom>
            <a:solidFill>
              <a:srgbClr val="4634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04744" y="6068567"/>
              <a:ext cx="112775" cy="9753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357883" y="6099047"/>
              <a:ext cx="254635" cy="260985"/>
            </a:xfrm>
            <a:custGeom>
              <a:avLst/>
              <a:gdLst/>
              <a:ahLst/>
              <a:cxnLst/>
              <a:rect l="l" t="t" r="r" b="b"/>
              <a:pathLst>
                <a:path w="254634" h="260985">
                  <a:moveTo>
                    <a:pt x="47371" y="0"/>
                  </a:moveTo>
                  <a:lnTo>
                    <a:pt x="0" y="0"/>
                  </a:lnTo>
                  <a:lnTo>
                    <a:pt x="47371" y="86867"/>
                  </a:lnTo>
                  <a:lnTo>
                    <a:pt x="151765" y="164083"/>
                  </a:lnTo>
                  <a:lnTo>
                    <a:pt x="254507" y="260603"/>
                  </a:lnTo>
                  <a:lnTo>
                    <a:pt x="254507" y="250951"/>
                  </a:lnTo>
                  <a:lnTo>
                    <a:pt x="244982" y="221995"/>
                  </a:lnTo>
                  <a:lnTo>
                    <a:pt x="226059" y="183387"/>
                  </a:lnTo>
                  <a:lnTo>
                    <a:pt x="189737" y="154431"/>
                  </a:lnTo>
                  <a:lnTo>
                    <a:pt x="170687" y="135127"/>
                  </a:lnTo>
                  <a:lnTo>
                    <a:pt x="161290" y="115823"/>
                  </a:lnTo>
                  <a:lnTo>
                    <a:pt x="151765" y="96519"/>
                  </a:lnTo>
                  <a:lnTo>
                    <a:pt x="151765" y="86867"/>
                  </a:lnTo>
                  <a:lnTo>
                    <a:pt x="180212" y="19303"/>
                  </a:lnTo>
                  <a:lnTo>
                    <a:pt x="113791" y="9651"/>
                  </a:lnTo>
                  <a:lnTo>
                    <a:pt x="75818" y="9651"/>
                  </a:lnTo>
                  <a:lnTo>
                    <a:pt x="47371" y="0"/>
                  </a:lnTo>
                  <a:close/>
                </a:path>
              </a:pathLst>
            </a:custGeom>
            <a:solidFill>
              <a:srgbClr val="4634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120139" y="6118859"/>
              <a:ext cx="94487" cy="96012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26363" y="6050279"/>
              <a:ext cx="390525" cy="327660"/>
            </a:xfrm>
            <a:custGeom>
              <a:avLst/>
              <a:gdLst/>
              <a:ahLst/>
              <a:cxnLst/>
              <a:rect l="l" t="t" r="r" b="b"/>
              <a:pathLst>
                <a:path w="390525" h="327660">
                  <a:moveTo>
                    <a:pt x="19113" y="0"/>
                  </a:moveTo>
                  <a:lnTo>
                    <a:pt x="0" y="0"/>
                  </a:lnTo>
                  <a:lnTo>
                    <a:pt x="0" y="19278"/>
                  </a:lnTo>
                  <a:lnTo>
                    <a:pt x="93954" y="57823"/>
                  </a:lnTo>
                  <a:lnTo>
                    <a:pt x="141731" y="106006"/>
                  </a:lnTo>
                  <a:lnTo>
                    <a:pt x="74841" y="134912"/>
                  </a:lnTo>
                  <a:lnTo>
                    <a:pt x="122618" y="212013"/>
                  </a:lnTo>
                  <a:lnTo>
                    <a:pt x="285038" y="327660"/>
                  </a:lnTo>
                  <a:lnTo>
                    <a:pt x="265938" y="250558"/>
                  </a:lnTo>
                  <a:lnTo>
                    <a:pt x="227711" y="212013"/>
                  </a:lnTo>
                  <a:lnTo>
                    <a:pt x="332816" y="134912"/>
                  </a:lnTo>
                  <a:lnTo>
                    <a:pt x="390144" y="67462"/>
                  </a:lnTo>
                  <a:lnTo>
                    <a:pt x="371030" y="57823"/>
                  </a:lnTo>
                  <a:lnTo>
                    <a:pt x="323265" y="38544"/>
                  </a:lnTo>
                  <a:lnTo>
                    <a:pt x="237274" y="28905"/>
                  </a:lnTo>
                  <a:lnTo>
                    <a:pt x="227711" y="28905"/>
                  </a:lnTo>
                  <a:lnTo>
                    <a:pt x="199047" y="19278"/>
                  </a:lnTo>
                  <a:lnTo>
                    <a:pt x="160832" y="19278"/>
                  </a:lnTo>
                  <a:lnTo>
                    <a:pt x="141731" y="9639"/>
                  </a:lnTo>
                  <a:lnTo>
                    <a:pt x="74841" y="9639"/>
                  </a:lnTo>
                  <a:lnTo>
                    <a:pt x="19113" y="0"/>
                  </a:lnTo>
                  <a:close/>
                </a:path>
              </a:pathLst>
            </a:custGeom>
            <a:solidFill>
              <a:srgbClr val="4634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447800" y="1066800"/>
              <a:ext cx="6437376" cy="4677156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9144000" cy="685799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250436" y="6019800"/>
              <a:ext cx="3557904" cy="838200"/>
            </a:xfrm>
            <a:custGeom>
              <a:avLst/>
              <a:gdLst/>
              <a:ahLst/>
              <a:cxnLst/>
              <a:rect l="l" t="t" r="r" b="b"/>
              <a:pathLst>
                <a:path w="3557904" h="838200">
                  <a:moveTo>
                    <a:pt x="294132" y="117106"/>
                  </a:moveTo>
                  <a:lnTo>
                    <a:pt x="256159" y="106464"/>
                  </a:lnTo>
                  <a:lnTo>
                    <a:pt x="56896" y="0"/>
                  </a:lnTo>
                  <a:lnTo>
                    <a:pt x="85344" y="31940"/>
                  </a:lnTo>
                  <a:lnTo>
                    <a:pt x="37973" y="53225"/>
                  </a:lnTo>
                  <a:lnTo>
                    <a:pt x="28448" y="117106"/>
                  </a:lnTo>
                  <a:lnTo>
                    <a:pt x="66421" y="202285"/>
                  </a:lnTo>
                  <a:lnTo>
                    <a:pt x="75946" y="287451"/>
                  </a:lnTo>
                  <a:lnTo>
                    <a:pt x="0" y="626364"/>
                  </a:lnTo>
                  <a:lnTo>
                    <a:pt x="85344" y="413435"/>
                  </a:lnTo>
                  <a:lnTo>
                    <a:pt x="132842" y="383273"/>
                  </a:lnTo>
                  <a:lnTo>
                    <a:pt x="199263" y="223570"/>
                  </a:lnTo>
                  <a:lnTo>
                    <a:pt x="227711" y="212928"/>
                  </a:lnTo>
                  <a:lnTo>
                    <a:pt x="227711" y="159689"/>
                  </a:lnTo>
                  <a:lnTo>
                    <a:pt x="294132" y="117106"/>
                  </a:lnTo>
                  <a:close/>
                </a:path>
                <a:path w="3557904" h="838200">
                  <a:moveTo>
                    <a:pt x="1159764" y="280974"/>
                  </a:moveTo>
                  <a:lnTo>
                    <a:pt x="957961" y="309613"/>
                  </a:lnTo>
                  <a:lnTo>
                    <a:pt x="702310" y="245960"/>
                  </a:lnTo>
                  <a:lnTo>
                    <a:pt x="587883" y="160020"/>
                  </a:lnTo>
                  <a:lnTo>
                    <a:pt x="578358" y="180708"/>
                  </a:lnTo>
                  <a:lnTo>
                    <a:pt x="559308" y="223685"/>
                  </a:lnTo>
                  <a:lnTo>
                    <a:pt x="654558" y="352590"/>
                  </a:lnTo>
                  <a:lnTo>
                    <a:pt x="1051687" y="591312"/>
                  </a:lnTo>
                  <a:lnTo>
                    <a:pt x="1019937" y="381241"/>
                  </a:lnTo>
                  <a:lnTo>
                    <a:pt x="1119822" y="309613"/>
                  </a:lnTo>
                  <a:lnTo>
                    <a:pt x="1159764" y="280974"/>
                  </a:lnTo>
                  <a:close/>
                </a:path>
                <a:path w="3557904" h="838200">
                  <a:moveTo>
                    <a:pt x="3557867" y="838200"/>
                  </a:moveTo>
                  <a:lnTo>
                    <a:pt x="3331591" y="762635"/>
                  </a:lnTo>
                  <a:lnTo>
                    <a:pt x="3026918" y="603643"/>
                  </a:lnTo>
                  <a:lnTo>
                    <a:pt x="2803271" y="598881"/>
                  </a:lnTo>
                  <a:lnTo>
                    <a:pt x="2687650" y="533704"/>
                  </a:lnTo>
                  <a:lnTo>
                    <a:pt x="2462022" y="406514"/>
                  </a:lnTo>
                  <a:lnTo>
                    <a:pt x="2219325" y="115595"/>
                  </a:lnTo>
                  <a:lnTo>
                    <a:pt x="2017776" y="10668"/>
                  </a:lnTo>
                  <a:lnTo>
                    <a:pt x="2052701" y="52006"/>
                  </a:lnTo>
                  <a:lnTo>
                    <a:pt x="2017776" y="114007"/>
                  </a:lnTo>
                  <a:lnTo>
                    <a:pt x="2065401" y="199847"/>
                  </a:lnTo>
                  <a:lnTo>
                    <a:pt x="2136775" y="396976"/>
                  </a:lnTo>
                  <a:lnTo>
                    <a:pt x="2089150" y="681545"/>
                  </a:lnTo>
                  <a:lnTo>
                    <a:pt x="2335136" y="533704"/>
                  </a:lnTo>
                  <a:lnTo>
                    <a:pt x="2948876" y="838200"/>
                  </a:lnTo>
                  <a:lnTo>
                    <a:pt x="3557867" y="838200"/>
                  </a:lnTo>
                  <a:close/>
                </a:path>
              </a:pathLst>
            </a:custGeom>
            <a:solidFill>
              <a:srgbClr val="4634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759196" y="6137147"/>
              <a:ext cx="246887" cy="11734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947159" y="6126479"/>
              <a:ext cx="65531" cy="12801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6019800"/>
              <a:ext cx="6229277" cy="83819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898904" y="6021323"/>
              <a:ext cx="4333240" cy="836930"/>
            </a:xfrm>
            <a:custGeom>
              <a:avLst/>
              <a:gdLst/>
              <a:ahLst/>
              <a:cxnLst/>
              <a:rect l="l" t="t" r="r" b="b"/>
              <a:pathLst>
                <a:path w="4333240" h="836929">
                  <a:moveTo>
                    <a:pt x="579120" y="212382"/>
                  </a:moveTo>
                  <a:lnTo>
                    <a:pt x="569595" y="202730"/>
                  </a:lnTo>
                  <a:lnTo>
                    <a:pt x="531495" y="183426"/>
                  </a:lnTo>
                  <a:lnTo>
                    <a:pt x="474345" y="144805"/>
                  </a:lnTo>
                  <a:lnTo>
                    <a:pt x="274447" y="57924"/>
                  </a:lnTo>
                  <a:lnTo>
                    <a:pt x="226949" y="38620"/>
                  </a:lnTo>
                  <a:lnTo>
                    <a:pt x="207899" y="28956"/>
                  </a:lnTo>
                  <a:lnTo>
                    <a:pt x="150749" y="28956"/>
                  </a:lnTo>
                  <a:lnTo>
                    <a:pt x="114300" y="19304"/>
                  </a:lnTo>
                  <a:lnTo>
                    <a:pt x="104775" y="19304"/>
                  </a:lnTo>
                  <a:lnTo>
                    <a:pt x="66675" y="0"/>
                  </a:lnTo>
                  <a:lnTo>
                    <a:pt x="47625" y="0"/>
                  </a:lnTo>
                  <a:lnTo>
                    <a:pt x="38100" y="38620"/>
                  </a:lnTo>
                  <a:lnTo>
                    <a:pt x="0" y="96532"/>
                  </a:lnTo>
                  <a:lnTo>
                    <a:pt x="104775" y="173761"/>
                  </a:lnTo>
                  <a:lnTo>
                    <a:pt x="226949" y="289610"/>
                  </a:lnTo>
                  <a:lnTo>
                    <a:pt x="303022" y="270306"/>
                  </a:lnTo>
                  <a:lnTo>
                    <a:pt x="541020" y="461772"/>
                  </a:lnTo>
                  <a:lnTo>
                    <a:pt x="483870" y="279958"/>
                  </a:lnTo>
                  <a:lnTo>
                    <a:pt x="497471" y="270306"/>
                  </a:lnTo>
                  <a:lnTo>
                    <a:pt x="579120" y="212382"/>
                  </a:lnTo>
                  <a:close/>
                </a:path>
                <a:path w="4333240" h="836929">
                  <a:moveTo>
                    <a:pt x="4332681" y="836676"/>
                  </a:moveTo>
                  <a:lnTo>
                    <a:pt x="2258949" y="443090"/>
                  </a:lnTo>
                  <a:lnTo>
                    <a:pt x="2001774" y="309943"/>
                  </a:lnTo>
                  <a:lnTo>
                    <a:pt x="1860423" y="232270"/>
                  </a:lnTo>
                  <a:lnTo>
                    <a:pt x="1828673" y="222758"/>
                  </a:lnTo>
                  <a:lnTo>
                    <a:pt x="1765173" y="203733"/>
                  </a:lnTo>
                  <a:lnTo>
                    <a:pt x="1631823" y="154597"/>
                  </a:lnTo>
                  <a:lnTo>
                    <a:pt x="1480947" y="86448"/>
                  </a:lnTo>
                  <a:lnTo>
                    <a:pt x="1404747" y="67424"/>
                  </a:lnTo>
                  <a:lnTo>
                    <a:pt x="1338072" y="57912"/>
                  </a:lnTo>
                  <a:lnTo>
                    <a:pt x="1242822" y="57912"/>
                  </a:lnTo>
                  <a:lnTo>
                    <a:pt x="1204722" y="97536"/>
                  </a:lnTo>
                  <a:lnTo>
                    <a:pt x="1185672" y="260807"/>
                  </a:lnTo>
                  <a:lnTo>
                    <a:pt x="1280922" y="222758"/>
                  </a:lnTo>
                  <a:lnTo>
                    <a:pt x="1328547" y="270306"/>
                  </a:lnTo>
                  <a:lnTo>
                    <a:pt x="1423797" y="300431"/>
                  </a:lnTo>
                  <a:lnTo>
                    <a:pt x="1517523" y="490639"/>
                  </a:lnTo>
                  <a:lnTo>
                    <a:pt x="1822323" y="626960"/>
                  </a:lnTo>
                  <a:lnTo>
                    <a:pt x="2419350" y="626960"/>
                  </a:lnTo>
                  <a:lnTo>
                    <a:pt x="4303928" y="836676"/>
                  </a:lnTo>
                  <a:lnTo>
                    <a:pt x="4332681" y="836676"/>
                  </a:lnTo>
                  <a:close/>
                </a:path>
              </a:pathLst>
            </a:custGeom>
            <a:solidFill>
              <a:srgbClr val="4634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04744" y="6068567"/>
              <a:ext cx="112775" cy="9753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357883" y="6099047"/>
              <a:ext cx="254635" cy="260985"/>
            </a:xfrm>
            <a:custGeom>
              <a:avLst/>
              <a:gdLst/>
              <a:ahLst/>
              <a:cxnLst/>
              <a:rect l="l" t="t" r="r" b="b"/>
              <a:pathLst>
                <a:path w="254634" h="260985">
                  <a:moveTo>
                    <a:pt x="47371" y="0"/>
                  </a:moveTo>
                  <a:lnTo>
                    <a:pt x="0" y="0"/>
                  </a:lnTo>
                  <a:lnTo>
                    <a:pt x="47371" y="86867"/>
                  </a:lnTo>
                  <a:lnTo>
                    <a:pt x="151765" y="164083"/>
                  </a:lnTo>
                  <a:lnTo>
                    <a:pt x="254507" y="260603"/>
                  </a:lnTo>
                  <a:lnTo>
                    <a:pt x="254507" y="250951"/>
                  </a:lnTo>
                  <a:lnTo>
                    <a:pt x="244982" y="221995"/>
                  </a:lnTo>
                  <a:lnTo>
                    <a:pt x="226059" y="183387"/>
                  </a:lnTo>
                  <a:lnTo>
                    <a:pt x="189737" y="154431"/>
                  </a:lnTo>
                  <a:lnTo>
                    <a:pt x="170687" y="135127"/>
                  </a:lnTo>
                  <a:lnTo>
                    <a:pt x="161290" y="115823"/>
                  </a:lnTo>
                  <a:lnTo>
                    <a:pt x="151765" y="96519"/>
                  </a:lnTo>
                  <a:lnTo>
                    <a:pt x="151765" y="86867"/>
                  </a:lnTo>
                  <a:lnTo>
                    <a:pt x="180212" y="19303"/>
                  </a:lnTo>
                  <a:lnTo>
                    <a:pt x="113791" y="9651"/>
                  </a:lnTo>
                  <a:lnTo>
                    <a:pt x="75818" y="9651"/>
                  </a:lnTo>
                  <a:lnTo>
                    <a:pt x="47371" y="0"/>
                  </a:lnTo>
                  <a:close/>
                </a:path>
              </a:pathLst>
            </a:custGeom>
            <a:solidFill>
              <a:srgbClr val="4634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120139" y="6118859"/>
              <a:ext cx="94487" cy="96012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26363" y="6050279"/>
              <a:ext cx="390525" cy="327660"/>
            </a:xfrm>
            <a:custGeom>
              <a:avLst/>
              <a:gdLst/>
              <a:ahLst/>
              <a:cxnLst/>
              <a:rect l="l" t="t" r="r" b="b"/>
              <a:pathLst>
                <a:path w="390525" h="327660">
                  <a:moveTo>
                    <a:pt x="19113" y="0"/>
                  </a:moveTo>
                  <a:lnTo>
                    <a:pt x="0" y="0"/>
                  </a:lnTo>
                  <a:lnTo>
                    <a:pt x="0" y="19278"/>
                  </a:lnTo>
                  <a:lnTo>
                    <a:pt x="93954" y="57823"/>
                  </a:lnTo>
                  <a:lnTo>
                    <a:pt x="141731" y="106006"/>
                  </a:lnTo>
                  <a:lnTo>
                    <a:pt x="74841" y="134912"/>
                  </a:lnTo>
                  <a:lnTo>
                    <a:pt x="122618" y="212013"/>
                  </a:lnTo>
                  <a:lnTo>
                    <a:pt x="285038" y="327660"/>
                  </a:lnTo>
                  <a:lnTo>
                    <a:pt x="265938" y="250558"/>
                  </a:lnTo>
                  <a:lnTo>
                    <a:pt x="227711" y="212013"/>
                  </a:lnTo>
                  <a:lnTo>
                    <a:pt x="332816" y="134912"/>
                  </a:lnTo>
                  <a:lnTo>
                    <a:pt x="390144" y="67462"/>
                  </a:lnTo>
                  <a:lnTo>
                    <a:pt x="371030" y="57823"/>
                  </a:lnTo>
                  <a:lnTo>
                    <a:pt x="323265" y="38544"/>
                  </a:lnTo>
                  <a:lnTo>
                    <a:pt x="237274" y="28905"/>
                  </a:lnTo>
                  <a:lnTo>
                    <a:pt x="227711" y="28905"/>
                  </a:lnTo>
                  <a:lnTo>
                    <a:pt x="199047" y="19278"/>
                  </a:lnTo>
                  <a:lnTo>
                    <a:pt x="160832" y="19278"/>
                  </a:lnTo>
                  <a:lnTo>
                    <a:pt x="141731" y="9639"/>
                  </a:lnTo>
                  <a:lnTo>
                    <a:pt x="74841" y="9639"/>
                  </a:lnTo>
                  <a:lnTo>
                    <a:pt x="19113" y="0"/>
                  </a:lnTo>
                  <a:close/>
                </a:path>
              </a:pathLst>
            </a:custGeom>
            <a:solidFill>
              <a:srgbClr val="4634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535940" y="252729"/>
            <a:ext cx="24638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Clr>
                <a:srgbClr val="E2E2FF"/>
              </a:buClr>
              <a:buChar char="•"/>
              <a:tabLst>
                <a:tab pos="355600" algn="l"/>
                <a:tab pos="356235" algn="l"/>
                <a:tab pos="2152015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Pre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ce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of</a:t>
            </a:r>
            <a:endParaRPr sz="2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64534" y="252729"/>
            <a:ext cx="55714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01650" algn="l"/>
                <a:tab pos="2080895" algn="l"/>
                <a:tab pos="4257040" algn="l"/>
                <a:tab pos="502539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	cha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imp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er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nt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(for</a:t>
            </a:r>
            <a:endParaRPr sz="2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79144" y="679449"/>
            <a:ext cx="795782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example, a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protein)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on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one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side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membrane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will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result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in an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asymmetric distribution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of  permeant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charged</a:t>
            </a:r>
            <a:r>
              <a:rPr sz="2800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ions.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860030" y="2045335"/>
            <a:ext cx="9766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at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97840" y="2045335"/>
            <a:ext cx="7178675" cy="13906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93700" marR="43180" indent="-343535">
              <a:lnSpc>
                <a:spcPct val="100000"/>
              </a:lnSpc>
              <a:spcBef>
                <a:spcPts val="95"/>
              </a:spcBef>
              <a:buClr>
                <a:srgbClr val="E2E2FF"/>
              </a:buClr>
              <a:buChar char="•"/>
              <a:tabLst>
                <a:tab pos="393700" algn="l"/>
                <a:tab pos="394335" algn="l"/>
                <a:tab pos="3073400" algn="l"/>
                <a:tab pos="4746625" algn="l"/>
                <a:tab pos="5347335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Gibbs–Donnan	equation	at	equilibrium  (assuming permeant ions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775" baseline="25525" dirty="0">
                <a:solidFill>
                  <a:srgbClr val="FFFFFF"/>
                </a:solidFill>
                <a:latin typeface="Arial"/>
                <a:cs typeface="Arial"/>
              </a:rPr>
              <a:t>+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800" spc="-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Cl</a:t>
            </a:r>
            <a:r>
              <a:rPr sz="2775" spc="-7" baseline="2552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):</a:t>
            </a:r>
            <a:endParaRPr sz="2800">
              <a:latin typeface="Arial"/>
              <a:cs typeface="Arial"/>
            </a:endParaRPr>
          </a:p>
          <a:p>
            <a:pPr marL="393700" indent="-343535">
              <a:lnSpc>
                <a:spcPct val="100000"/>
              </a:lnSpc>
              <a:spcBef>
                <a:spcPts val="675"/>
              </a:spcBef>
              <a:buClr>
                <a:srgbClr val="E2E2FF"/>
              </a:buClr>
              <a:buChar char="•"/>
              <a:tabLst>
                <a:tab pos="393700" algn="l"/>
                <a:tab pos="394335" algn="l"/>
              </a:tabLst>
            </a:pP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[Na</a:t>
            </a:r>
            <a:r>
              <a:rPr sz="2775" spc="7" baseline="-21021" dirty="0">
                <a:solidFill>
                  <a:srgbClr val="FFFFFF"/>
                </a:solidFill>
                <a:latin typeface="Arial"/>
                <a:cs typeface="Arial"/>
              </a:rPr>
              <a:t>Side 1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]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× 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[Cl</a:t>
            </a:r>
            <a:r>
              <a:rPr sz="2775" spc="7" baseline="-21021" dirty="0">
                <a:solidFill>
                  <a:srgbClr val="FFFFFF"/>
                </a:solidFill>
                <a:latin typeface="Arial"/>
                <a:cs typeface="Arial"/>
              </a:rPr>
              <a:t>Side 1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]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= 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[Na</a:t>
            </a:r>
            <a:r>
              <a:rPr sz="2775" spc="7" baseline="-21021" dirty="0">
                <a:solidFill>
                  <a:srgbClr val="FFFFFF"/>
                </a:solidFill>
                <a:latin typeface="Arial"/>
                <a:cs typeface="Arial"/>
              </a:rPr>
              <a:t>Side 2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]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× 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[Cl</a:t>
            </a:r>
            <a:r>
              <a:rPr sz="2775" spc="7" baseline="-21021" dirty="0">
                <a:solidFill>
                  <a:srgbClr val="FFFFFF"/>
                </a:solidFill>
                <a:latin typeface="Arial"/>
                <a:cs typeface="Arial"/>
              </a:rPr>
              <a:t>Side</a:t>
            </a:r>
            <a:r>
              <a:rPr sz="2775" spc="-187" baseline="-2102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75" baseline="-21021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]</a:t>
            </a:r>
            <a:endParaRPr sz="2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5940" y="3923136"/>
            <a:ext cx="3355340" cy="148971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R="682625" algn="ctr">
              <a:lnSpc>
                <a:spcPct val="100000"/>
              </a:lnSpc>
              <a:spcBef>
                <a:spcPts val="770"/>
              </a:spcBef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Start</a:t>
            </a:r>
            <a:endParaRPr sz="2800">
              <a:latin typeface="Arial"/>
              <a:cs typeface="Arial"/>
            </a:endParaRPr>
          </a:p>
          <a:p>
            <a:pPr marR="728345" algn="ctr">
              <a:lnSpc>
                <a:spcPct val="100000"/>
              </a:lnSpc>
              <a:spcBef>
                <a:spcPts val="630"/>
              </a:spcBef>
            </a:pP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Side 1: 9 Na, 9</a:t>
            </a:r>
            <a:r>
              <a:rPr sz="26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Cl</a:t>
            </a:r>
            <a:endParaRPr sz="2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25"/>
              </a:spcBef>
            </a:pP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Side 2: 9 Na, 9</a:t>
            </a:r>
            <a:r>
              <a:rPr sz="26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Protein</a:t>
            </a:r>
            <a:endParaRPr sz="2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194175" y="3976302"/>
            <a:ext cx="4349115" cy="143637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R="1736089" algn="r">
              <a:lnSpc>
                <a:spcPct val="100000"/>
              </a:lnSpc>
              <a:spcBef>
                <a:spcPts val="750"/>
              </a:spcBef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Eq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ibr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um</a:t>
            </a:r>
            <a:endParaRPr sz="2400">
              <a:latin typeface="Arial"/>
              <a:cs typeface="Arial"/>
            </a:endParaRPr>
          </a:p>
          <a:p>
            <a:pPr marR="1734185" algn="r">
              <a:lnSpc>
                <a:spcPct val="100000"/>
              </a:lnSpc>
              <a:spcBef>
                <a:spcPts val="715"/>
              </a:spcBef>
            </a:pP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Side 1: 6 Na, 6</a:t>
            </a:r>
            <a:r>
              <a:rPr sz="26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Cl</a:t>
            </a:r>
            <a:endParaRPr sz="2600">
              <a:latin typeface="Arial"/>
              <a:cs typeface="Arial"/>
            </a:endParaRPr>
          </a:p>
          <a:p>
            <a:pPr marL="50165">
              <a:lnSpc>
                <a:spcPct val="100000"/>
              </a:lnSpc>
              <a:spcBef>
                <a:spcPts val="620"/>
              </a:spcBef>
            </a:pP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Side 2: 12 Na, 3 Cl, 9</a:t>
            </a:r>
            <a:r>
              <a:rPr sz="26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Protein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9144000" cy="685799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250436" y="6019800"/>
              <a:ext cx="3557904" cy="838200"/>
            </a:xfrm>
            <a:custGeom>
              <a:avLst/>
              <a:gdLst/>
              <a:ahLst/>
              <a:cxnLst/>
              <a:rect l="l" t="t" r="r" b="b"/>
              <a:pathLst>
                <a:path w="3557904" h="838200">
                  <a:moveTo>
                    <a:pt x="294132" y="117106"/>
                  </a:moveTo>
                  <a:lnTo>
                    <a:pt x="256159" y="106464"/>
                  </a:lnTo>
                  <a:lnTo>
                    <a:pt x="56896" y="0"/>
                  </a:lnTo>
                  <a:lnTo>
                    <a:pt x="85344" y="31940"/>
                  </a:lnTo>
                  <a:lnTo>
                    <a:pt x="37973" y="53225"/>
                  </a:lnTo>
                  <a:lnTo>
                    <a:pt x="28448" y="117106"/>
                  </a:lnTo>
                  <a:lnTo>
                    <a:pt x="66421" y="202285"/>
                  </a:lnTo>
                  <a:lnTo>
                    <a:pt x="75946" y="287451"/>
                  </a:lnTo>
                  <a:lnTo>
                    <a:pt x="0" y="626364"/>
                  </a:lnTo>
                  <a:lnTo>
                    <a:pt x="85344" y="413435"/>
                  </a:lnTo>
                  <a:lnTo>
                    <a:pt x="132842" y="383273"/>
                  </a:lnTo>
                  <a:lnTo>
                    <a:pt x="199263" y="223570"/>
                  </a:lnTo>
                  <a:lnTo>
                    <a:pt x="227711" y="212928"/>
                  </a:lnTo>
                  <a:lnTo>
                    <a:pt x="227711" y="159689"/>
                  </a:lnTo>
                  <a:lnTo>
                    <a:pt x="294132" y="117106"/>
                  </a:lnTo>
                  <a:close/>
                </a:path>
                <a:path w="3557904" h="838200">
                  <a:moveTo>
                    <a:pt x="1159764" y="280974"/>
                  </a:moveTo>
                  <a:lnTo>
                    <a:pt x="957961" y="309613"/>
                  </a:lnTo>
                  <a:lnTo>
                    <a:pt x="702310" y="245960"/>
                  </a:lnTo>
                  <a:lnTo>
                    <a:pt x="587883" y="160020"/>
                  </a:lnTo>
                  <a:lnTo>
                    <a:pt x="578358" y="180708"/>
                  </a:lnTo>
                  <a:lnTo>
                    <a:pt x="559308" y="223685"/>
                  </a:lnTo>
                  <a:lnTo>
                    <a:pt x="654558" y="352590"/>
                  </a:lnTo>
                  <a:lnTo>
                    <a:pt x="1051687" y="591312"/>
                  </a:lnTo>
                  <a:lnTo>
                    <a:pt x="1019937" y="381241"/>
                  </a:lnTo>
                  <a:lnTo>
                    <a:pt x="1119822" y="309613"/>
                  </a:lnTo>
                  <a:lnTo>
                    <a:pt x="1159764" y="280974"/>
                  </a:lnTo>
                  <a:close/>
                </a:path>
                <a:path w="3557904" h="838200">
                  <a:moveTo>
                    <a:pt x="3557867" y="838200"/>
                  </a:moveTo>
                  <a:lnTo>
                    <a:pt x="3331591" y="762635"/>
                  </a:lnTo>
                  <a:lnTo>
                    <a:pt x="3026918" y="603643"/>
                  </a:lnTo>
                  <a:lnTo>
                    <a:pt x="2803271" y="598881"/>
                  </a:lnTo>
                  <a:lnTo>
                    <a:pt x="2687650" y="533704"/>
                  </a:lnTo>
                  <a:lnTo>
                    <a:pt x="2462022" y="406514"/>
                  </a:lnTo>
                  <a:lnTo>
                    <a:pt x="2219325" y="115595"/>
                  </a:lnTo>
                  <a:lnTo>
                    <a:pt x="2017776" y="10668"/>
                  </a:lnTo>
                  <a:lnTo>
                    <a:pt x="2052701" y="52006"/>
                  </a:lnTo>
                  <a:lnTo>
                    <a:pt x="2017776" y="114007"/>
                  </a:lnTo>
                  <a:lnTo>
                    <a:pt x="2065401" y="199847"/>
                  </a:lnTo>
                  <a:lnTo>
                    <a:pt x="2136775" y="396976"/>
                  </a:lnTo>
                  <a:lnTo>
                    <a:pt x="2089150" y="681545"/>
                  </a:lnTo>
                  <a:lnTo>
                    <a:pt x="2335136" y="533704"/>
                  </a:lnTo>
                  <a:lnTo>
                    <a:pt x="2948876" y="838200"/>
                  </a:lnTo>
                  <a:lnTo>
                    <a:pt x="3557867" y="838200"/>
                  </a:lnTo>
                  <a:close/>
                </a:path>
              </a:pathLst>
            </a:custGeom>
            <a:solidFill>
              <a:srgbClr val="4634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759196" y="6137147"/>
              <a:ext cx="246887" cy="11734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947159" y="6126479"/>
              <a:ext cx="65531" cy="12801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6019800"/>
              <a:ext cx="6229277" cy="83819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898904" y="6021323"/>
              <a:ext cx="4333240" cy="836930"/>
            </a:xfrm>
            <a:custGeom>
              <a:avLst/>
              <a:gdLst/>
              <a:ahLst/>
              <a:cxnLst/>
              <a:rect l="l" t="t" r="r" b="b"/>
              <a:pathLst>
                <a:path w="4333240" h="836929">
                  <a:moveTo>
                    <a:pt x="579120" y="212382"/>
                  </a:moveTo>
                  <a:lnTo>
                    <a:pt x="569595" y="202730"/>
                  </a:lnTo>
                  <a:lnTo>
                    <a:pt x="531495" y="183426"/>
                  </a:lnTo>
                  <a:lnTo>
                    <a:pt x="474345" y="144805"/>
                  </a:lnTo>
                  <a:lnTo>
                    <a:pt x="274447" y="57924"/>
                  </a:lnTo>
                  <a:lnTo>
                    <a:pt x="226949" y="38620"/>
                  </a:lnTo>
                  <a:lnTo>
                    <a:pt x="207899" y="28956"/>
                  </a:lnTo>
                  <a:lnTo>
                    <a:pt x="150749" y="28956"/>
                  </a:lnTo>
                  <a:lnTo>
                    <a:pt x="114300" y="19304"/>
                  </a:lnTo>
                  <a:lnTo>
                    <a:pt x="104775" y="19304"/>
                  </a:lnTo>
                  <a:lnTo>
                    <a:pt x="66675" y="0"/>
                  </a:lnTo>
                  <a:lnTo>
                    <a:pt x="47625" y="0"/>
                  </a:lnTo>
                  <a:lnTo>
                    <a:pt x="38100" y="38620"/>
                  </a:lnTo>
                  <a:lnTo>
                    <a:pt x="0" y="96532"/>
                  </a:lnTo>
                  <a:lnTo>
                    <a:pt x="104775" y="173761"/>
                  </a:lnTo>
                  <a:lnTo>
                    <a:pt x="226949" y="289610"/>
                  </a:lnTo>
                  <a:lnTo>
                    <a:pt x="303022" y="270306"/>
                  </a:lnTo>
                  <a:lnTo>
                    <a:pt x="541020" y="461772"/>
                  </a:lnTo>
                  <a:lnTo>
                    <a:pt x="483870" y="279958"/>
                  </a:lnTo>
                  <a:lnTo>
                    <a:pt x="497471" y="270306"/>
                  </a:lnTo>
                  <a:lnTo>
                    <a:pt x="579120" y="212382"/>
                  </a:lnTo>
                  <a:close/>
                </a:path>
                <a:path w="4333240" h="836929">
                  <a:moveTo>
                    <a:pt x="4332681" y="836676"/>
                  </a:moveTo>
                  <a:lnTo>
                    <a:pt x="2258949" y="443090"/>
                  </a:lnTo>
                  <a:lnTo>
                    <a:pt x="2001774" y="309943"/>
                  </a:lnTo>
                  <a:lnTo>
                    <a:pt x="1860423" y="232270"/>
                  </a:lnTo>
                  <a:lnTo>
                    <a:pt x="1828673" y="222758"/>
                  </a:lnTo>
                  <a:lnTo>
                    <a:pt x="1765173" y="203733"/>
                  </a:lnTo>
                  <a:lnTo>
                    <a:pt x="1631823" y="154597"/>
                  </a:lnTo>
                  <a:lnTo>
                    <a:pt x="1480947" y="86448"/>
                  </a:lnTo>
                  <a:lnTo>
                    <a:pt x="1404747" y="67424"/>
                  </a:lnTo>
                  <a:lnTo>
                    <a:pt x="1338072" y="57912"/>
                  </a:lnTo>
                  <a:lnTo>
                    <a:pt x="1242822" y="57912"/>
                  </a:lnTo>
                  <a:lnTo>
                    <a:pt x="1204722" y="97536"/>
                  </a:lnTo>
                  <a:lnTo>
                    <a:pt x="1185672" y="260807"/>
                  </a:lnTo>
                  <a:lnTo>
                    <a:pt x="1280922" y="222758"/>
                  </a:lnTo>
                  <a:lnTo>
                    <a:pt x="1328547" y="270306"/>
                  </a:lnTo>
                  <a:lnTo>
                    <a:pt x="1423797" y="300431"/>
                  </a:lnTo>
                  <a:lnTo>
                    <a:pt x="1517523" y="490639"/>
                  </a:lnTo>
                  <a:lnTo>
                    <a:pt x="1822323" y="626960"/>
                  </a:lnTo>
                  <a:lnTo>
                    <a:pt x="2419350" y="626960"/>
                  </a:lnTo>
                  <a:lnTo>
                    <a:pt x="4303928" y="836676"/>
                  </a:lnTo>
                  <a:lnTo>
                    <a:pt x="4332681" y="836676"/>
                  </a:lnTo>
                  <a:close/>
                </a:path>
              </a:pathLst>
            </a:custGeom>
            <a:solidFill>
              <a:srgbClr val="4634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04744" y="6068567"/>
              <a:ext cx="112775" cy="9753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357883" y="6099047"/>
              <a:ext cx="254635" cy="260985"/>
            </a:xfrm>
            <a:custGeom>
              <a:avLst/>
              <a:gdLst/>
              <a:ahLst/>
              <a:cxnLst/>
              <a:rect l="l" t="t" r="r" b="b"/>
              <a:pathLst>
                <a:path w="254634" h="260985">
                  <a:moveTo>
                    <a:pt x="47371" y="0"/>
                  </a:moveTo>
                  <a:lnTo>
                    <a:pt x="0" y="0"/>
                  </a:lnTo>
                  <a:lnTo>
                    <a:pt x="47371" y="86867"/>
                  </a:lnTo>
                  <a:lnTo>
                    <a:pt x="151765" y="164083"/>
                  </a:lnTo>
                  <a:lnTo>
                    <a:pt x="254507" y="260603"/>
                  </a:lnTo>
                  <a:lnTo>
                    <a:pt x="254507" y="250951"/>
                  </a:lnTo>
                  <a:lnTo>
                    <a:pt x="244982" y="221995"/>
                  </a:lnTo>
                  <a:lnTo>
                    <a:pt x="226059" y="183387"/>
                  </a:lnTo>
                  <a:lnTo>
                    <a:pt x="189737" y="154431"/>
                  </a:lnTo>
                  <a:lnTo>
                    <a:pt x="170687" y="135127"/>
                  </a:lnTo>
                  <a:lnTo>
                    <a:pt x="161290" y="115823"/>
                  </a:lnTo>
                  <a:lnTo>
                    <a:pt x="151765" y="96519"/>
                  </a:lnTo>
                  <a:lnTo>
                    <a:pt x="151765" y="86867"/>
                  </a:lnTo>
                  <a:lnTo>
                    <a:pt x="180212" y="19303"/>
                  </a:lnTo>
                  <a:lnTo>
                    <a:pt x="113791" y="9651"/>
                  </a:lnTo>
                  <a:lnTo>
                    <a:pt x="75818" y="9651"/>
                  </a:lnTo>
                  <a:lnTo>
                    <a:pt x="47371" y="0"/>
                  </a:lnTo>
                  <a:close/>
                </a:path>
              </a:pathLst>
            </a:custGeom>
            <a:solidFill>
              <a:srgbClr val="4634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120139" y="6118859"/>
              <a:ext cx="94487" cy="96012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26363" y="6050279"/>
              <a:ext cx="390525" cy="327660"/>
            </a:xfrm>
            <a:custGeom>
              <a:avLst/>
              <a:gdLst/>
              <a:ahLst/>
              <a:cxnLst/>
              <a:rect l="l" t="t" r="r" b="b"/>
              <a:pathLst>
                <a:path w="390525" h="327660">
                  <a:moveTo>
                    <a:pt x="19113" y="0"/>
                  </a:moveTo>
                  <a:lnTo>
                    <a:pt x="0" y="0"/>
                  </a:lnTo>
                  <a:lnTo>
                    <a:pt x="0" y="19278"/>
                  </a:lnTo>
                  <a:lnTo>
                    <a:pt x="93954" y="57823"/>
                  </a:lnTo>
                  <a:lnTo>
                    <a:pt x="141731" y="106006"/>
                  </a:lnTo>
                  <a:lnTo>
                    <a:pt x="74841" y="134912"/>
                  </a:lnTo>
                  <a:lnTo>
                    <a:pt x="122618" y="212013"/>
                  </a:lnTo>
                  <a:lnTo>
                    <a:pt x="285038" y="327660"/>
                  </a:lnTo>
                  <a:lnTo>
                    <a:pt x="265938" y="250558"/>
                  </a:lnTo>
                  <a:lnTo>
                    <a:pt x="227711" y="212013"/>
                  </a:lnTo>
                  <a:lnTo>
                    <a:pt x="332816" y="134912"/>
                  </a:lnTo>
                  <a:lnTo>
                    <a:pt x="390144" y="67462"/>
                  </a:lnTo>
                  <a:lnTo>
                    <a:pt x="371030" y="57823"/>
                  </a:lnTo>
                  <a:lnTo>
                    <a:pt x="323265" y="38544"/>
                  </a:lnTo>
                  <a:lnTo>
                    <a:pt x="237274" y="28905"/>
                  </a:lnTo>
                  <a:lnTo>
                    <a:pt x="227711" y="28905"/>
                  </a:lnTo>
                  <a:lnTo>
                    <a:pt x="199047" y="19278"/>
                  </a:lnTo>
                  <a:lnTo>
                    <a:pt x="160832" y="19278"/>
                  </a:lnTo>
                  <a:lnTo>
                    <a:pt x="141731" y="9639"/>
                  </a:lnTo>
                  <a:lnTo>
                    <a:pt x="74841" y="9639"/>
                  </a:lnTo>
                  <a:lnTo>
                    <a:pt x="19113" y="0"/>
                  </a:lnTo>
                  <a:close/>
                </a:path>
              </a:pathLst>
            </a:custGeom>
            <a:solidFill>
              <a:srgbClr val="4634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307340" y="862329"/>
            <a:ext cx="8531225" cy="58299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Clr>
                <a:srgbClr val="E2E2FF"/>
              </a:buClr>
              <a:buChar char="•"/>
              <a:tabLst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Also known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as facilitated transport or passive-  mediated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transport.</a:t>
            </a:r>
            <a:endParaRPr sz="2800">
              <a:latin typeface="Arial"/>
              <a:cs typeface="Arial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675"/>
              </a:spcBef>
              <a:buClr>
                <a:srgbClr val="E2E2FF"/>
              </a:buClr>
              <a:buChar char="•"/>
              <a:tabLst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It is the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spontaneous passage of molecules or ions  across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 biological membrane passing through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specific transmembrane integral proteins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(as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opposed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active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transport).</a:t>
            </a:r>
            <a:endParaRPr sz="280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75"/>
              </a:spcBef>
              <a:buClr>
                <a:srgbClr val="E2E2FF"/>
              </a:buClr>
              <a:buChar char="•"/>
              <a:tabLst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May occur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either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across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biological membranes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or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through aqueous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compartments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80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organism.</a:t>
            </a:r>
            <a:endParaRPr sz="2800">
              <a:latin typeface="Arial"/>
              <a:cs typeface="Arial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675"/>
              </a:spcBef>
              <a:buClr>
                <a:srgbClr val="E2E2FF"/>
              </a:buClr>
              <a:buChar char="•"/>
              <a:tabLst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Polar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molecules and charged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ions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are dissolved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in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water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but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they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cannot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diffuse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freely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across the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plasma membrane due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to the hydrophobic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nature  of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 fatty acid tails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of phospholipids that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make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up  the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lipid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bilayers.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2562225" y="0"/>
            <a:ext cx="401764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-685" dirty="0"/>
              <a:t>Facilitated</a:t>
            </a:r>
            <a:r>
              <a:rPr sz="5400" spc="-440" dirty="0"/>
              <a:t> </a:t>
            </a:r>
            <a:r>
              <a:rPr sz="5400" spc="-655" dirty="0"/>
              <a:t>Diffusion</a:t>
            </a:r>
            <a:endParaRPr sz="5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03446" y="328929"/>
            <a:ext cx="14122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1" spc="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2800" i="1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2800" i="1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2800" i="1" spc="-5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2800" i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2800" i="1" spc="-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2800" i="1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800" i="1" spc="-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328929"/>
            <a:ext cx="324548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Clr>
                <a:srgbClr val="E2E2FF"/>
              </a:buClr>
              <a:buFont typeface="Arial"/>
              <a:buChar char="•"/>
              <a:tabLst>
                <a:tab pos="355600" algn="l"/>
                <a:tab pos="356235" algn="l"/>
                <a:tab pos="1717675" algn="l"/>
              </a:tabLst>
            </a:pPr>
            <a:r>
              <a:rPr sz="2800" i="1" spc="-5" dirty="0">
                <a:solidFill>
                  <a:srgbClr val="FF0000"/>
                </a:solidFill>
                <a:latin typeface="Arial"/>
                <a:cs typeface="Arial"/>
              </a:rPr>
              <a:t>Only	small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tabLst>
                <a:tab pos="1120775" algn="l"/>
                <a:tab pos="2656840" algn="l"/>
              </a:tabLst>
            </a:pPr>
            <a:r>
              <a:rPr sz="2800" i="1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800" i="1" spc="-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800" i="1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800" i="1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2800" i="1" dirty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r>
              <a:rPr sz="2800" i="1" spc="-5" dirty="0">
                <a:solidFill>
                  <a:srgbClr val="FF0000"/>
                </a:solidFill>
                <a:latin typeface="Arial"/>
                <a:cs typeface="Arial"/>
              </a:rPr>
              <a:t>ygen</a:t>
            </a:r>
            <a:r>
              <a:rPr sz="2800" i="1" dirty="0">
                <a:solidFill>
                  <a:srgbClr val="FF0000"/>
                </a:solidFill>
                <a:latin typeface="Arial"/>
                <a:cs typeface="Arial"/>
              </a:rPr>
              <a:t>	can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43883" y="755649"/>
            <a:ext cx="10737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1" spc="-5" dirty="0">
                <a:solidFill>
                  <a:srgbClr val="FF0000"/>
                </a:solidFill>
                <a:latin typeface="Arial"/>
                <a:cs typeface="Arial"/>
              </a:rPr>
              <a:t>diffuse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81269" y="328929"/>
            <a:ext cx="325691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42875">
              <a:lnSpc>
                <a:spcPct val="100000"/>
              </a:lnSpc>
              <a:spcBef>
                <a:spcPts val="95"/>
              </a:spcBef>
              <a:tabLst>
                <a:tab pos="1311275" algn="l"/>
                <a:tab pos="2489200" algn="l"/>
                <a:tab pos="2748280" algn="l"/>
              </a:tabLst>
            </a:pPr>
            <a:r>
              <a:rPr sz="2800" i="1" spc="-5" dirty="0">
                <a:solidFill>
                  <a:srgbClr val="FF0000"/>
                </a:solidFill>
                <a:latin typeface="Arial"/>
                <a:cs typeface="Arial"/>
              </a:rPr>
              <a:t>mol</a:t>
            </a:r>
            <a:r>
              <a:rPr sz="2800" i="1" spc="1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800" i="1" spc="-5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2800" i="1" dirty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2800" i="1" spc="-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2800" i="1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800" i="1" spc="-5" dirty="0">
                <a:solidFill>
                  <a:srgbClr val="FF0000"/>
                </a:solidFill>
                <a:latin typeface="Arial"/>
                <a:cs typeface="Arial"/>
              </a:rPr>
              <a:t>s,</a:t>
            </a:r>
            <a:r>
              <a:rPr sz="2800" i="1" dirty="0">
                <a:solidFill>
                  <a:srgbClr val="FF0000"/>
                </a:solidFill>
                <a:latin typeface="Arial"/>
                <a:cs typeface="Arial"/>
              </a:rPr>
              <a:t>	such  </a:t>
            </a:r>
            <a:r>
              <a:rPr sz="2800" i="1" spc="-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800" i="1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800" i="1" spc="-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800" i="1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800" i="1" spc="-5" dirty="0">
                <a:solidFill>
                  <a:srgbClr val="FF0000"/>
                </a:solidFill>
                <a:latin typeface="Arial"/>
                <a:cs typeface="Arial"/>
              </a:rPr>
              <a:t>ly</a:t>
            </a:r>
            <a:r>
              <a:rPr sz="2800" i="1" dirty="0">
                <a:solidFill>
                  <a:srgbClr val="FF0000"/>
                </a:solidFill>
                <a:latin typeface="Arial"/>
                <a:cs typeface="Arial"/>
              </a:rPr>
              <a:t>	acros</a:t>
            </a:r>
            <a:r>
              <a:rPr sz="2800" i="1" spc="-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800" i="1" dirty="0">
                <a:solidFill>
                  <a:srgbClr val="FF0000"/>
                </a:solidFill>
                <a:latin typeface="Arial"/>
                <a:cs typeface="Arial"/>
              </a:rPr>
              <a:t>		</a:t>
            </a:r>
            <a:r>
              <a:rPr sz="2800" i="1" spc="-5" dirty="0">
                <a:solidFill>
                  <a:srgbClr val="FF0000"/>
                </a:solidFill>
                <a:latin typeface="Arial"/>
                <a:cs typeface="Arial"/>
              </a:rPr>
              <a:t>the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9144" y="1182065"/>
            <a:ext cx="182498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1" spc="-5" dirty="0">
                <a:solidFill>
                  <a:srgbClr val="FF0000"/>
                </a:solidFill>
                <a:latin typeface="Arial"/>
                <a:cs typeface="Arial"/>
              </a:rPr>
              <a:t>membr</a:t>
            </a:r>
            <a:r>
              <a:rPr sz="2800" i="1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800" i="1" spc="-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2800" i="1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516890" y="1741151"/>
          <a:ext cx="8338817" cy="8234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0340"/>
                <a:gridCol w="3294379"/>
                <a:gridCol w="1598294"/>
                <a:gridCol w="1995804"/>
              </a:tblGrid>
              <a:tr h="411712">
                <a:tc>
                  <a:txBody>
                    <a:bodyPr/>
                    <a:lstStyle/>
                    <a:p>
                      <a:pPr marL="374650" indent="-343535">
                        <a:lnSpc>
                          <a:spcPts val="3090"/>
                        </a:lnSpc>
                        <a:buClr>
                          <a:srgbClr val="E2E2FF"/>
                        </a:buClr>
                        <a:buChar char="•"/>
                        <a:tabLst>
                          <a:tab pos="374650" algn="l"/>
                          <a:tab pos="375285" algn="l"/>
                        </a:tabLst>
                      </a:pPr>
                      <a:r>
                        <a:rPr sz="28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All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3090"/>
                        </a:lnSpc>
                        <a:tabLst>
                          <a:tab pos="1523365" algn="l"/>
                        </a:tabLst>
                      </a:pPr>
                      <a:r>
                        <a:rPr sz="28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polar	molecules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90"/>
                        </a:lnSpc>
                      </a:pPr>
                      <a:r>
                        <a:rPr sz="2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are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3090"/>
                        </a:lnSpc>
                      </a:pPr>
                      <a:r>
                        <a:rPr sz="2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</a:t>
                      </a:r>
                      <a:r>
                        <a:rPr sz="2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2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nsp</a:t>
                      </a:r>
                      <a:r>
                        <a:rPr sz="2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2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rt</a:t>
                      </a:r>
                      <a:r>
                        <a:rPr sz="2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2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11712">
                <a:tc>
                  <a:txBody>
                    <a:bodyPr/>
                    <a:lstStyle/>
                    <a:p>
                      <a:pPr marL="374650">
                        <a:lnSpc>
                          <a:spcPts val="3140"/>
                        </a:lnSpc>
                      </a:pPr>
                      <a:r>
                        <a:rPr sz="2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across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2905">
                        <a:lnSpc>
                          <a:spcPts val="3140"/>
                        </a:lnSpc>
                        <a:tabLst>
                          <a:tab pos="2677160" algn="l"/>
                        </a:tabLst>
                      </a:pPr>
                      <a:r>
                        <a:rPr sz="2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membranes	by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3140"/>
                        </a:lnSpc>
                      </a:pPr>
                      <a:r>
                        <a:rPr sz="2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proteins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3140"/>
                        </a:lnSpc>
                        <a:tabLst>
                          <a:tab pos="1002665" algn="l"/>
                        </a:tabLst>
                      </a:pPr>
                      <a:r>
                        <a:rPr sz="2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sz="2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2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	f</a:t>
                      </a:r>
                      <a:r>
                        <a:rPr sz="2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2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rm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535940" y="2461729"/>
            <a:ext cx="8298815" cy="1904364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55600" algn="just">
              <a:lnSpc>
                <a:spcPct val="100000"/>
              </a:lnSpc>
              <a:spcBef>
                <a:spcPts val="775"/>
              </a:spcBef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transmembrane</a:t>
            </a:r>
            <a:r>
              <a:rPr sz="28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channels.</a:t>
            </a:r>
            <a:endParaRPr sz="2800">
              <a:latin typeface="Arial"/>
              <a:cs typeface="Arial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675"/>
              </a:spcBef>
              <a:buClr>
                <a:srgbClr val="E2E2FF"/>
              </a:buClr>
              <a:buChar char="•"/>
              <a:tabLst>
                <a:tab pos="356235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These channels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gated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so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they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can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open 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close, thus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regulating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 flow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ions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small  polar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molecules.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4426458"/>
            <a:ext cx="482092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95"/>
              </a:spcBef>
              <a:buClr>
                <a:srgbClr val="E2E2FF"/>
              </a:buClr>
              <a:buChar char="•"/>
              <a:tabLst>
                <a:tab pos="355600" algn="l"/>
                <a:tab pos="356235" algn="l"/>
                <a:tab pos="2037714" algn="l"/>
                <a:tab pos="3622040" algn="l"/>
                <a:tab pos="4292600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Large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are  transmembrane	carrier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924169" y="4426458"/>
            <a:ext cx="291528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57785">
              <a:lnSpc>
                <a:spcPct val="100000"/>
              </a:lnSpc>
              <a:spcBef>
                <a:spcPts val="95"/>
              </a:spcBef>
              <a:tabLst>
                <a:tab pos="2147570" algn="l"/>
                <a:tab pos="252476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tr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rt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	by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pr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te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s,	such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9144" y="5280152"/>
            <a:ext cx="795782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as permeases that change their conformation as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molecules are carried through,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example  glucose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or amino</a:t>
            </a:r>
            <a:r>
              <a:rPr sz="28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acids.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28929"/>
            <a:ext cx="830135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95"/>
              </a:spcBef>
              <a:buClr>
                <a:srgbClr val="E2E2FF"/>
              </a:buClr>
              <a:buChar char="•"/>
              <a:tabLst>
                <a:tab pos="355600" algn="l"/>
                <a:tab pos="356235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Non-polar molecules, such as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retinol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lipids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are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poorly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soluble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8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30" dirty="0">
                <a:solidFill>
                  <a:srgbClr val="FFFFFF"/>
                </a:solidFill>
                <a:latin typeface="Arial"/>
                <a:cs typeface="Arial"/>
              </a:rPr>
              <a:t>water.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267409"/>
            <a:ext cx="4683760" cy="879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95"/>
              </a:spcBef>
              <a:buClr>
                <a:srgbClr val="E2E2FF"/>
              </a:buClr>
              <a:buChar char="•"/>
              <a:tabLst>
                <a:tab pos="355600" algn="l"/>
                <a:tab pos="356235" algn="l"/>
                <a:tab pos="1707514" algn="l"/>
                <a:tab pos="2785110" algn="l"/>
                <a:tab pos="2856865" algn="l"/>
                <a:tab pos="3397885" algn="l"/>
                <a:tab pos="435356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They	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are	transported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mp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ts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	o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lls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or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38013" y="1267409"/>
            <a:ext cx="3397250" cy="879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34315">
              <a:lnSpc>
                <a:spcPct val="100000"/>
              </a:lnSpc>
              <a:spcBef>
                <a:spcPts val="95"/>
              </a:spcBef>
              <a:tabLst>
                <a:tab pos="1464945" algn="l"/>
                <a:tab pos="201676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aq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eo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  th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gh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tr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121535"/>
            <a:ext cx="8300720" cy="41224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7620" algn="just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space by water-soluble carriers as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retinol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binding  protein.</a:t>
            </a:r>
            <a:endParaRPr sz="2800">
              <a:latin typeface="Arial"/>
              <a:cs typeface="Arial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675"/>
              </a:spcBef>
              <a:buClr>
                <a:srgbClr val="E2E2FF"/>
              </a:buClr>
              <a:buChar char="•"/>
              <a:tabLst>
                <a:tab pos="356235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Metabolites are not changed because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no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energy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required for facilitated</a:t>
            </a:r>
            <a:r>
              <a:rPr sz="28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diffusion.</a:t>
            </a:r>
            <a:endParaRPr sz="2800">
              <a:latin typeface="Arial"/>
              <a:cs typeface="Arial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675"/>
              </a:spcBef>
              <a:buClr>
                <a:srgbClr val="E2E2FF"/>
              </a:buClr>
              <a:buChar char="•"/>
              <a:tabLst>
                <a:tab pos="356235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Only permease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changes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its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shape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order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to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transport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metabolites.</a:t>
            </a:r>
            <a:endParaRPr sz="2800">
              <a:latin typeface="Arial"/>
              <a:cs typeface="Arial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670"/>
              </a:spcBef>
              <a:buClr>
                <a:srgbClr val="E2E2FF"/>
              </a:buClr>
              <a:buChar char="•"/>
              <a:tabLst>
                <a:tab pos="356235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Form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transport through cell membrane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which  modifies its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metabolites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is the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group  translocation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transportation.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30453"/>
            <a:ext cx="83019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Clr>
                <a:srgbClr val="E2E2FF"/>
              </a:buClr>
              <a:buFont typeface="Arial"/>
              <a:buChar char="•"/>
              <a:tabLst>
                <a:tab pos="355600" algn="l"/>
                <a:tab pos="356235" algn="l"/>
                <a:tab pos="1824355" algn="l"/>
                <a:tab pos="3074670" algn="l"/>
                <a:tab pos="3900804" algn="l"/>
                <a:tab pos="4674870" algn="l"/>
                <a:tab pos="6010275" algn="l"/>
                <a:tab pos="6836409" algn="l"/>
                <a:tab pos="7543800" algn="l"/>
              </a:tabLst>
            </a:pPr>
            <a:r>
              <a:rPr sz="2400" i="1" spc="-5" dirty="0">
                <a:solidFill>
                  <a:srgbClr val="FFFFFF"/>
                </a:solidFill>
                <a:latin typeface="Arial"/>
                <a:cs typeface="Arial"/>
              </a:rPr>
              <a:t>Glucos</a:t>
            </a:r>
            <a:r>
              <a:rPr sz="2400" i="1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,	</a:t>
            </a:r>
            <a:r>
              <a:rPr sz="2400" i="1" spc="-5" dirty="0">
                <a:solidFill>
                  <a:srgbClr val="FFFFFF"/>
                </a:solidFill>
                <a:latin typeface="Arial"/>
                <a:cs typeface="Arial"/>
              </a:rPr>
              <a:t>sodium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400" i="1" spc="-5" dirty="0">
                <a:solidFill>
                  <a:srgbClr val="FFFFFF"/>
                </a:solidFill>
                <a:latin typeface="Arial"/>
                <a:cs typeface="Arial"/>
              </a:rPr>
              <a:t>ions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400" i="1" spc="-1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400" i="1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400" i="1" spc="-5" dirty="0">
                <a:solidFill>
                  <a:srgbClr val="FFFFFF"/>
                </a:solidFill>
                <a:latin typeface="Arial"/>
                <a:cs typeface="Arial"/>
              </a:rPr>
              <a:t>chloride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400" i="1" spc="-5" dirty="0">
                <a:solidFill>
                  <a:srgbClr val="FFFFFF"/>
                </a:solidFill>
                <a:latin typeface="Arial"/>
                <a:cs typeface="Arial"/>
              </a:rPr>
              <a:t>ions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400" i="1" spc="-5" dirty="0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400" i="1" spc="-1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i="1" spc="-5" dirty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79144" y="696214"/>
            <a:ext cx="795845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examples of molecules and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ions that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must efficiently get  </a:t>
            </a:r>
            <a:r>
              <a:rPr sz="2400" i="1" spc="-5" dirty="0">
                <a:solidFill>
                  <a:srgbClr val="FFFFFF"/>
                </a:solidFill>
                <a:latin typeface="Arial"/>
                <a:cs typeface="Arial"/>
              </a:rPr>
              <a:t>across 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i="1" spc="-5" dirty="0">
                <a:solidFill>
                  <a:srgbClr val="FFFFFF"/>
                </a:solidFill>
                <a:latin typeface="Arial"/>
                <a:cs typeface="Arial"/>
              </a:rPr>
              <a:t>plasma membrane but 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00" i="1" spc="-5" dirty="0">
                <a:solidFill>
                  <a:srgbClr val="FFFFFF"/>
                </a:solidFill>
                <a:latin typeface="Arial"/>
                <a:cs typeface="Arial"/>
              </a:rPr>
              <a:t>which 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i="1" spc="-5" dirty="0">
                <a:solidFill>
                  <a:srgbClr val="FFFFFF"/>
                </a:solidFill>
                <a:latin typeface="Arial"/>
                <a:cs typeface="Arial"/>
              </a:rPr>
              <a:t>lipid 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bilayer  </a:t>
            </a:r>
            <a:r>
              <a:rPr sz="2400" i="1" spc="-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i="1" spc="-10" dirty="0">
                <a:solidFill>
                  <a:srgbClr val="FFFFFF"/>
                </a:solidFill>
                <a:latin typeface="Arial"/>
                <a:cs typeface="Arial"/>
              </a:rPr>
              <a:t>membrane </a:t>
            </a:r>
            <a:r>
              <a:rPr sz="2400" i="1" spc="-5" dirty="0">
                <a:solidFill>
                  <a:srgbClr val="FFFFFF"/>
                </a:solidFill>
                <a:latin typeface="Arial"/>
                <a:cs typeface="Arial"/>
              </a:rPr>
              <a:t>is virtually</a:t>
            </a:r>
            <a:r>
              <a:rPr sz="2400" i="1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FFFFFF"/>
                </a:solidFill>
                <a:latin typeface="Arial"/>
                <a:cs typeface="Arial"/>
              </a:rPr>
              <a:t>impermeable.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231262"/>
            <a:ext cx="8302625" cy="3013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1155" marR="5080" indent="-33909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351790" algn="l"/>
              </a:tabLst>
            </a:pPr>
            <a:r>
              <a:rPr sz="2800" spc="-35" dirty="0">
                <a:solidFill>
                  <a:srgbClr val="FFFFFF"/>
                </a:solidFill>
                <a:latin typeface="Arial"/>
                <a:cs typeface="Arial"/>
              </a:rPr>
              <a:t>Various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attempts have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been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made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by engineers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to  mimic the process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facilitated transport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in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synthetic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(i.e.,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non-biological) membranes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for use  in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industrial-scale gas and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liquid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separations, but  these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have met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limited success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date, most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often for reasons related to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poor carrier stability  and/or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loss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of carrier from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8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membrane.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4508" y="1228344"/>
            <a:ext cx="8683752" cy="38008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1402</Words>
  <Application>Microsoft Office PowerPoint</Application>
  <PresentationFormat>On-screen Show (4:3)</PresentationFormat>
  <Paragraphs>163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Slide 2</vt:lpstr>
      <vt:lpstr>Slide 3</vt:lpstr>
      <vt:lpstr>Slide 4</vt:lpstr>
      <vt:lpstr>Facilitated Diffusion</vt:lpstr>
      <vt:lpstr>Slide 6</vt:lpstr>
      <vt:lpstr>Slide 7</vt:lpstr>
      <vt:lpstr>examples of molecules and ions that must efficiently get  across the plasma membrane but to which the lipid bilayer  of the membrane is virtually impermeable.</vt:lpstr>
      <vt:lpstr>Slide 9</vt:lpstr>
      <vt:lpstr>Kinetics of Diffusion</vt:lpstr>
      <vt:lpstr>Slide 11</vt:lpstr>
      <vt:lpstr>Slide 12</vt:lpstr>
      <vt:lpstr>Slide 13</vt:lpstr>
      <vt:lpstr>Ji = Dci ∂µi RT ∂x</vt:lpstr>
      <vt:lpstr>Slide 15</vt:lpstr>
      <vt:lpstr>Electrochemical gradient</vt:lpstr>
      <vt:lpstr>Slide 17</vt:lpstr>
      <vt:lpstr>Slide 18</vt:lpstr>
      <vt:lpstr>Slide 19</vt:lpstr>
      <vt:lpstr>Slide 20</vt:lpstr>
      <vt:lpstr>Slide 21</vt:lpstr>
      <vt:lpstr>Osmosis</vt:lpstr>
      <vt:lpstr>Slide 23</vt:lpstr>
      <vt:lpstr>Slide 24</vt:lpstr>
      <vt:lpstr>Slide 25</vt:lpstr>
      <vt:lpstr>Slide 26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Mansur Ahmad</dc:creator>
  <cp:lastModifiedBy>Sonali</cp:lastModifiedBy>
  <cp:revision>3</cp:revision>
  <dcterms:created xsi:type="dcterms:W3CDTF">2021-11-10T17:35:40Z</dcterms:created>
  <dcterms:modified xsi:type="dcterms:W3CDTF">2021-11-10T17:57:55Z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2021-01-09T00:00:00Z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2021-11-10T00:00:00Z</vt:filetime>
  </property>
</Properties>
</file>