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B973F6-6F38-42EF-BD29-D18625E2633F}" type="datetimeFigureOut">
              <a:rPr lang="en-US" smtClean="0"/>
              <a:t>11/17/2021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8A973E-CE99-40AF-B69F-96312424871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B973F6-6F38-42EF-BD29-D18625E2633F}"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A973E-CE99-40AF-B69F-96312424871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68A973E-CE99-40AF-B69F-96312424871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B973F6-6F38-42EF-BD29-D18625E2633F}"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3B973F6-6F38-42EF-BD29-D18625E2633F}" type="datetimeFigureOut">
              <a:rPr lang="en-US" smtClean="0"/>
              <a:t>11/17/2021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68A973E-CE99-40AF-B69F-96312424871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3B973F6-6F38-42EF-BD29-D18625E2633F}" type="datetimeFigureOut">
              <a:rPr lang="en-US" smtClean="0"/>
              <a:t>11/17/2021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8A973E-CE99-40AF-B69F-96312424871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3B973F6-6F38-42EF-BD29-D18625E2633F}" type="datetimeFigureOut">
              <a:rPr lang="en-US" smtClean="0"/>
              <a:t>11/17/2021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A973E-CE99-40AF-B69F-96312424871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B973F6-6F38-42EF-BD29-D18625E2633F}" type="datetimeFigureOut">
              <a:rPr lang="en-US" smtClean="0"/>
              <a:t>11/17/2021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68A973E-CE99-40AF-B69F-96312424871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B973F6-6F38-42EF-BD29-D18625E2633F}" type="datetimeFigureOut">
              <a:rPr lang="en-US" smtClean="0"/>
              <a:t>11/17/2021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68A973E-CE99-40AF-B69F-9631242487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3B973F6-6F38-42EF-BD29-D18625E2633F}" type="datetimeFigureOut">
              <a:rPr lang="en-US" smtClean="0"/>
              <a:t>11/17/2021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68A973E-CE99-40AF-B69F-9631242487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68A973E-CE99-40AF-B69F-96312424871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3B973F6-6F38-42EF-BD29-D18625E2633F}" type="datetimeFigureOut">
              <a:rPr lang="en-US" smtClean="0"/>
              <a:t>11/17/2021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68A973E-CE99-40AF-B69F-96312424871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3B973F6-6F38-42EF-BD29-D18625E2633F}" type="datetimeFigureOut">
              <a:rPr lang="en-US" smtClean="0"/>
              <a:t>11/17/2021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3B973F6-6F38-42EF-BD29-D18625E2633F}" type="datetimeFigureOut">
              <a:rPr lang="en-US" smtClean="0"/>
              <a:t>11/17/2021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68A973E-CE99-40AF-B69F-96312424871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14744" y="3886200"/>
            <a:ext cx="5143536" cy="2543196"/>
          </a:xfrm>
        </p:spPr>
        <p:txBody>
          <a:bodyPr>
            <a:normAutofit/>
          </a:bodyPr>
          <a:lstStyle/>
          <a:p>
            <a:r>
              <a:rPr lang="en-US" dirty="0" smtClean="0"/>
              <a:t>Name: Dr. </a:t>
            </a:r>
            <a:r>
              <a:rPr lang="en-US" dirty="0" err="1" smtClean="0"/>
              <a:t>Anju</a:t>
            </a:r>
            <a:r>
              <a:rPr lang="en-US" dirty="0" smtClean="0"/>
              <a:t> Singh</a:t>
            </a:r>
          </a:p>
          <a:p>
            <a:r>
              <a:rPr lang="en-US" dirty="0" smtClean="0"/>
              <a:t>Assistant </a:t>
            </a:r>
            <a:r>
              <a:rPr lang="en-US" smtClean="0"/>
              <a:t>ProfesSor</a:t>
            </a:r>
            <a:endParaRPr lang="en-US" dirty="0" smtClean="0"/>
          </a:p>
          <a:p>
            <a:r>
              <a:rPr lang="en-US" dirty="0" smtClean="0"/>
              <a:t>School of Pharmaceutical Sciences </a:t>
            </a:r>
          </a:p>
          <a:p>
            <a:r>
              <a:rPr lang="en-US" dirty="0" smtClean="0"/>
              <a:t>C S J M University</a:t>
            </a:r>
          </a:p>
          <a:p>
            <a:endParaRPr lang="en-US" dirty="0"/>
          </a:p>
        </p:txBody>
      </p:sp>
      <p:sp>
        <p:nvSpPr>
          <p:cNvPr id="2" name="Title 1"/>
          <p:cNvSpPr>
            <a:spLocks noGrp="1"/>
          </p:cNvSpPr>
          <p:nvPr>
            <p:ph type="ctrTitle"/>
          </p:nvPr>
        </p:nvSpPr>
        <p:spPr>
          <a:xfrm>
            <a:off x="685800" y="857233"/>
            <a:ext cx="8172480" cy="2357453"/>
          </a:xfrm>
        </p:spPr>
        <p:txBody>
          <a:bodyPr>
            <a:normAutofit fontScale="90000"/>
          </a:bodyPr>
          <a:lstStyle/>
          <a:p>
            <a:r>
              <a:rPr lang="en-US" dirty="0" smtClean="0"/>
              <a:t>CPCSEA  Record keeping GUIDELINES FOR LABORATORY ANIMAL FACILITIES:</a:t>
            </a:r>
            <a:endParaRPr lang="en-US" dirty="0"/>
          </a:p>
        </p:txBody>
      </p:sp>
      <p:pic>
        <p:nvPicPr>
          <p:cNvPr id="1026" name="Picture 2"/>
          <p:cNvPicPr>
            <a:picLocks noChangeAspect="1" noChangeArrowheads="1"/>
          </p:cNvPicPr>
          <p:nvPr/>
        </p:nvPicPr>
        <p:blipFill>
          <a:blip r:embed="rId2"/>
          <a:srcRect/>
          <a:stretch>
            <a:fillRect/>
          </a:stretch>
        </p:blipFill>
        <p:spPr bwMode="auto">
          <a:xfrm>
            <a:off x="428596" y="3786190"/>
            <a:ext cx="3143272" cy="25003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a:bodyPr>
          <a:lstStyle/>
          <a:p>
            <a:pPr algn="l"/>
            <a:r>
              <a:rPr lang="en-US" dirty="0" smtClean="0"/>
              <a:t>Introduction:</a:t>
            </a:r>
            <a:endParaRPr lang="en-US" dirty="0"/>
          </a:p>
        </p:txBody>
      </p:sp>
      <p:sp>
        <p:nvSpPr>
          <p:cNvPr id="3" name="Content Placeholder 2"/>
          <p:cNvSpPr>
            <a:spLocks noGrp="1"/>
          </p:cNvSpPr>
          <p:nvPr>
            <p:ph sz="quarter" idx="1"/>
          </p:nvPr>
        </p:nvSpPr>
        <p:spPr>
          <a:xfrm>
            <a:off x="214282" y="642918"/>
            <a:ext cx="8643998" cy="5929354"/>
          </a:xfrm>
        </p:spPr>
        <p:txBody>
          <a:bodyPr>
            <a:normAutofit/>
          </a:bodyPr>
          <a:lstStyle/>
          <a:p>
            <a:r>
              <a:rPr lang="en-US" sz="2000" dirty="0" smtClean="0"/>
              <a:t>The Committee for the Purpose of Control and Supervision of Experiments on Animals (CPCSEA).</a:t>
            </a:r>
          </a:p>
          <a:p>
            <a:r>
              <a:rPr lang="en-US" sz="2000" dirty="0" smtClean="0"/>
              <a:t>CPCSEA is duty bound to take all such measures as may be necessary to ensure that animals are not subjected to unnecessary pain or suffering before, during or after performance of experiments on them. For this purpose, the Committee formulated the Breeding of and Experiments on Animals (Control &amp; Supervision) Rules, 1998 (amended in 2001 &amp; 2006) to regulate the experimentation on animals. </a:t>
            </a:r>
          </a:p>
          <a:p>
            <a:r>
              <a:rPr lang="en-US" sz="2000" dirty="0" smtClean="0"/>
              <a:t>The Committee for the Purpose of Control and Supervision of Experiments on Animals (CPCSEA) is a statutory body formed by the Act of the Indian Parliament under the Prevention of Cruelty to Animals Act 1960. Formed in </a:t>
            </a:r>
            <a:r>
              <a:rPr lang="en-US" sz="2000" b="1" dirty="0" smtClean="0"/>
              <a:t>1964</a:t>
            </a:r>
            <a:r>
              <a:rPr lang="en-US" sz="2000" dirty="0" smtClean="0"/>
              <a:t>, it was revived in 1998, under the committed chairpersonship of </a:t>
            </a:r>
            <a:r>
              <a:rPr lang="en-US" sz="2000" dirty="0" err="1" smtClean="0"/>
              <a:t>Maneka</a:t>
            </a:r>
            <a:r>
              <a:rPr lang="en-US" sz="2000" dirty="0" smtClean="0"/>
              <a:t> Gandhi.</a:t>
            </a:r>
          </a:p>
          <a:p>
            <a:r>
              <a:rPr lang="en-US" sz="2000" dirty="0" smtClean="0"/>
              <a:t> There are 19 members in the present CPCSEA wherein Dr. O. P. </a:t>
            </a:r>
            <a:r>
              <a:rPr lang="en-US" sz="2000" dirty="0" err="1" smtClean="0"/>
              <a:t>Chaudhary</a:t>
            </a:r>
            <a:r>
              <a:rPr lang="en-US" sz="2000" dirty="0" smtClean="0"/>
              <a:t>, Joint Secretary (Animal Welfare) is the Chairman of CPCSEA and Dr. S. K. </a:t>
            </a:r>
            <a:r>
              <a:rPr lang="en-US" sz="2000" dirty="0" err="1" smtClean="0"/>
              <a:t>Dutta</a:t>
            </a:r>
            <a:r>
              <a:rPr lang="en-US" sz="2000" dirty="0" smtClean="0"/>
              <a:t>, Joint Commissioner (Animal Welfare) is the Member Secretary of CPCSEA.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285728"/>
            <a:ext cx="8572560" cy="6357982"/>
          </a:xfrm>
        </p:spPr>
        <p:txBody>
          <a:bodyPr>
            <a:normAutofit fontScale="92500" lnSpcReduction="20000"/>
          </a:bodyPr>
          <a:lstStyle/>
          <a:p>
            <a:r>
              <a:rPr lang="en-US" dirty="0" smtClean="0"/>
              <a:t>The Committee for the Purpose of Control and Supervision of Experiments on Animals (CPCSEA) is a statutory Committee of Department of Animal Husbandry and Dairying (DAHD), Ministry of Fisheries, Animal Husbandry and Dairying (</a:t>
            </a:r>
            <a:r>
              <a:rPr lang="en-US" dirty="0" err="1" smtClean="0"/>
              <a:t>MoFAH&amp;D</a:t>
            </a:r>
            <a:r>
              <a:rPr lang="en-US" dirty="0" smtClean="0"/>
              <a:t>) constituted under the Prevention of Cruelty to Animals (PCA) Act, 1960.</a:t>
            </a:r>
          </a:p>
          <a:p>
            <a:r>
              <a:rPr lang="en-US" dirty="0" smtClean="0"/>
              <a:t>Good Laboratory Practices (GLP) for animal facilities is intended to assure quality maintenance and safety of animals used in laboratory studies while conducting biomedical and behavioral research and testing of products. </a:t>
            </a:r>
          </a:p>
          <a:p>
            <a:r>
              <a:rPr lang="en-US" dirty="0" smtClean="0"/>
              <a:t>The goal of these Guidelines is to promote the humane care of animals used in biomedical and behavioral research and testing with the basic objective of providing specifications that will enhance animal well being, quality in the pursuit of advancement of biological knowledge that is relevant to humans and animals.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Recording keeping:</a:t>
            </a:r>
            <a:endParaRPr lang="en-US" dirty="0"/>
          </a:p>
        </p:txBody>
      </p:sp>
      <p:sp>
        <p:nvSpPr>
          <p:cNvPr id="3" name="Content Placeholder 2"/>
          <p:cNvSpPr>
            <a:spLocks noGrp="1"/>
          </p:cNvSpPr>
          <p:nvPr>
            <p:ph sz="quarter" idx="1"/>
          </p:nvPr>
        </p:nvSpPr>
        <p:spPr>
          <a:xfrm>
            <a:off x="285720" y="1600200"/>
            <a:ext cx="8572560" cy="4972072"/>
          </a:xfrm>
        </p:spPr>
        <p:txBody>
          <a:bodyPr>
            <a:normAutofit fontScale="92500" lnSpcReduction="20000"/>
          </a:bodyPr>
          <a:lstStyle/>
          <a:p>
            <a:pPr>
              <a:buNone/>
            </a:pPr>
            <a:r>
              <a:rPr lang="en-US" dirty="0" smtClean="0"/>
              <a:t> It is essential that animal House should maintain following records:</a:t>
            </a:r>
          </a:p>
          <a:p>
            <a:pPr lvl="0"/>
            <a:r>
              <a:rPr lang="en-US" dirty="0" smtClean="0"/>
              <a:t>Animal House plans, which includes typical floor plan, all fixtures etc.</a:t>
            </a:r>
          </a:p>
          <a:p>
            <a:pPr lvl="0"/>
            <a:r>
              <a:rPr lang="en-US" dirty="0" smtClean="0"/>
              <a:t>Animal House staff record  .</a:t>
            </a:r>
          </a:p>
          <a:p>
            <a:pPr lvl="0"/>
            <a:r>
              <a:rPr lang="en-US" dirty="0" smtClean="0"/>
              <a:t>Health record of staff and animals .</a:t>
            </a:r>
          </a:p>
          <a:p>
            <a:pPr lvl="0"/>
            <a:r>
              <a:rPr lang="en-US" dirty="0" smtClean="0"/>
              <a:t>All SOPs relevant to experiments, care, breeding and management of animals </a:t>
            </a:r>
          </a:p>
          <a:p>
            <a:pPr lvl="0"/>
            <a:r>
              <a:rPr lang="en-US" dirty="0" smtClean="0"/>
              <a:t>Breeding, stock, purchase and sales records .</a:t>
            </a:r>
          </a:p>
          <a:p>
            <a:pPr lvl="0"/>
            <a:r>
              <a:rPr lang="en-US" dirty="0" smtClean="0"/>
              <a:t>Minutes of institutional Animals Ethics Committee Meetings .</a:t>
            </a:r>
          </a:p>
          <a:p>
            <a:pPr lvl="0"/>
            <a:r>
              <a:rPr lang="en-US" dirty="0" smtClean="0"/>
              <a:t>Records of experiments conducted with the number of animals used (copy of Form 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14290"/>
            <a:ext cx="8715436" cy="6357982"/>
          </a:xfrm>
        </p:spPr>
        <p:txBody>
          <a:bodyPr>
            <a:normAutofit/>
          </a:bodyPr>
          <a:lstStyle/>
          <a:p>
            <a:pPr lvl="0"/>
            <a:r>
              <a:rPr lang="en-US" sz="2800" dirty="0" smtClean="0"/>
              <a:t>Mortality, Postmortem Record </a:t>
            </a:r>
          </a:p>
          <a:p>
            <a:pPr lvl="0"/>
            <a:r>
              <a:rPr lang="en-US" sz="2800" dirty="0" smtClean="0"/>
              <a:t>Clinical record of sick animals </a:t>
            </a:r>
          </a:p>
          <a:p>
            <a:pPr lvl="0"/>
            <a:r>
              <a:rPr lang="en-US" sz="2800" dirty="0" smtClean="0"/>
              <a:t>Training record of staff involved in animal activities </a:t>
            </a:r>
          </a:p>
          <a:p>
            <a:pPr lvl="0"/>
            <a:r>
              <a:rPr lang="en-US" sz="2800" dirty="0" smtClean="0"/>
              <a:t> Water, feed and bedding materials analysis report .</a:t>
            </a:r>
          </a:p>
          <a:p>
            <a:pPr lvl="0"/>
            <a:r>
              <a:rPr lang="en-US" sz="2800" dirty="0" smtClean="0"/>
              <a:t> Health monitoring Records .</a:t>
            </a:r>
          </a:p>
          <a:p>
            <a:pPr lvl="0"/>
            <a:r>
              <a:rPr lang="en-US" sz="2800" dirty="0" smtClean="0"/>
              <a:t>Rehabilitation Records</a:t>
            </a:r>
          </a:p>
          <a:p>
            <a:pPr>
              <a:buNone/>
            </a:pPr>
            <a:r>
              <a:rPr lang="en-US" sz="2800" b="1" dirty="0" smtClean="0"/>
              <a:t>   Why maintain the records for all above parameters</a:t>
            </a:r>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TotalTime>
  <Words>430</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CPCSEA  Record keeping GUIDELINES FOR LABORATORY ANIMAL FACILITIES:</vt:lpstr>
      <vt:lpstr>Introduction:</vt:lpstr>
      <vt:lpstr>Slide 3</vt:lpstr>
      <vt:lpstr>Recording keeping:</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CPCSEA  Record keeping GUIDELINES FOR LABORATORY ANIMAL FACILITIES:</dc:title>
  <dc:creator>Archan gupta</dc:creator>
  <cp:lastModifiedBy>Archan gupta</cp:lastModifiedBy>
  <cp:revision>2</cp:revision>
  <dcterms:created xsi:type="dcterms:W3CDTF">2021-11-17T04:58:20Z</dcterms:created>
  <dcterms:modified xsi:type="dcterms:W3CDTF">2021-11-17T05:10:49Z</dcterms:modified>
</cp:coreProperties>
</file>