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7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CCF51F33-77B1-4671-A7F3-0D9067F901EA}" type="datetimeFigureOut">
              <a:rPr lang="en-US" smtClean="0"/>
              <a:pPr/>
              <a:t>11/17/2021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1860D07-1609-4240-A417-0D281C87305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CF51F33-77B1-4671-A7F3-0D9067F901EA}" type="datetimeFigureOut">
              <a:rPr lang="en-US" smtClean="0"/>
              <a:pPr/>
              <a:t>11/17/2021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60D07-1609-4240-A417-0D281C8730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CF51F33-77B1-4671-A7F3-0D9067F901EA}" type="datetimeFigureOut">
              <a:rPr lang="en-US" smtClean="0"/>
              <a:pPr/>
              <a:t>11/17/2021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60D07-1609-4240-A417-0D281C8730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CCF51F33-77B1-4671-A7F3-0D9067F901EA}" type="datetimeFigureOut">
              <a:rPr lang="en-US" smtClean="0"/>
              <a:pPr/>
              <a:t>11/17/2021</a:t>
            </a:fld>
            <a:endParaRPr lang="en-US"/>
          </a:p>
        </p:txBody>
      </p:sp>
      <p:sp>
        <p:nvSpPr>
          <p:cNvPr id="9" name="Slide Number Placeholder 8"/>
          <p:cNvSpPr>
            <a:spLocks noGrp="1"/>
          </p:cNvSpPr>
          <p:nvPr>
            <p:ph type="sldNum" sz="quarter" idx="15"/>
          </p:nvPr>
        </p:nvSpPr>
        <p:spPr/>
        <p:txBody>
          <a:bodyPr rtlCol="0"/>
          <a:lstStyle/>
          <a:p>
            <a:fld id="{A1860D07-1609-4240-A417-0D281C873054}"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CCF51F33-77B1-4671-A7F3-0D9067F901EA}" type="datetimeFigureOut">
              <a:rPr lang="en-US" smtClean="0"/>
              <a:pPr/>
              <a:t>11/17/2021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1860D07-1609-4240-A417-0D281C87305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CCF51F33-77B1-4671-A7F3-0D9067F901EA}" type="datetimeFigureOut">
              <a:rPr lang="en-US" smtClean="0"/>
              <a:pPr/>
              <a:t>11/17/2021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860D07-1609-4240-A417-0D281C873054}"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CCF51F33-77B1-4671-A7F3-0D9067F901EA}" type="datetimeFigureOut">
              <a:rPr lang="en-US" smtClean="0"/>
              <a:pPr/>
              <a:t>11/17/2021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860D07-1609-4240-A417-0D281C873054}"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CCF51F33-77B1-4671-A7F3-0D9067F901EA}" type="datetimeFigureOut">
              <a:rPr lang="en-US" smtClean="0"/>
              <a:pPr/>
              <a:t>11/17/2021</a:t>
            </a:fld>
            <a:endParaRPr lang="en-US"/>
          </a:p>
        </p:txBody>
      </p:sp>
      <p:sp>
        <p:nvSpPr>
          <p:cNvPr id="7" name="Slide Number Placeholder 6"/>
          <p:cNvSpPr>
            <a:spLocks noGrp="1"/>
          </p:cNvSpPr>
          <p:nvPr>
            <p:ph type="sldNum" sz="quarter" idx="11"/>
          </p:nvPr>
        </p:nvSpPr>
        <p:spPr/>
        <p:txBody>
          <a:bodyPr rtlCol="0"/>
          <a:lstStyle/>
          <a:p>
            <a:fld id="{A1860D07-1609-4240-A417-0D281C873054}"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F51F33-77B1-4671-A7F3-0D9067F901EA}" type="datetimeFigureOut">
              <a:rPr lang="en-US" smtClean="0"/>
              <a:pPr/>
              <a:t>11/17/2021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860D07-1609-4240-A417-0D281C8730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CCF51F33-77B1-4671-A7F3-0D9067F901EA}" type="datetimeFigureOut">
              <a:rPr lang="en-US" smtClean="0"/>
              <a:pPr/>
              <a:t>11/17/2021</a:t>
            </a:fld>
            <a:endParaRPr lang="en-US"/>
          </a:p>
        </p:txBody>
      </p:sp>
      <p:sp>
        <p:nvSpPr>
          <p:cNvPr id="22" name="Slide Number Placeholder 21"/>
          <p:cNvSpPr>
            <a:spLocks noGrp="1"/>
          </p:cNvSpPr>
          <p:nvPr>
            <p:ph type="sldNum" sz="quarter" idx="15"/>
          </p:nvPr>
        </p:nvSpPr>
        <p:spPr/>
        <p:txBody>
          <a:bodyPr rtlCol="0"/>
          <a:lstStyle/>
          <a:p>
            <a:fld id="{A1860D07-1609-4240-A417-0D281C873054}"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CCF51F33-77B1-4671-A7F3-0D9067F901EA}" type="datetimeFigureOut">
              <a:rPr lang="en-US" smtClean="0"/>
              <a:pPr/>
              <a:t>11/17/2021</a:t>
            </a:fld>
            <a:endParaRPr lang="en-US"/>
          </a:p>
        </p:txBody>
      </p:sp>
      <p:sp>
        <p:nvSpPr>
          <p:cNvPr id="18" name="Slide Number Placeholder 17"/>
          <p:cNvSpPr>
            <a:spLocks noGrp="1"/>
          </p:cNvSpPr>
          <p:nvPr>
            <p:ph type="sldNum" sz="quarter" idx="11"/>
          </p:nvPr>
        </p:nvSpPr>
        <p:spPr/>
        <p:txBody>
          <a:bodyPr rtlCol="0"/>
          <a:lstStyle/>
          <a:p>
            <a:fld id="{A1860D07-1609-4240-A417-0D281C873054}"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CF51F33-77B1-4671-A7F3-0D9067F901EA}" type="datetimeFigureOut">
              <a:rPr lang="en-US" smtClean="0"/>
              <a:pPr/>
              <a:t>11/17/2021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1860D07-1609-4240-A417-0D281C87305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57233"/>
            <a:ext cx="7772400" cy="2214578"/>
          </a:xfrm>
        </p:spPr>
        <p:txBody>
          <a:bodyPr>
            <a:normAutofit/>
          </a:bodyPr>
          <a:lstStyle/>
          <a:p>
            <a:r>
              <a:rPr lang="en-US" dirty="0"/>
              <a:t> </a:t>
            </a:r>
            <a:br>
              <a:rPr lang="en-US" dirty="0"/>
            </a:br>
            <a:r>
              <a:rPr lang="en-US" dirty="0"/>
              <a:t>CPCSEA  Record keeping GUIDELINES FOR LABORATORY ANIMAL FACILITIES:</a:t>
            </a:r>
          </a:p>
        </p:txBody>
      </p:sp>
      <p:sp>
        <p:nvSpPr>
          <p:cNvPr id="3" name="Subtitle 2"/>
          <p:cNvSpPr>
            <a:spLocks noGrp="1"/>
          </p:cNvSpPr>
          <p:nvPr>
            <p:ph type="subTitle" idx="1"/>
          </p:nvPr>
        </p:nvSpPr>
        <p:spPr>
          <a:xfrm>
            <a:off x="3357554" y="3886200"/>
            <a:ext cx="5500726" cy="2543196"/>
          </a:xfrm>
        </p:spPr>
        <p:txBody>
          <a:bodyPr>
            <a:normAutofit/>
          </a:bodyPr>
          <a:lstStyle/>
          <a:p>
            <a:r>
              <a:rPr lang="en-US" dirty="0"/>
              <a:t>Name: Dr. </a:t>
            </a:r>
            <a:r>
              <a:rPr lang="en-US" dirty="0" err="1"/>
              <a:t>Anju</a:t>
            </a:r>
            <a:r>
              <a:rPr lang="en-US" dirty="0"/>
              <a:t> Singh</a:t>
            </a:r>
          </a:p>
          <a:p>
            <a:r>
              <a:rPr lang="en-US"/>
              <a:t>Assistant Professor</a:t>
            </a:r>
            <a:endParaRPr lang="en-US" dirty="0"/>
          </a:p>
          <a:p>
            <a:r>
              <a:rPr lang="en-US" dirty="0"/>
              <a:t>School of Pharmaceutical Sciences </a:t>
            </a:r>
          </a:p>
          <a:p>
            <a:r>
              <a:rPr lang="en-US" dirty="0"/>
              <a:t>C S J M University</a:t>
            </a:r>
          </a:p>
        </p:txBody>
      </p:sp>
      <p:pic>
        <p:nvPicPr>
          <p:cNvPr id="1026" name="Picture 2"/>
          <p:cNvPicPr>
            <a:picLocks noChangeAspect="1" noChangeArrowheads="1"/>
          </p:cNvPicPr>
          <p:nvPr/>
        </p:nvPicPr>
        <p:blipFill>
          <a:blip r:embed="rId2"/>
          <a:srcRect/>
          <a:stretch>
            <a:fillRect/>
          </a:stretch>
        </p:blipFill>
        <p:spPr bwMode="auto">
          <a:xfrm>
            <a:off x="571472" y="3929066"/>
            <a:ext cx="2857520" cy="2643206"/>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14282" y="214290"/>
            <a:ext cx="8643998" cy="6429420"/>
          </a:xfrm>
        </p:spPr>
        <p:txBody>
          <a:bodyPr>
            <a:normAutofit/>
          </a:bodyPr>
          <a:lstStyle/>
          <a:p>
            <a:pPr lvl="0"/>
            <a:r>
              <a:rPr lang="en-US" dirty="0"/>
              <a:t>Recognizing that not all persons learn the same way, nor do all trainers teach the same way</a:t>
            </a:r>
          </a:p>
          <a:p>
            <a:pPr lvl="0"/>
            <a:r>
              <a:rPr lang="en-US" dirty="0"/>
              <a:t>Recognizing that training subjects are wide and varied (e.g., consider the different needs for a highly secured lab, a traditional barrier, and wildlife habitats)</a:t>
            </a:r>
          </a:p>
          <a:p>
            <a:pPr lvl="0"/>
            <a:r>
              <a:rPr lang="en-US" dirty="0"/>
              <a:t>Directly managing the training, which is an active process, or supporting it more passively, as in training management</a:t>
            </a:r>
          </a:p>
          <a:p>
            <a:pPr lvl="0"/>
            <a:r>
              <a:rPr lang="en-US" dirty="0"/>
              <a:t>Supporting trainers, which includes providing resources, committing time, and helping with coordination</a:t>
            </a:r>
          </a:p>
          <a:p>
            <a:pPr lvl="0"/>
            <a:r>
              <a:rPr lang="en-US" dirty="0"/>
              <a:t>Facilitating learning, including arranging work time for study, mentoring, and planning</a:t>
            </a:r>
          </a:p>
          <a:p>
            <a:pPr lvl="0"/>
            <a:r>
              <a:rPr lang="en-US" dirty="0"/>
              <a:t>Enabling learning in both formal (e.g., classrooms and professional conferences) and informal (e.g., spontaneous hallway conversations and e-mailing materials) settings.</a:t>
            </a:r>
          </a:p>
          <a:p>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57166"/>
            <a:ext cx="8229600" cy="5768997"/>
          </a:xfrm>
        </p:spPr>
        <p:txBody>
          <a:bodyPr>
            <a:noAutofit/>
          </a:bodyPr>
          <a:lstStyle/>
          <a:p>
            <a:pPr>
              <a:buNone/>
            </a:pPr>
            <a:r>
              <a:rPr lang="en-US" sz="9600" dirty="0"/>
              <a:t>                                                                     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28604"/>
            <a:ext cx="8229600" cy="6215106"/>
          </a:xfrm>
        </p:spPr>
        <p:txBody>
          <a:bodyPr>
            <a:normAutofit/>
          </a:bodyPr>
          <a:lstStyle/>
          <a:p>
            <a:pPr>
              <a:buNone/>
            </a:pPr>
            <a:r>
              <a:rPr lang="en-US" b="1" dirty="0"/>
              <a:t> Animals house plan</a:t>
            </a:r>
            <a:r>
              <a:rPr lang="en-US" dirty="0"/>
              <a:t>: </a:t>
            </a:r>
          </a:p>
          <a:p>
            <a:pPr lvl="0"/>
            <a:r>
              <a:rPr lang="en-US" dirty="0"/>
              <a:t>Provide a comfortable environment </a:t>
            </a:r>
          </a:p>
          <a:p>
            <a:pPr lvl="0"/>
            <a:r>
              <a:rPr lang="en-US" dirty="0"/>
              <a:t>Provide an escape proof enclosure that confines animal safety </a:t>
            </a:r>
          </a:p>
          <a:p>
            <a:pPr lvl="0"/>
            <a:r>
              <a:rPr lang="en-US" dirty="0"/>
              <a:t>Provide easy </a:t>
            </a:r>
            <a:r>
              <a:rPr lang="en-US" dirty="0" err="1"/>
              <a:t>acces</a:t>
            </a:r>
            <a:r>
              <a:rPr lang="en-US" dirty="0"/>
              <a:t> to food and water; </a:t>
            </a:r>
          </a:p>
          <a:p>
            <a:pPr lvl="0"/>
            <a:r>
              <a:rPr lang="en-US" dirty="0"/>
              <a:t>Provide adequate ventilation </a:t>
            </a:r>
          </a:p>
          <a:p>
            <a:pPr lvl="0"/>
            <a:r>
              <a:rPr lang="en-US" dirty="0"/>
              <a:t>temperature, urination, defecation, and reproduction; </a:t>
            </a:r>
          </a:p>
          <a:p>
            <a:pPr lvl="0"/>
            <a:r>
              <a:rPr lang="en-US" dirty="0"/>
              <a:t>Keep the animals dry .</a:t>
            </a:r>
          </a:p>
          <a:p>
            <a:pPr>
              <a:buNone/>
            </a:pPr>
            <a:r>
              <a:rPr lang="en-US" dirty="0"/>
              <a:t>   </a:t>
            </a:r>
            <a:r>
              <a:rPr lang="en-US" b="1" dirty="0"/>
              <a:t>Animals staff records :</a:t>
            </a:r>
          </a:p>
          <a:p>
            <a:pPr>
              <a:buNone/>
            </a:pPr>
            <a:r>
              <a:rPr lang="en-US" b="1" dirty="0"/>
              <a:t>    </a:t>
            </a:r>
            <a:r>
              <a:rPr lang="en-US" dirty="0"/>
              <a:t>All the staff who help in the maintenance of the animal house (technical or non technical) CPCSEA says they should all data maintain.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5720" y="285728"/>
            <a:ext cx="8572560" cy="6215106"/>
          </a:xfrm>
        </p:spPr>
        <p:txBody>
          <a:bodyPr>
            <a:normAutofit/>
          </a:bodyPr>
          <a:lstStyle/>
          <a:p>
            <a:pPr>
              <a:buNone/>
            </a:pPr>
            <a:r>
              <a:rPr lang="en-US" b="1" dirty="0"/>
              <a:t> Health records of staff and animals:</a:t>
            </a:r>
          </a:p>
          <a:p>
            <a:pPr>
              <a:buNone/>
            </a:pPr>
            <a:r>
              <a:rPr lang="en-US" dirty="0"/>
              <a:t>      According to CPCSEA routinely check the health of all staff and all animals .</a:t>
            </a:r>
          </a:p>
          <a:p>
            <a:r>
              <a:rPr lang="en-US" dirty="0"/>
              <a:t>Staff  health records include the pre-placement</a:t>
            </a:r>
            <a:r>
              <a:rPr lang="en-US" b="1" dirty="0"/>
              <a:t> </a:t>
            </a:r>
            <a:r>
              <a:rPr lang="en-US" dirty="0"/>
              <a:t>medical history, results of physical examinations, medical surveillance and other screening data, vaccination records, information on assessments made at the request of the employer or the employee, exposure follow-up records, documentation of observations and counseling, and any other health records which come under the control are initiated by the occupational health professional, regardless of the source.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800" b="1" dirty="0"/>
              <a:t>All SOPs relevant to experiments, care, breeding and management of animals</a:t>
            </a:r>
            <a:r>
              <a:rPr lang="en-US" sz="3600" b="1" dirty="0"/>
              <a:t>:</a:t>
            </a:r>
            <a:endParaRPr lang="en-US" sz="3600" dirty="0"/>
          </a:p>
        </p:txBody>
      </p:sp>
      <p:sp>
        <p:nvSpPr>
          <p:cNvPr id="3" name="Content Placeholder 2"/>
          <p:cNvSpPr>
            <a:spLocks noGrp="1"/>
          </p:cNvSpPr>
          <p:nvPr>
            <p:ph sz="quarter" idx="1"/>
          </p:nvPr>
        </p:nvSpPr>
        <p:spPr>
          <a:xfrm>
            <a:off x="457200" y="1600200"/>
            <a:ext cx="8229600" cy="4972072"/>
          </a:xfrm>
        </p:spPr>
        <p:txBody>
          <a:bodyPr>
            <a:normAutofit fontScale="92500" lnSpcReduction="20000"/>
          </a:bodyPr>
          <a:lstStyle/>
          <a:p>
            <a:r>
              <a:rPr lang="en-US" dirty="0"/>
              <a:t> To contribute to the effective functioning of the Institutional Animal Ethics Committee (IAEC) so that a standard and consistent ethical review procedure for animal research is </a:t>
            </a:r>
            <a:r>
              <a:rPr lang="en-US" dirty="0" err="1"/>
              <a:t>practised</a:t>
            </a:r>
            <a:r>
              <a:rPr lang="en-US" dirty="0"/>
              <a:t> for all proposals dealt by the Committee as prescribed by the CPCSEA under PCA Act 1960 and Breeding and Experimentation Rules 1998.</a:t>
            </a:r>
          </a:p>
          <a:p>
            <a:r>
              <a:rPr lang="en-US" dirty="0"/>
              <a:t>As defined in “Breeding of and Experiments on Animals (Control and Supervision) Rules, 1998” "Institutional Animals Ethics Committee" means a body comprising of a group of persons recognized and registered by CPCSEA in an establishment which is constituted and operated in accordance with procedures specified for the purpose by the Committee.</a:t>
            </a:r>
          </a:p>
          <a:p>
            <a:r>
              <a:rPr lang="en-US" dirty="0"/>
              <a:t>IAEC is required to monitor the research throughout the study and after completion of study through periodic reports and visit animal house and laboratory where the experiments are conducted.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Breeding, stock, purchase and sales records:</a:t>
            </a:r>
            <a:br>
              <a:rPr lang="en-US" dirty="0"/>
            </a:br>
            <a:endParaRPr lang="en-US" dirty="0"/>
          </a:p>
        </p:txBody>
      </p:sp>
      <p:sp>
        <p:nvSpPr>
          <p:cNvPr id="3" name="Content Placeholder 2"/>
          <p:cNvSpPr>
            <a:spLocks noGrp="1"/>
          </p:cNvSpPr>
          <p:nvPr>
            <p:ph sz="quarter" idx="1"/>
          </p:nvPr>
        </p:nvSpPr>
        <p:spPr>
          <a:xfrm>
            <a:off x="285720" y="1600200"/>
            <a:ext cx="8643998" cy="4900634"/>
          </a:xfrm>
        </p:spPr>
        <p:txBody>
          <a:bodyPr>
            <a:normAutofit/>
          </a:bodyPr>
          <a:lstStyle/>
          <a:p>
            <a:r>
              <a:rPr lang="en-US" dirty="0"/>
              <a:t> Mating of good quality animals to produce highly productive and suitable animals for enhancement of overall performance in the subsequent generations and to augment production and profitability is termed animal breeding.</a:t>
            </a:r>
          </a:p>
          <a:p>
            <a:r>
              <a:rPr lang="en-US" dirty="0"/>
              <a:t>Breeding of and Experiments on Animals (Control and Supervision) Rules 1998, as amended, approval of animal house facilities by CPCSEA is required to be obtained, for premises where experiments are to be conducted.</a:t>
            </a:r>
          </a:p>
          <a:p>
            <a:r>
              <a:rPr lang="en-US" dirty="0"/>
              <a:t>According to CPCSEA to maintain the record of animals stock , purchase records and sales records. </a:t>
            </a:r>
          </a:p>
          <a:p>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a:t>Minutes of institutional Animals Ethics Committee Meetings : </a:t>
            </a:r>
            <a:endParaRPr lang="en-US" dirty="0"/>
          </a:p>
        </p:txBody>
      </p:sp>
      <p:sp>
        <p:nvSpPr>
          <p:cNvPr id="3" name="Content Placeholder 2"/>
          <p:cNvSpPr>
            <a:spLocks noGrp="1"/>
          </p:cNvSpPr>
          <p:nvPr>
            <p:ph sz="quarter" idx="1"/>
          </p:nvPr>
        </p:nvSpPr>
        <p:spPr>
          <a:xfrm>
            <a:off x="285720" y="1600200"/>
            <a:ext cx="8643998" cy="5043510"/>
          </a:xfrm>
        </p:spPr>
        <p:txBody>
          <a:bodyPr>
            <a:normAutofit fontScale="92500" lnSpcReduction="20000"/>
          </a:bodyPr>
          <a:lstStyle/>
          <a:p>
            <a:pPr fontAlgn="base"/>
            <a:r>
              <a:rPr lang="en-US" dirty="0"/>
              <a:t> IAEC should provide independent, competent and timely review of the ethics of a proposed study before the commencement of the same and regularly monitor the ongoing studies.</a:t>
            </a:r>
          </a:p>
          <a:p>
            <a:pPr fontAlgn="base"/>
            <a:r>
              <a:rPr lang="en-US" dirty="0"/>
              <a:t>IAEC will review and approve all research proposals involving animal experiments with a view to assure quality maintenance and welfare of animals used in laboratory studies while conducting research.</a:t>
            </a:r>
            <a:r>
              <a:rPr lang="en-US" b="1" dirty="0"/>
              <a:t> </a:t>
            </a:r>
            <a:endParaRPr lang="en-US" dirty="0"/>
          </a:p>
          <a:p>
            <a:pPr fontAlgn="base">
              <a:buNone/>
            </a:pPr>
            <a:r>
              <a:rPr lang="en-US" b="1" dirty="0"/>
              <a:t>     Conduct of meeting:</a:t>
            </a:r>
          </a:p>
          <a:p>
            <a:r>
              <a:rPr lang="en-US" dirty="0"/>
              <a:t> The Member Secretary will be responsible for organizing the meetings, maintaining the records and communicating with all concerned. He/she will prepare the minutes of the meetings and get them approved by the Chairperson &amp; nominee of CPCSEA before communicating to the Principal Investigator. A copy of minutes is required to be sent to Member Secretary CPCSEA within 15 days of the meeting, otherwise, the meeting will not be considered valid.</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b="1" dirty="0"/>
              <a:t>Records of experiments conducted with the number of animals used (copy of Form D):</a:t>
            </a:r>
            <a:br>
              <a:rPr lang="en-US" dirty="0"/>
            </a:br>
            <a:endParaRPr lang="en-US" dirty="0"/>
          </a:p>
        </p:txBody>
      </p:sp>
      <p:sp>
        <p:nvSpPr>
          <p:cNvPr id="3" name="Content Placeholder 2"/>
          <p:cNvSpPr>
            <a:spLocks noGrp="1"/>
          </p:cNvSpPr>
          <p:nvPr>
            <p:ph sz="quarter" idx="1"/>
          </p:nvPr>
        </p:nvSpPr>
        <p:spPr>
          <a:xfrm>
            <a:off x="357158" y="1285860"/>
            <a:ext cx="8501122" cy="5286412"/>
          </a:xfrm>
        </p:spPr>
        <p:txBody>
          <a:bodyPr>
            <a:normAutofit lnSpcReduction="10000"/>
          </a:bodyPr>
          <a:lstStyle/>
          <a:p>
            <a:pPr>
              <a:buNone/>
            </a:pPr>
            <a:r>
              <a:rPr lang="en-US" dirty="0"/>
              <a:t> Record of Animals Acquired and Experiments performed: (to be maintained by the Investigator)…followings steps:</a:t>
            </a:r>
          </a:p>
          <a:p>
            <a:pPr lvl="0"/>
            <a:r>
              <a:rPr lang="en-US" dirty="0"/>
              <a:t>Date</a:t>
            </a:r>
          </a:p>
          <a:p>
            <a:pPr lvl="0"/>
            <a:r>
              <a:rPr lang="en-US" dirty="0"/>
              <a:t>No. of animals acquired (specify Species, Sex and Age)</a:t>
            </a:r>
          </a:p>
          <a:p>
            <a:pPr lvl="0"/>
            <a:r>
              <a:rPr lang="en-US" dirty="0"/>
              <a:t>Name, Address and Registration No. of the Breeder from whom acquired with Voucher/ Bill No.</a:t>
            </a:r>
          </a:p>
          <a:p>
            <a:pPr lvl="0"/>
            <a:r>
              <a:rPr lang="en-US" dirty="0"/>
              <a:t>Date and IAEC approval number</a:t>
            </a:r>
          </a:p>
          <a:p>
            <a:pPr lvl="0"/>
            <a:r>
              <a:rPr lang="en-US" dirty="0"/>
              <a:t>Duration of experiment</a:t>
            </a:r>
          </a:p>
          <a:p>
            <a:pPr lvl="0"/>
            <a:r>
              <a:rPr lang="en-US" dirty="0"/>
              <a:t>Name and address of the person authorized to conduct the experiment</a:t>
            </a:r>
          </a:p>
          <a:p>
            <a:pPr lvl="0"/>
            <a:r>
              <a:rPr lang="en-US" dirty="0"/>
              <a:t>Signature of the Investigator certifying that all conditions specified for such an experiment have been complied.</a:t>
            </a:r>
          </a:p>
          <a:p>
            <a:pPr>
              <a:buNone/>
            </a:pPr>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b="1" dirty="0"/>
              <a:t>Clinical record of sick animals :</a:t>
            </a:r>
            <a:r>
              <a:rPr lang="en-US" sz="3600" dirty="0"/>
              <a:t> </a:t>
            </a:r>
          </a:p>
        </p:txBody>
      </p:sp>
      <p:sp>
        <p:nvSpPr>
          <p:cNvPr id="3" name="Content Placeholder 2"/>
          <p:cNvSpPr>
            <a:spLocks noGrp="1"/>
          </p:cNvSpPr>
          <p:nvPr>
            <p:ph sz="quarter" idx="1"/>
          </p:nvPr>
        </p:nvSpPr>
        <p:spPr>
          <a:xfrm>
            <a:off x="285720" y="1285860"/>
            <a:ext cx="8572560" cy="5286412"/>
          </a:xfrm>
        </p:spPr>
        <p:txBody>
          <a:bodyPr>
            <a:normAutofit fontScale="92500"/>
          </a:bodyPr>
          <a:lstStyle/>
          <a:p>
            <a:r>
              <a:rPr lang="en-US" dirty="0"/>
              <a:t>Veterinary clinical examination relies on knowledge of Anatomy, Physiology, Pathology and Animal behavior, skills in the methods and techniques of clinical examination, clinical sign and pathogenesis of the diseases which are the basic requirements for clinician in his/her good diagnostic approach and maintain the data of sick animals.</a:t>
            </a:r>
          </a:p>
          <a:p>
            <a:pPr>
              <a:buNone/>
            </a:pPr>
            <a:r>
              <a:rPr lang="en-US" sz="2800" b="1" dirty="0"/>
              <a:t> </a:t>
            </a:r>
            <a:r>
              <a:rPr lang="en-US" b="1" dirty="0"/>
              <a:t>Training record of staff involved in animal activities </a:t>
            </a:r>
          </a:p>
          <a:p>
            <a:pPr>
              <a:buNone/>
            </a:pPr>
            <a:r>
              <a:rPr lang="en-US" b="1" dirty="0"/>
              <a:t>     </a:t>
            </a:r>
            <a:r>
              <a:rPr lang="en-US" dirty="0"/>
              <a:t>The lab animal facility manager is sometimes held directly responsible for the outcomes of training within the facility. For example, the manager could be the supervisor of one or more trainers, could manage the budget of the training department, or could be a part- or full-time trainer. In these capacities, here is a list of items, any of which the manager could anticipate doing.</a:t>
            </a:r>
          </a:p>
          <a:p>
            <a:endParaRPr lang="en-US" sz="2800"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85728"/>
            <a:ext cx="8401080" cy="6286544"/>
          </a:xfrm>
        </p:spPr>
        <p:txBody>
          <a:bodyPr>
            <a:normAutofit lnSpcReduction="10000"/>
          </a:bodyPr>
          <a:lstStyle/>
          <a:p>
            <a:pPr>
              <a:buNone/>
            </a:pPr>
            <a:r>
              <a:rPr lang="en-US" dirty="0"/>
              <a:t> The reader is encouraged to add others and make a personal list.</a:t>
            </a:r>
          </a:p>
          <a:p>
            <a:pPr lvl="0"/>
            <a:r>
              <a:rPr lang="en-US" dirty="0"/>
              <a:t>Being engaged with the day-to-day operations regarding training</a:t>
            </a:r>
          </a:p>
          <a:p>
            <a:pPr lvl="0"/>
            <a:r>
              <a:rPr lang="en-US" dirty="0"/>
              <a:t>Reviewing training records and compiling reports to submit to regulatory agencies or upper management</a:t>
            </a:r>
          </a:p>
          <a:p>
            <a:pPr lvl="0"/>
            <a:r>
              <a:rPr lang="en-US" dirty="0"/>
              <a:t>Maintaining an LMS, including collection and entry of learner data and information</a:t>
            </a:r>
          </a:p>
          <a:p>
            <a:pPr lvl="0"/>
            <a:r>
              <a:rPr lang="en-US" dirty="0"/>
              <a:t>Engaging personally in training activities</a:t>
            </a:r>
          </a:p>
          <a:p>
            <a:pPr lvl="0"/>
            <a:r>
              <a:rPr lang="en-US" dirty="0"/>
              <a:t>Establishing and contributing to the culture of training within smaller departments or for the whole institution</a:t>
            </a:r>
          </a:p>
          <a:p>
            <a:pPr lvl="0"/>
            <a:r>
              <a:rPr lang="en-US" dirty="0"/>
              <a:t>“Walking the talk” about training, sharing its importance and significance</a:t>
            </a:r>
          </a:p>
          <a:p>
            <a:pPr lvl="0"/>
            <a:r>
              <a:rPr lang="en-US" dirty="0"/>
              <a:t>Conducting training sessions</a:t>
            </a:r>
          </a:p>
          <a:p>
            <a:pPr lvl="0"/>
            <a:r>
              <a:rPr lang="en-US" dirty="0"/>
              <a:t>Designing curriculum</a:t>
            </a:r>
          </a:p>
          <a:p>
            <a:pPr lvl="0"/>
            <a:r>
              <a:rPr lang="en-US" dirty="0"/>
              <a:t>Anticipating and identifying training needs</a:t>
            </a:r>
          </a:p>
          <a:p>
            <a:pPr lvl="0">
              <a:buNone/>
            </a:pPr>
            <a:endParaRPr lang="en-US" dirty="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34</TotalTime>
  <Words>1080</Words>
  <Application>Microsoft Office PowerPoint</Application>
  <PresentationFormat>On-screen Show (4:3)</PresentationFormat>
  <Paragraphs>60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Century Schoolbook</vt:lpstr>
      <vt:lpstr>Wingdings</vt:lpstr>
      <vt:lpstr>Wingdings 2</vt:lpstr>
      <vt:lpstr>Oriel</vt:lpstr>
      <vt:lpstr>  CPCSEA  Record keeping GUIDELINES FOR LABORATORY ANIMAL FACILITIES:</vt:lpstr>
      <vt:lpstr>PowerPoint Presentation</vt:lpstr>
      <vt:lpstr>PowerPoint Presentation</vt:lpstr>
      <vt:lpstr>All SOPs relevant to experiments, care, breeding and management of animals:</vt:lpstr>
      <vt:lpstr>Breeding, stock, purchase and sales records: </vt:lpstr>
      <vt:lpstr>Minutes of institutional Animals Ethics Committee Meetings : </vt:lpstr>
      <vt:lpstr>Records of experiments conducted with the number of animals used (copy of Form D): </vt:lpstr>
      <vt:lpstr>Clinical record of sick animals :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Seminar Presentation On  CPCSEA  Record keeping GUIDELINES FOR LABORATORY ANIMAL FACILITIES:</dc:title>
  <dc:creator>Archan gupta</dc:creator>
  <cp:lastModifiedBy>sudhanshu sahu</cp:lastModifiedBy>
  <cp:revision>4</cp:revision>
  <dcterms:created xsi:type="dcterms:W3CDTF">2021-11-17T04:34:47Z</dcterms:created>
  <dcterms:modified xsi:type="dcterms:W3CDTF">2021-11-17T05:42:11Z</dcterms:modified>
</cp:coreProperties>
</file>