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2" r:id="rId16"/>
    <p:sldId id="271" r:id="rId17"/>
    <p:sldId id="273" r:id="rId18"/>
    <p:sldId id="274" r:id="rId19"/>
    <p:sldId id="277" r:id="rId20"/>
    <p:sldId id="278"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0E6A7-1335-4B39-9E99-89C61A9FDD4A}" type="datetimeFigureOut">
              <a:rPr lang="en-US" smtClean="0"/>
              <a:pPr/>
              <a:t>11/21/2019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55FFF-06C0-4D14-A935-1CC5F766F8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55FFF-06C0-4D14-A935-1CC5F766F808}"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774825"/>
          </a:xfrm>
          <a:solidFill>
            <a:schemeClr val="accent1">
              <a:lumMod val="20000"/>
              <a:lumOff val="80000"/>
            </a:schemeClr>
          </a:solidFill>
        </p:spPr>
        <p:txBody>
          <a:bodyPr>
            <a:normAutofit fontScale="90000"/>
          </a:bodyPr>
          <a:lstStyle/>
          <a:p>
            <a:r>
              <a:rPr lang="en-US" dirty="0" smtClean="0">
                <a:latin typeface="Times New Roman" pitchFamily="18" charset="0"/>
                <a:cs typeface="Times New Roman" pitchFamily="18" charset="0"/>
              </a:rPr>
              <a:t>Differential Thermal Analysis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DTA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143000" y="2667000"/>
            <a:ext cx="6400800" cy="1752600"/>
          </a:xfrm>
          <a:solidFill>
            <a:schemeClr val="accent1">
              <a:lumMod val="60000"/>
              <a:lumOff val="40000"/>
            </a:schemeClr>
          </a:solidFill>
        </p:spPr>
        <p:txBody>
          <a:bodyPr>
            <a:normAutofit fontScale="55000" lnSpcReduction="20000"/>
          </a:bodyPr>
          <a:lstStyle/>
          <a:p>
            <a:r>
              <a:rPr lang="en-US" dirty="0" smtClean="0">
                <a:solidFill>
                  <a:schemeClr val="tx1"/>
                </a:solidFill>
                <a:latin typeface="Arial Black" pitchFamily="34" charset="0"/>
              </a:rPr>
              <a:t>PRINCIPLE </a:t>
            </a:r>
          </a:p>
          <a:p>
            <a:r>
              <a:rPr lang="en-US" dirty="0" smtClean="0">
                <a:solidFill>
                  <a:schemeClr val="tx1"/>
                </a:solidFill>
                <a:latin typeface="Arial Black" pitchFamily="34" charset="0"/>
              </a:rPr>
              <a:t>INSTRUMENTATION</a:t>
            </a:r>
          </a:p>
          <a:p>
            <a:r>
              <a:rPr lang="en-US" dirty="0" smtClean="0">
                <a:solidFill>
                  <a:schemeClr val="tx1"/>
                </a:solidFill>
                <a:latin typeface="Arial Black" pitchFamily="34" charset="0"/>
              </a:rPr>
              <a:t>ADVANTAGES &amp; DISADVANTAGE</a:t>
            </a:r>
          </a:p>
          <a:p>
            <a:r>
              <a:rPr lang="en-US" dirty="0" smtClean="0">
                <a:solidFill>
                  <a:schemeClr val="tx1"/>
                </a:solidFill>
                <a:latin typeface="Arial Black" pitchFamily="34" charset="0"/>
              </a:rPr>
              <a:t>PHARMACEUTICAL APPLICATIONS</a:t>
            </a:r>
          </a:p>
          <a:p>
            <a:r>
              <a:rPr lang="en-US" dirty="0" smtClean="0">
                <a:solidFill>
                  <a:schemeClr val="tx1"/>
                </a:solidFill>
                <a:latin typeface="Arial Black" pitchFamily="34" charset="0"/>
              </a:rPr>
              <a:t>DERIVATIVE DIFFERENTIAL THERMAL ANALYSIS (DDTA)</a:t>
            </a:r>
            <a:endParaRPr lang="en-US" dirty="0">
              <a:solidFill>
                <a:schemeClr val="tx1"/>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a:solidFill>
            <a:schemeClr val="accent1">
              <a:lumMod val="20000"/>
              <a:lumOff val="80000"/>
            </a:schemeClr>
          </a:solidFill>
        </p:spPr>
        <p:txBody>
          <a:bodyPr>
            <a:normAutofit fontScale="92500"/>
          </a:bodyPr>
          <a:lstStyle/>
          <a:p>
            <a:pPr>
              <a:buNone/>
            </a:pPr>
            <a:r>
              <a:rPr lang="en-US" dirty="0" smtClean="0">
                <a:latin typeface="Times New Roman" pitchFamily="18" charset="0"/>
                <a:cs typeface="Times New Roman" pitchFamily="18" charset="0"/>
              </a:rPr>
              <a:t>	(a) Thermocouples employed are normally unsheathed Platinum Vs Platinum and Sodium Vs 10% Rhodium.</a:t>
            </a:r>
          </a:p>
          <a:p>
            <a:r>
              <a:rPr lang="en-US" dirty="0" smtClean="0">
                <a:latin typeface="Times New Roman" pitchFamily="18" charset="0"/>
                <a:cs typeface="Times New Roman" pitchFamily="18" charset="0"/>
              </a:rPr>
              <a:t>Two thermocouples measures the difference in temperature between a sample S and an absolutely inert reference substance R, as both are subjected to heating in a ceramic/ metal block inside a furnace being operated by a temperature programmer and controller.</a:t>
            </a:r>
          </a:p>
          <a:p>
            <a:pPr>
              <a:buNone/>
            </a:pPr>
            <a:r>
              <a:rPr lang="en-US" dirty="0" smtClean="0">
                <a:latin typeface="Times New Roman" pitchFamily="18" charset="0"/>
                <a:cs typeface="Times New Roman" pitchFamily="18" charset="0"/>
              </a:rPr>
              <a:t>	(b) The output of the differential thermocouple is amplified adequately through a high gain, low-noise</a:t>
            </a:r>
          </a:p>
          <a:p>
            <a:pPr>
              <a:buNone/>
            </a:pPr>
            <a:r>
              <a:rPr lang="en-US" dirty="0" smtClean="0">
                <a:latin typeface="Times New Roman" pitchFamily="18" charset="0"/>
                <a:cs typeface="Times New Roman" pitchFamily="18" charset="0"/>
              </a:rPr>
              <a:t>	preamplifier and subsequently hooked to the recorder, one axis of which is driven by the block temperature signal and is measured by a third thermocouple.</a:t>
            </a: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INSTRUMENTATION</a:t>
            </a:r>
            <a:endParaRPr kumimoji="0" lang="en-US" sz="39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a:solidFill>
            <a:schemeClr val="accent1">
              <a:lumMod val="20000"/>
              <a:lumOff val="80000"/>
            </a:schemeClr>
          </a:solidFill>
        </p:spPr>
        <p:txBody>
          <a:bodyPr>
            <a:noAutofit/>
          </a:bodyPr>
          <a:lstStyle/>
          <a:p>
            <a:pPr>
              <a:buNone/>
            </a:pPr>
            <a:r>
              <a:rPr lang="en-US" sz="2200" dirty="0" smtClean="0">
                <a:latin typeface="Times New Roman" pitchFamily="18" charset="0"/>
                <a:cs typeface="Times New Roman" pitchFamily="18" charset="0"/>
              </a:rPr>
              <a:t>	(c) </a:t>
            </a:r>
            <a:r>
              <a:rPr lang="en-US" sz="2200" b="1" dirty="0" smtClean="0">
                <a:latin typeface="Times New Roman" pitchFamily="18" charset="0"/>
                <a:cs typeface="Times New Roman" pitchFamily="18" charset="0"/>
              </a:rPr>
              <a:t>Heating/Cooling Device : A sufficient versatility is achieved by the aid of a pressure-vacuum, </a:t>
            </a:r>
            <a:r>
              <a:rPr lang="en-US" sz="2200" dirty="0" smtClean="0">
                <a:latin typeface="Times New Roman" pitchFamily="18" charset="0"/>
                <a:cs typeface="Times New Roman" pitchFamily="18" charset="0"/>
              </a:rPr>
              <a:t>high-temperature electric furnace. An almost constant heating rate is usually achieved by using a motor-driven variable auto transformer.</a:t>
            </a:r>
          </a:p>
          <a:p>
            <a:r>
              <a:rPr lang="en-US" sz="2200" dirty="0" smtClean="0">
                <a:latin typeface="Times New Roman" pitchFamily="18" charset="0"/>
                <a:cs typeface="Times New Roman" pitchFamily="18" charset="0"/>
              </a:rPr>
              <a:t>Both heating rates and cooling rates may be conveniently adjusted continuously :</a:t>
            </a:r>
          </a:p>
          <a:p>
            <a:pPr>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From 0°-30°C/minute by some instruments, and</a:t>
            </a:r>
          </a:p>
          <a:p>
            <a:pPr>
              <a:buNone/>
            </a:pPr>
            <a:r>
              <a:rPr lang="en-US" sz="2200" dirty="0" smtClean="0">
                <a:latin typeface="Times New Roman" pitchFamily="18" charset="0"/>
                <a:cs typeface="Times New Roman" pitchFamily="18" charset="0"/>
              </a:rPr>
              <a:t>	(ii) From a choice of several commonly employed heating rates viz., 2°, 4°, 8° and 16°C/minute.</a:t>
            </a:r>
          </a:p>
          <a:p>
            <a:r>
              <a:rPr lang="en-US" sz="2200" dirty="0" smtClean="0">
                <a:latin typeface="Times New Roman" pitchFamily="18" charset="0"/>
                <a:cs typeface="Times New Roman" pitchFamily="18" charset="0"/>
              </a:rPr>
              <a:t>Usual workable sample temperatures are </a:t>
            </a:r>
            <a:r>
              <a:rPr lang="en-US" sz="2200" dirty="0" err="1" smtClean="0">
                <a:latin typeface="Times New Roman" pitchFamily="18" charset="0"/>
                <a:cs typeface="Times New Roman" pitchFamily="18" charset="0"/>
              </a:rPr>
              <a:t>upto</a:t>
            </a:r>
            <a:r>
              <a:rPr lang="en-US" sz="2200" dirty="0" smtClean="0">
                <a:latin typeface="Times New Roman" pitchFamily="18" charset="0"/>
                <a:cs typeface="Times New Roman" pitchFamily="18" charset="0"/>
              </a:rPr>
              <a:t> : 500°C. Exceptional maximum temperatures are </a:t>
            </a:r>
            <a:r>
              <a:rPr lang="en-US" sz="2200" dirty="0" err="1" smtClean="0">
                <a:latin typeface="Times New Roman" pitchFamily="18" charset="0"/>
                <a:cs typeface="Times New Roman" pitchFamily="18" charset="0"/>
              </a:rPr>
              <a:t>upto</a:t>
            </a:r>
            <a:r>
              <a:rPr lang="en-US" sz="2200" dirty="0" smtClean="0">
                <a:latin typeface="Times New Roman" pitchFamily="18" charset="0"/>
                <a:cs typeface="Times New Roman" pitchFamily="18" charset="0"/>
              </a:rPr>
              <a:t> : 1000°C.</a:t>
            </a:r>
          </a:p>
          <a:p>
            <a:pPr>
              <a:buNone/>
            </a:pPr>
            <a:r>
              <a:rPr lang="en-US" sz="2200" dirty="0" smtClean="0">
                <a:latin typeface="Times New Roman" pitchFamily="18" charset="0"/>
                <a:cs typeface="Times New Roman" pitchFamily="18" charset="0"/>
              </a:rPr>
              <a:t>	(d) Relatively small sample volumes help in two ways : first, they make evacuation easy ; and  secondly, they minimize thermal gradients.</a:t>
            </a:r>
            <a:endParaRPr lang="en-US" sz="2200"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INSTRUMENTATION</a:t>
            </a:r>
            <a:endParaRPr kumimoji="0" lang="en-US" sz="39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a:solidFill>
            <a:schemeClr val="accent1">
              <a:lumMod val="20000"/>
              <a:lumOff val="80000"/>
            </a:schemeClr>
          </a:solidFill>
        </p:spPr>
        <p:txBody>
          <a:bodyPr>
            <a:noAutofit/>
          </a:bodyPr>
          <a:lstStyle/>
          <a:p>
            <a:pPr marL="514350" indent="-514350">
              <a:buAutoNum type="romanLcParenBoth"/>
            </a:pPr>
            <a:r>
              <a:rPr lang="en-US" sz="2100" dirty="0" smtClean="0">
                <a:latin typeface="Times New Roman" pitchFamily="18" charset="0"/>
                <a:cs typeface="Times New Roman" pitchFamily="18" charset="0"/>
              </a:rPr>
              <a:t>Insert a very thin thermocouple into a disposable sample tube, 2 mm in diameter and containing 0.1-10 mg of sample</a:t>
            </a:r>
          </a:p>
          <a:p>
            <a:pPr marL="514350" indent="-514350">
              <a:buAutoNum type="romanLcParenBoth"/>
            </a:pPr>
            <a:r>
              <a:rPr lang="en-US" sz="2100" dirty="0" smtClean="0">
                <a:latin typeface="Times New Roman" pitchFamily="18" charset="0"/>
                <a:cs typeface="Times New Roman" pitchFamily="18" charset="0"/>
              </a:rPr>
              <a:t>Another identical tube is either kept empty or filled with reference substance, such as quartz, sand, alumina or </a:t>
            </a:r>
            <a:r>
              <a:rPr lang="en-US" sz="2100" dirty="0" err="1" smtClean="0">
                <a:latin typeface="Times New Roman" pitchFamily="18" charset="0"/>
                <a:cs typeface="Times New Roman" pitchFamily="18" charset="0"/>
              </a:rPr>
              <a:t>alundum</a:t>
            </a:r>
            <a:r>
              <a:rPr lang="en-US" sz="2100" dirty="0" smtClean="0">
                <a:latin typeface="Times New Roman" pitchFamily="18" charset="0"/>
                <a:cs typeface="Times New Roman" pitchFamily="18" charset="0"/>
              </a:rPr>
              <a:t> powder</a:t>
            </a:r>
          </a:p>
          <a:p>
            <a:pPr>
              <a:buNone/>
            </a:pPr>
            <a:r>
              <a:rPr lang="en-US" sz="2100" dirty="0" smtClean="0">
                <a:latin typeface="Times New Roman" pitchFamily="18" charset="0"/>
                <a:cs typeface="Times New Roman" pitchFamily="18" charset="0"/>
              </a:rPr>
              <a:t>(iii) The two tubes are simultaneously inserted into the sample block and heated (or cooled) at a uniform predetermined programmed rate, </a:t>
            </a:r>
          </a:p>
          <a:p>
            <a:pPr>
              <a:buNone/>
            </a:pPr>
            <a:r>
              <a:rPr lang="en-US" sz="2100" dirty="0" smtClean="0">
                <a:latin typeface="Times New Roman" pitchFamily="18" charset="0"/>
                <a:cs typeface="Times New Roman" pitchFamily="18" charset="0"/>
              </a:rPr>
              <a:t>(iv) DTA—is a dynamic process so, vital aspects for getting reproducible results are :</a:t>
            </a:r>
          </a:p>
          <a:p>
            <a:r>
              <a:rPr lang="en-US" sz="2100" dirty="0" smtClean="0">
                <a:latin typeface="Times New Roman" pitchFamily="18" charset="0"/>
                <a:cs typeface="Times New Roman" pitchFamily="18" charset="0"/>
              </a:rPr>
              <a:t>Pretreatment of the specimen</a:t>
            </a:r>
          </a:p>
          <a:p>
            <a:r>
              <a:rPr lang="en-US" sz="2100" dirty="0" smtClean="0">
                <a:latin typeface="Times New Roman" pitchFamily="18" charset="0"/>
                <a:cs typeface="Times New Roman" pitchFamily="18" charset="0"/>
              </a:rPr>
              <a:t>Particle size and packing of the specimen</a:t>
            </a:r>
          </a:p>
          <a:p>
            <a:r>
              <a:rPr lang="en-US" sz="2100" dirty="0" smtClean="0">
                <a:latin typeface="Times New Roman" pitchFamily="18" charset="0"/>
                <a:cs typeface="Times New Roman" pitchFamily="18" charset="0"/>
              </a:rPr>
              <a:t>Dilution of the specimen</a:t>
            </a:r>
          </a:p>
          <a:p>
            <a:r>
              <a:rPr lang="en-US" sz="2100" dirty="0" smtClean="0">
                <a:latin typeface="Times New Roman" pitchFamily="18" charset="0"/>
                <a:cs typeface="Times New Roman" pitchFamily="18" charset="0"/>
              </a:rPr>
              <a:t>Nature of the inert </a:t>
            </a:r>
            <a:r>
              <a:rPr lang="en-US" sz="2100" dirty="0" smtClean="0">
                <a:latin typeface="Times New Roman" pitchFamily="18" charset="0"/>
                <a:cs typeface="Times New Roman" pitchFamily="18" charset="0"/>
              </a:rPr>
              <a:t>diluents</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Crystalline substances must be powdered, and sieved through 100-mesh sieve</a:t>
            </a:r>
          </a:p>
          <a:p>
            <a:r>
              <a:rPr lang="en-US" sz="2100" dirty="0" smtClean="0">
                <a:latin typeface="Times New Roman" pitchFamily="18" charset="0"/>
                <a:cs typeface="Times New Roman" pitchFamily="18" charset="0"/>
              </a:rPr>
              <a:t>For colloidal particles (e.g., clays), micelle-size is very critical, and</a:t>
            </a:r>
          </a:p>
          <a:p>
            <a:r>
              <a:rPr lang="en-US" sz="2100" dirty="0" smtClean="0">
                <a:latin typeface="Times New Roman" pitchFamily="18" charset="0"/>
                <a:cs typeface="Times New Roman" pitchFamily="18" charset="0"/>
              </a:rPr>
              <a:t>Either to </a:t>
            </a:r>
            <a:r>
              <a:rPr lang="en-US" sz="2100" dirty="0" smtClean="0">
                <a:latin typeface="Times New Roman" pitchFamily="18" charset="0"/>
                <a:cs typeface="Times New Roman" pitchFamily="18" charset="0"/>
              </a:rPr>
              <a:t>suppress </a:t>
            </a:r>
            <a:r>
              <a:rPr lang="en-US" sz="2100" dirty="0" smtClean="0">
                <a:latin typeface="Times New Roman" pitchFamily="18" charset="0"/>
                <a:cs typeface="Times New Roman" pitchFamily="18" charset="0"/>
              </a:rPr>
              <a:t>an unwanted reaction (e.g., oxidation), or to explore the study of a reaction (e.g., gaseous reaction product)—the atmosphere should be controlled adequately.</a:t>
            </a:r>
          </a:p>
          <a:p>
            <a:endParaRPr lang="en-US" sz="2100"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a:solidFill>
            <a:schemeClr val="tx2">
              <a:lumMod val="20000"/>
              <a:lumOff val="80000"/>
            </a:schemeClr>
          </a:solidFill>
        </p:spPr>
        <p:txBody>
          <a:bodyPr vert="horz" lIns="91440" tIns="45720" rIns="91440" bIns="45720" rtlCol="0" anchor="ctr">
            <a:noAutofit/>
          </a:bodyPr>
          <a:lstStyle/>
          <a:p>
            <a:pPr algn="ctr">
              <a:spcBef>
                <a:spcPct val="0"/>
              </a:spcBef>
            </a:pPr>
            <a:endParaRPr lang="en-US" sz="2800" b="1" dirty="0" smtClean="0">
              <a:latin typeface="Times New Roman" pitchFamily="18" charset="0"/>
              <a:cs typeface="Times New Roman" pitchFamily="18" charset="0"/>
            </a:endParaRPr>
          </a:p>
          <a:p>
            <a:pPr algn="ctr">
              <a:spcBef>
                <a:spcPct val="0"/>
              </a:spcBef>
            </a:pPr>
            <a:r>
              <a:rPr lang="en-US" sz="2800" b="1" dirty="0" smtClean="0">
                <a:latin typeface="Times New Roman" pitchFamily="18" charset="0"/>
                <a:cs typeface="Times New Roman" pitchFamily="18" charset="0"/>
              </a:rPr>
              <a:t>METHODOLOGY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20260" t="3647" r="14312" b="6377"/>
          <a:stretch>
            <a:fillRect/>
          </a:stretch>
        </p:blipFill>
        <p:spPr bwMode="auto">
          <a:xfrm>
            <a:off x="659296" y="1330036"/>
            <a:ext cx="7494104" cy="5223164"/>
          </a:xfrm>
          <a:prstGeom prst="rect">
            <a:avLst/>
          </a:prstGeom>
          <a:noFill/>
          <a:ln w="9525">
            <a:noFill/>
            <a:miter lim="800000"/>
            <a:headEnd/>
            <a:tailEnd/>
          </a:ln>
          <a:effectLst/>
        </p:spPr>
      </p:pic>
      <p:sp>
        <p:nvSpPr>
          <p:cNvPr id="5" name="Rectangle 4"/>
          <p:cNvSpPr/>
          <p:nvPr/>
        </p:nvSpPr>
        <p:spPr>
          <a:xfrm>
            <a:off x="0" y="0"/>
            <a:ext cx="9144000" cy="830997"/>
          </a:xfrm>
          <a:prstGeom prst="rect">
            <a:avLst/>
          </a:prstGeom>
          <a:solidFill>
            <a:schemeClr val="accent1">
              <a:lumMod val="40000"/>
              <a:lumOff val="60000"/>
            </a:schemeClr>
          </a:solidFill>
        </p:spPr>
        <p:txBody>
          <a:bodyPr wrap="square">
            <a:spAutoFit/>
          </a:bodyPr>
          <a:lstStyle/>
          <a:p>
            <a:r>
              <a:rPr lang="en-US" sz="2400" dirty="0" smtClean="0">
                <a:latin typeface="Times New Roman" pitchFamily="18" charset="0"/>
                <a:cs typeface="Times New Roman" pitchFamily="18" charset="0"/>
              </a:rPr>
              <a:t>Differential thermal analysis investigation of calcium acetate monohydrate at a uniform programmed heating rate of 12°C/minute</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buNone/>
            </a:pPr>
            <a:r>
              <a:rPr lang="en-US" sz="2200" dirty="0" smtClean="0">
                <a:latin typeface="Times New Roman" pitchFamily="18" charset="0"/>
                <a:cs typeface="Times New Roman" pitchFamily="18" charset="0"/>
              </a:rPr>
              <a:t>	The chemical reactions involved in the differentiated thermal analysis of calcium acetate monohydrate may be expressed as follows :</a:t>
            </a:r>
          </a:p>
          <a:p>
            <a:r>
              <a:rPr lang="en-US" sz="2200" b="1" dirty="0" smtClean="0">
                <a:latin typeface="Times New Roman" pitchFamily="18" charset="0"/>
                <a:cs typeface="Times New Roman" pitchFamily="18" charset="0"/>
              </a:rPr>
              <a:t>Stage I : </a:t>
            </a:r>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endothermal</a:t>
            </a:r>
            <a:r>
              <a:rPr lang="en-US" sz="2200" dirty="0" smtClean="0">
                <a:latin typeface="Times New Roman" pitchFamily="18" charset="0"/>
                <a:cs typeface="Times New Roman" pitchFamily="18" charset="0"/>
              </a:rPr>
              <a:t> dehydration of calcium acetate monohydrate occurs giving rise to the anhydrous salt. It is easily noticed by an </a:t>
            </a:r>
            <a:r>
              <a:rPr lang="en-US" sz="2200" dirty="0" err="1" smtClean="0">
                <a:latin typeface="Times New Roman" pitchFamily="18" charset="0"/>
                <a:cs typeface="Times New Roman" pitchFamily="18" charset="0"/>
              </a:rPr>
              <a:t>endothermal</a:t>
            </a:r>
            <a:r>
              <a:rPr lang="en-US" sz="2200" dirty="0" smtClean="0">
                <a:latin typeface="Times New Roman" pitchFamily="18" charset="0"/>
                <a:cs typeface="Times New Roman" pitchFamily="18" charset="0"/>
              </a:rPr>
              <a:t> band on DTA curve between 200°C and 250°C.</a:t>
            </a:r>
          </a:p>
          <a:p>
            <a:r>
              <a:rPr lang="en-US" sz="2200" b="1" dirty="0" smtClean="0">
                <a:latin typeface="Times New Roman" pitchFamily="18" charset="0"/>
                <a:cs typeface="Times New Roman" pitchFamily="18" charset="0"/>
              </a:rPr>
              <a:t>Stage II : </a:t>
            </a:r>
            <a:r>
              <a:rPr lang="en-US" sz="2200" dirty="0" smtClean="0">
                <a:latin typeface="Times New Roman" pitchFamily="18" charset="0"/>
                <a:cs typeface="Times New Roman" pitchFamily="18" charset="0"/>
              </a:rPr>
              <a:t>The anhydrous salt undergoes </a:t>
            </a:r>
            <a:r>
              <a:rPr lang="en-US" sz="2200" dirty="0" err="1" smtClean="0">
                <a:latin typeface="Times New Roman" pitchFamily="18" charset="0"/>
                <a:cs typeface="Times New Roman" pitchFamily="18" charset="0"/>
              </a:rPr>
              <a:t>endothermal</a:t>
            </a:r>
            <a:r>
              <a:rPr lang="en-US" sz="2200" dirty="0" smtClean="0">
                <a:latin typeface="Times New Roman" pitchFamily="18" charset="0"/>
                <a:cs typeface="Times New Roman" pitchFamily="18" charset="0"/>
              </a:rPr>
              <a:t> decomposition reaction at 350-400°C resulting into the formation of CaCO</a:t>
            </a:r>
            <a:r>
              <a:rPr lang="en-US" sz="2200" baseline="-25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  It has been observed that this decomposition reaction seems to be almost alike in the presence of either CO</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or Ar.</a:t>
            </a:r>
          </a:p>
          <a:p>
            <a:r>
              <a:rPr lang="en-US" sz="2200" b="1" dirty="0" smtClean="0">
                <a:latin typeface="Times New Roman" pitchFamily="18" charset="0"/>
                <a:cs typeface="Times New Roman" pitchFamily="18" charset="0"/>
              </a:rPr>
              <a:t>Stage III </a:t>
            </a:r>
            <a:r>
              <a:rPr lang="en-US" sz="2200" dirty="0" smtClean="0">
                <a:latin typeface="Times New Roman" pitchFamily="18" charset="0"/>
                <a:cs typeface="Times New Roman" pitchFamily="18" charset="0"/>
              </a:rPr>
              <a:t>: The decomposition of calcium carbonate to calcium oxide, which is a function of the partial pressure of the CO</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in contact with the sample. The </a:t>
            </a:r>
            <a:r>
              <a:rPr lang="en-US" sz="2200" dirty="0" err="1" smtClean="0">
                <a:latin typeface="Times New Roman" pitchFamily="18" charset="0"/>
                <a:cs typeface="Times New Roman" pitchFamily="18" charset="0"/>
              </a:rPr>
              <a:t>endothermal</a:t>
            </a:r>
            <a:r>
              <a:rPr lang="en-US" sz="2200" dirty="0" smtClean="0">
                <a:latin typeface="Times New Roman" pitchFamily="18" charset="0"/>
                <a:cs typeface="Times New Roman" pitchFamily="18" charset="0"/>
              </a:rPr>
              <a:t> band for the carbonate decomposition is sharply peaked spread over a relatively narrower temperature range in an atmosphere of CO</a:t>
            </a:r>
            <a:r>
              <a:rPr lang="en-US" sz="2200" baseline="-25000" dirty="0" smtClean="0">
                <a:latin typeface="Times New Roman" pitchFamily="18" charset="0"/>
                <a:cs typeface="Times New Roman" pitchFamily="18" charset="0"/>
              </a:rPr>
              <a:t>2</a:t>
            </a:r>
          </a:p>
          <a:p>
            <a:pPr>
              <a:buNone/>
            </a:pPr>
            <a:endParaRPr lang="en-US" sz="2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00208" y="5486400"/>
            <a:ext cx="9043792" cy="914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accent1">
              <a:lumMod val="40000"/>
              <a:lumOff val="60000"/>
            </a:schemeClr>
          </a:solidFill>
        </p:spPr>
        <p:txBody>
          <a:bodyPr>
            <a:noAutofit/>
          </a:bodyPr>
          <a:lstStyle/>
          <a:p>
            <a:r>
              <a:rPr lang="en-US" sz="2900" dirty="0" smtClean="0">
                <a:latin typeface="Times New Roman" pitchFamily="18" charset="0"/>
                <a:cs typeface="Times New Roman" pitchFamily="18" charset="0"/>
              </a:rPr>
              <a:t>DERIVATIVE DIFFERENTIAL THERMAL ANALYSIS</a:t>
            </a:r>
            <a:endParaRPr lang="en-US" sz="2900"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a:solidFill>
            <a:schemeClr val="accent1">
              <a:lumMod val="20000"/>
              <a:lumOff val="80000"/>
            </a:schemeClr>
          </a:solidFill>
        </p:spPr>
        <p:txBody>
          <a:bodyPr>
            <a:normAutofit/>
          </a:bodyPr>
          <a:lstStyle/>
          <a:p>
            <a:r>
              <a:rPr lang="en-US" sz="2200" dirty="0" smtClean="0">
                <a:latin typeface="Times New Roman" pitchFamily="18" charset="0"/>
                <a:cs typeface="Times New Roman" pitchFamily="18" charset="0"/>
              </a:rPr>
              <a:t>A method for precise determination in </a:t>
            </a:r>
            <a:r>
              <a:rPr lang="en-US" sz="2200" dirty="0" err="1" smtClean="0">
                <a:latin typeface="Times New Roman" pitchFamily="18" charset="0"/>
                <a:cs typeface="Times New Roman" pitchFamily="18" charset="0"/>
              </a:rPr>
              <a:t>thermograms</a:t>
            </a:r>
            <a:r>
              <a:rPr lang="en-US" sz="2200" dirty="0" smtClean="0">
                <a:latin typeface="Times New Roman" pitchFamily="18" charset="0"/>
                <a:cs typeface="Times New Roman" pitchFamily="18" charset="0"/>
              </a:rPr>
              <a:t> of slight temperature </a:t>
            </a: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changes</a:t>
            </a:r>
            <a:r>
              <a:rPr lang="en-US" sz="2200" dirty="0" smtClean="0">
                <a:latin typeface="Times New Roman" pitchFamily="18" charset="0"/>
                <a:cs typeface="Times New Roman" pitchFamily="18" charset="0"/>
              </a:rPr>
              <a:t> by taking the first derivative of the differential thermal analysis </a:t>
            </a: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curve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thermogram</a:t>
            </a:r>
            <a:r>
              <a:rPr lang="en-US" sz="2200" dirty="0" smtClean="0">
                <a:latin typeface="Times New Roman" pitchFamily="18" charset="0"/>
                <a:cs typeface="Times New Roman" pitchFamily="18" charset="0"/>
              </a:rPr>
              <a:t>) which plots time versus differential temperature as </a:t>
            </a: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measured</a:t>
            </a:r>
            <a:r>
              <a:rPr lang="en-US" sz="2200" dirty="0" smtClean="0">
                <a:latin typeface="Times New Roman" pitchFamily="18" charset="0"/>
                <a:cs typeface="Times New Roman" pitchFamily="18" charset="0"/>
              </a:rPr>
              <a:t> by a differential thermocouple. Also known as DDTA.</a:t>
            </a:r>
          </a:p>
          <a:p>
            <a:r>
              <a:rPr lang="en-US" sz="2200" dirty="0" smtClean="0">
                <a:latin typeface="Times New Roman" pitchFamily="18" charset="0"/>
                <a:cs typeface="Times New Roman" pitchFamily="18" charset="0"/>
              </a:rPr>
              <a:t>The temperatures of peaks of bands as well as details often overlooked in DTA curves, such as </a:t>
            </a:r>
            <a:r>
              <a:rPr lang="en-US" sz="2200" dirty="0" smtClean="0">
                <a:latin typeface="Times New Roman" pitchFamily="18" charset="0"/>
                <a:cs typeface="Times New Roman" pitchFamily="18" charset="0"/>
              </a:rPr>
              <a:t>inflections </a:t>
            </a:r>
            <a:r>
              <a:rPr lang="en-US" sz="2200" dirty="0" smtClean="0">
                <a:latin typeface="Times New Roman" pitchFamily="18" charset="0"/>
                <a:cs typeface="Times New Roman" pitchFamily="18" charset="0"/>
              </a:rPr>
              <a:t>which appear as peaks in DDTA curves, make this technique useful for characterization of substances as well as for studying reaction </a:t>
            </a:r>
            <a:r>
              <a:rPr lang="en-US" sz="2200" dirty="0" smtClean="0">
                <a:latin typeface="Times New Roman" pitchFamily="18" charset="0"/>
                <a:cs typeface="Times New Roman" pitchFamily="18" charset="0"/>
              </a:rPr>
              <a:t>kinetics </a:t>
            </a:r>
            <a:r>
              <a:rPr lang="en-US" sz="2400" dirty="0" smtClean="0">
                <a:latin typeface="Times New Roman" pitchFamily="18" charset="0"/>
                <a:cs typeface="Times New Roman" pitchFamily="18" charset="0"/>
              </a:rPr>
              <a:t>using </a:t>
            </a:r>
            <a:r>
              <a:rPr lang="en-US" sz="2400" dirty="0" smtClean="0">
                <a:latin typeface="Times New Roman" pitchFamily="18" charset="0"/>
                <a:cs typeface="Times New Roman" pitchFamily="18" charset="0"/>
              </a:rPr>
              <a:t>a duplicate sample as the reference material and maintaining a constant temperature differential in the applied temperatures between both samples.</a:t>
            </a:r>
          </a:p>
          <a:p>
            <a:r>
              <a:rPr lang="en-US" sz="2400" dirty="0" smtClean="0">
                <a:latin typeface="Times New Roman" pitchFamily="18" charset="0"/>
                <a:cs typeface="Times New Roman" pitchFamily="18" charset="0"/>
              </a:rPr>
              <a:t>The principle of this technique permits automatic recording of the DDTA curve and is the basis for the derivative </a:t>
            </a:r>
            <a:r>
              <a:rPr lang="en-US" sz="2400" dirty="0" err="1" smtClean="0">
                <a:latin typeface="Times New Roman" pitchFamily="18" charset="0"/>
                <a:cs typeface="Times New Roman" pitchFamily="18" charset="0"/>
              </a:rPr>
              <a:t>thermogravimetric</a:t>
            </a:r>
            <a:r>
              <a:rPr lang="en-US" sz="2400" dirty="0" smtClean="0">
                <a:latin typeface="Times New Roman" pitchFamily="18" charset="0"/>
                <a:cs typeface="Times New Roman" pitchFamily="18" charset="0"/>
              </a:rPr>
              <a:t> curves</a:t>
            </a:r>
            <a:endParaRPr lang="en-US" sz="2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a:solidFill>
            <a:schemeClr val="accent1">
              <a:lumMod val="20000"/>
              <a:lumOff val="80000"/>
            </a:schemeClr>
          </a:solidFill>
        </p:spPr>
        <p:txBody>
          <a:bodyPr>
            <a:normAutofit fontScale="92500"/>
          </a:bodyPr>
          <a:lstStyle/>
          <a:p>
            <a:pPr>
              <a:buNone/>
            </a:pPr>
            <a:r>
              <a:rPr lang="en-US" dirty="0" smtClean="0">
                <a:latin typeface="Times New Roman" pitchFamily="18" charset="0"/>
                <a:cs typeface="Times New Roman" pitchFamily="18" charset="0"/>
              </a:rPr>
              <a:t>	The various important applications of DTA are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Rapid identification of the compositions of mixed clays,</a:t>
            </a:r>
          </a:p>
          <a:p>
            <a:pPr>
              <a:buNone/>
            </a:pPr>
            <a:r>
              <a:rPr lang="en-US" dirty="0" smtClean="0">
                <a:latin typeface="Times New Roman" pitchFamily="18" charset="0"/>
                <a:cs typeface="Times New Roman" pitchFamily="18" charset="0"/>
              </a:rPr>
              <a:t>	(ii) Studying the thermal stabilities of inorganic compounds,</a:t>
            </a:r>
          </a:p>
          <a:p>
            <a:pPr>
              <a:buNone/>
            </a:pPr>
            <a:r>
              <a:rPr lang="en-US" dirty="0" smtClean="0">
                <a:latin typeface="Times New Roman" pitchFamily="18" charset="0"/>
                <a:cs typeface="Times New Roman" pitchFamily="18" charset="0"/>
              </a:rPr>
              <a:t>	(iii) Critically examining in a specific reaction whether a new compound is actually formed or the product is nothing but an </a:t>
            </a:r>
            <a:r>
              <a:rPr lang="en-US" dirty="0" smtClean="0">
                <a:latin typeface="Times New Roman" pitchFamily="18" charset="0"/>
                <a:cs typeface="Times New Roman" pitchFamily="18" charset="0"/>
              </a:rPr>
              <a:t>un-reacted </a:t>
            </a:r>
            <a:r>
              <a:rPr lang="en-US" dirty="0" smtClean="0">
                <a:latin typeface="Times New Roman" pitchFamily="18" charset="0"/>
                <a:cs typeface="Times New Roman" pitchFamily="18" charset="0"/>
              </a:rPr>
              <a:t>original substance, and</a:t>
            </a:r>
          </a:p>
          <a:p>
            <a:pPr>
              <a:buNone/>
            </a:pPr>
            <a:r>
              <a:rPr lang="en-US" dirty="0" smtClean="0">
                <a:latin typeface="Times New Roman" pitchFamily="18" charset="0"/>
                <a:cs typeface="Times New Roman" pitchFamily="18" charset="0"/>
              </a:rPr>
              <a:t>	(iv) DTA offers a wide spectrum of useful investigations related to reaction kinetics, polymerization, solvent retention, phase-transformations, solid-phase reactions and curing or drying properties of a product.</a:t>
            </a:r>
            <a:endParaRPr lang="en-US"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a:solidFill>
            <a:schemeClr val="tx2">
              <a:lumMod val="20000"/>
              <a:lumOff val="80000"/>
            </a:schemeClr>
          </a:solidFill>
        </p:spPr>
        <p:txBody>
          <a:bodyPr vert="horz" lIns="91440" tIns="45720" rIns="91440" bIns="45720" rtlCol="0" anchor="ctr">
            <a:normAutofit lnSpcReduction="10000"/>
          </a:bodyPr>
          <a:lstStyle/>
          <a:p>
            <a:pPr algn="ctr"/>
            <a:r>
              <a:rPr lang="en-US" sz="4000" b="1" dirty="0" smtClean="0">
                <a:latin typeface="Times New Roman" pitchFamily="18" charset="0"/>
                <a:cs typeface="Times New Roman" pitchFamily="18" charset="0"/>
              </a:rPr>
              <a:t>APPLICATIONS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reader020.staticloud.net/reader020/html5/20191002/5750a3461a28abcf0ca17aa7/bg1.png"/>
          <p:cNvPicPr>
            <a:picLocks noChangeAspect="1" noChangeArrowheads="1"/>
          </p:cNvPicPr>
          <p:nvPr/>
        </p:nvPicPr>
        <p:blipFill>
          <a:blip r:embed="rId2"/>
          <a:srcRect l="33265" t="7819" r="9381" b="39107"/>
          <a:stretch>
            <a:fillRect/>
          </a:stretch>
        </p:blipFill>
        <p:spPr bwMode="auto">
          <a:xfrm>
            <a:off x="381000" y="-32004"/>
            <a:ext cx="6781800" cy="66888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difference between tga dta and dsc"/>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difference between tga dta and dsc"/>
          <p:cNvPicPr>
            <a:picLocks noChangeAspect="1" noChangeArrowheads="1"/>
          </p:cNvPicPr>
          <p:nvPr/>
        </p:nvPicPr>
        <p:blipFill>
          <a:blip r:embed="rId2"/>
          <a:srcRect/>
          <a:stretch>
            <a:fillRect/>
          </a:stretch>
        </p:blipFill>
        <p:spPr bwMode="auto">
          <a:xfrm>
            <a:off x="0" y="0"/>
            <a:ext cx="9073106" cy="5105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638"/>
          </a:xfrm>
          <a:solidFill>
            <a:srgbClr val="FFC000"/>
          </a:solidFill>
        </p:spPr>
        <p:txBody>
          <a:bodyPr>
            <a:normAutofit fontScale="90000"/>
          </a:bodyPr>
          <a:lstStyle/>
          <a:p>
            <a:r>
              <a:rPr lang="en-US" dirty="0" smtClean="0"/>
              <a:t>Differential Thermal Analysis</a:t>
            </a:r>
            <a:endParaRPr lang="en-US" dirty="0"/>
          </a:p>
        </p:txBody>
      </p:sp>
      <p:sp>
        <p:nvSpPr>
          <p:cNvPr id="3" name="Content Placeholder 2"/>
          <p:cNvSpPr>
            <a:spLocks noGrp="1"/>
          </p:cNvSpPr>
          <p:nvPr>
            <p:ph idx="1"/>
          </p:nvPr>
        </p:nvSpPr>
        <p:spPr>
          <a:xfrm>
            <a:off x="0" y="685800"/>
            <a:ext cx="9144000" cy="6172200"/>
          </a:xfrm>
          <a:solidFill>
            <a:schemeClr val="accent1">
              <a:lumMod val="20000"/>
              <a:lumOff val="80000"/>
            </a:schemeClr>
          </a:solidFill>
        </p:spPr>
        <p:txBody>
          <a:bodyPr>
            <a:normAutofit/>
          </a:bodyPr>
          <a:lstStyle/>
          <a:p>
            <a:r>
              <a:rPr lang="en-US" sz="2600" dirty="0" smtClean="0">
                <a:latin typeface="Times New Roman" pitchFamily="18" charset="0"/>
                <a:cs typeface="Times New Roman" pitchFamily="18" charset="0"/>
              </a:rPr>
              <a:t>A technique in which the difference in temperature between the sample and a reference material is monitored against time or temperature while the temperature of the sample, in a specified atmosphere, is programmed.</a:t>
            </a:r>
            <a:endParaRPr lang="en-US" sz="2600" dirty="0">
              <a:latin typeface="Times New Roman" pitchFamily="18" charset="0"/>
              <a:cs typeface="Times New Roman" pitchFamily="18" charset="0"/>
            </a:endParaRPr>
          </a:p>
        </p:txBody>
      </p:sp>
      <p:pic>
        <p:nvPicPr>
          <p:cNvPr id="1026" name="Picture 2" descr="https://www.hitachi-hightech.com/image/global/products/science/tech/ana/thermal/descriptions/dta_01.jpg"/>
          <p:cNvPicPr>
            <a:picLocks noChangeAspect="1" noChangeArrowheads="1"/>
          </p:cNvPicPr>
          <p:nvPr/>
        </p:nvPicPr>
        <p:blipFill>
          <a:blip r:embed="rId2"/>
          <a:srcRect/>
          <a:stretch>
            <a:fillRect/>
          </a:stretch>
        </p:blipFill>
        <p:spPr bwMode="auto">
          <a:xfrm>
            <a:off x="4572303" y="2362200"/>
            <a:ext cx="4571697" cy="3276600"/>
          </a:xfrm>
          <a:prstGeom prst="rect">
            <a:avLst/>
          </a:prstGeom>
          <a:noFill/>
        </p:spPr>
      </p:pic>
      <p:sp>
        <p:nvSpPr>
          <p:cNvPr id="5" name="TextBox 4"/>
          <p:cNvSpPr txBox="1"/>
          <p:nvPr/>
        </p:nvSpPr>
        <p:spPr>
          <a:xfrm>
            <a:off x="0" y="2438400"/>
            <a:ext cx="4572000" cy="4293483"/>
          </a:xfrm>
          <a:prstGeom prst="rect">
            <a:avLst/>
          </a:prstGeom>
          <a:noFill/>
        </p:spPr>
        <p:txBody>
          <a:bodyPr wrap="square" rtlCol="0">
            <a:spAutoFit/>
          </a:bodyPr>
          <a:lstStyle/>
          <a:p>
            <a:r>
              <a:rPr lang="en-US" sz="2100" dirty="0" smtClean="0">
                <a:latin typeface="Times New Roman" pitchFamily="18" charset="0"/>
                <a:cs typeface="Times New Roman" pitchFamily="18" charset="0"/>
              </a:rPr>
              <a:t>The sample and the reference are placed symmetrically in the furnace. The furnace is controlled under a temperature program and the temperature of the sample and the reference are changed. During this process, a differential thermocouple is set up to detect the temperature difference between the sample and the reference.</a:t>
            </a:r>
            <a:br>
              <a:rPr lang="en-US" sz="2100" dirty="0" smtClean="0">
                <a:latin typeface="Times New Roman" pitchFamily="18" charset="0"/>
                <a:cs typeface="Times New Roman" pitchFamily="18" charset="0"/>
              </a:rPr>
            </a:br>
            <a:r>
              <a:rPr lang="en-US" sz="2100" dirty="0" smtClean="0">
                <a:latin typeface="Times New Roman" pitchFamily="18" charset="0"/>
                <a:cs typeface="Times New Roman" pitchFamily="18" charset="0"/>
              </a:rPr>
              <a:t>Also, the sample temperature is detected from the thermocouple on the sample side.</a:t>
            </a:r>
            <a:endParaRPr lang="en-US" sz="21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difference between tga dta and dsc"/>
          <p:cNvPicPr>
            <a:picLocks noChangeAspect="1" noChangeArrowheads="1"/>
          </p:cNvPicPr>
          <p:nvPr/>
        </p:nvPicPr>
        <p:blipFill>
          <a:blip r:embed="rId2"/>
          <a:srcRect/>
          <a:stretch>
            <a:fillRect/>
          </a:stretch>
        </p:blipFill>
        <p:spPr bwMode="auto">
          <a:xfrm>
            <a:off x="-64526" y="0"/>
            <a:ext cx="9208526"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difference between tga dta and dsc"/>
          <p:cNvPicPr>
            <a:picLocks noChangeAspect="1" noChangeArrowheads="1"/>
          </p:cNvPicPr>
          <p:nvPr/>
        </p:nvPicPr>
        <p:blipFill>
          <a:blip r:embed="rId2"/>
          <a:srcRect/>
          <a:stretch>
            <a:fillRect/>
          </a:stretch>
        </p:blipFill>
        <p:spPr bwMode="auto">
          <a:xfrm>
            <a:off x="-609600" y="-457200"/>
            <a:ext cx="9753600" cy="7315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difference between tga dta and dsc"/>
          <p:cNvPicPr>
            <a:picLocks noChangeAspect="1" noChangeArrowheads="1"/>
          </p:cNvPicPr>
          <p:nvPr/>
        </p:nvPicPr>
        <p:blipFill>
          <a:blip r:embed="rId2"/>
          <a:srcRect/>
          <a:stretch>
            <a:fillRect/>
          </a:stretch>
        </p:blipFill>
        <p:spPr bwMode="auto">
          <a:xfrm>
            <a:off x="-1" y="0"/>
            <a:ext cx="9166343"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endParaRPr lang="en-US" dirty="0"/>
          </a:p>
        </p:txBody>
      </p:sp>
      <p:sp>
        <p:nvSpPr>
          <p:cNvPr id="3" name="Content Placeholder 2"/>
          <p:cNvSpPr>
            <a:spLocks noGrp="1"/>
          </p:cNvSpPr>
          <p:nvPr>
            <p:ph idx="1"/>
          </p:nvPr>
        </p:nvSpPr>
        <p:spPr>
          <a:xfrm>
            <a:off x="0" y="609600"/>
            <a:ext cx="9144000" cy="6248400"/>
          </a:xfrm>
        </p:spPr>
        <p:txBody>
          <a:bodyPr>
            <a:normAutofit/>
          </a:bodyPr>
          <a:lstStyle/>
          <a:p>
            <a:r>
              <a:rPr lang="en-US" sz="1800" b="1" dirty="0" smtClean="0">
                <a:latin typeface="Times New Roman" pitchFamily="18" charset="0"/>
                <a:cs typeface="Times New Roman" pitchFamily="18" charset="0"/>
              </a:rPr>
              <a:t>Graph (a)</a:t>
            </a:r>
            <a:r>
              <a:rPr lang="en-US" sz="1800" dirty="0" smtClean="0">
                <a:latin typeface="Times New Roman" pitchFamily="18" charset="0"/>
                <a:cs typeface="Times New Roman" pitchFamily="18" charset="0"/>
              </a:rPr>
              <a:t> : temperature change of the furnace, the reference and the sample against time.</a:t>
            </a:r>
            <a:br>
              <a:rPr lang="en-US" sz="1800"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Graph (b): </a:t>
            </a:r>
            <a:r>
              <a:rPr lang="en-US" sz="1800" dirty="0" smtClean="0">
                <a:latin typeface="Times New Roman" pitchFamily="18" charset="0"/>
                <a:cs typeface="Times New Roman" pitchFamily="18" charset="0"/>
              </a:rPr>
              <a:t>change in temperature difference (ΔT) against time detected with the differential thermocouple.</a:t>
            </a:r>
          </a:p>
          <a:p>
            <a:r>
              <a:rPr lang="en-US" sz="1800" b="1" dirty="0" smtClean="0">
                <a:solidFill>
                  <a:srgbClr val="FF0000"/>
                </a:solidFill>
                <a:latin typeface="Times New Roman" pitchFamily="18" charset="0"/>
                <a:cs typeface="Times New Roman" pitchFamily="18" charset="0"/>
              </a:rPr>
              <a:t>ΔT signal : </a:t>
            </a:r>
            <a:r>
              <a:rPr lang="en-US" sz="1800" dirty="0" smtClean="0">
                <a:latin typeface="Times New Roman" pitchFamily="18" charset="0"/>
                <a:cs typeface="Times New Roman" pitchFamily="18" charset="0"/>
              </a:rPr>
              <a:t>DTA signal. Matters that do not change in the measurement temperature range (usually α-alumina) are used as reference.</a:t>
            </a:r>
          </a:p>
          <a:p>
            <a:r>
              <a:rPr lang="en-US" sz="1800" dirty="0" smtClean="0">
                <a:latin typeface="Times New Roman" pitchFamily="18" charset="0"/>
                <a:cs typeface="Times New Roman" pitchFamily="18" charset="0"/>
              </a:rPr>
              <a:t>When the furnace heating begins, the reference and the sample </a:t>
            </a:r>
            <a:r>
              <a:rPr lang="en-US" sz="1800" dirty="0" smtClean="0">
                <a:latin typeface="Times New Roman" pitchFamily="18" charset="0"/>
                <a:cs typeface="Times New Roman" pitchFamily="18" charset="0"/>
              </a:rPr>
              <a:t>starts </a:t>
            </a:r>
            <a:r>
              <a:rPr lang="en-US" sz="1800" dirty="0" smtClean="0">
                <a:latin typeface="Times New Roman" pitchFamily="18" charset="0"/>
                <a:cs typeface="Times New Roman" pitchFamily="18" charset="0"/>
              </a:rPr>
              <a:t>heating with a slight delay depending on their respective heat capacity, and eventually heat up in according to the furnace temperature.</a:t>
            </a:r>
          </a:p>
          <a:p>
            <a:r>
              <a:rPr lang="en-US" sz="1800" dirty="0" smtClean="0">
                <a:latin typeface="Times New Roman" pitchFamily="18" charset="0"/>
                <a:cs typeface="Times New Roman" pitchFamily="18" charset="0"/>
              </a:rPr>
              <a:t>ΔT changes until a static state is reached after the heating begins, and after achieving stability, reaches a set amount compliant with the difference in heat capacity between the sample and the reference. The </a:t>
            </a:r>
            <a:r>
              <a:rPr lang="en-US" sz="1800" b="1" dirty="0" smtClean="0">
                <a:solidFill>
                  <a:srgbClr val="FF0000"/>
                </a:solidFill>
                <a:latin typeface="Times New Roman" pitchFamily="18" charset="0"/>
                <a:cs typeface="Times New Roman" pitchFamily="18" charset="0"/>
              </a:rPr>
              <a:t>signal at the static state is known as the baseline.</a:t>
            </a:r>
          </a:p>
          <a:p>
            <a:r>
              <a:rPr lang="en-US" sz="1800" dirty="0" smtClean="0">
                <a:latin typeface="Times New Roman" pitchFamily="18" charset="0"/>
                <a:cs typeface="Times New Roman" pitchFamily="18" charset="0"/>
              </a:rPr>
              <a:t>When the </a:t>
            </a:r>
            <a:r>
              <a:rPr lang="en-US" sz="1800" b="1" dirty="0" smtClean="0">
                <a:solidFill>
                  <a:srgbClr val="FF0000"/>
                </a:solidFill>
                <a:latin typeface="Times New Roman" pitchFamily="18" charset="0"/>
                <a:cs typeface="Times New Roman" pitchFamily="18" charset="0"/>
              </a:rPr>
              <a:t>temperature rises and melting occurs </a:t>
            </a:r>
            <a:r>
              <a:rPr lang="en-US" sz="1800" dirty="0" smtClean="0">
                <a:latin typeface="Times New Roman" pitchFamily="18" charset="0"/>
                <a:cs typeface="Times New Roman" pitchFamily="18" charset="0"/>
              </a:rPr>
              <a:t>in the sample, for example, the temperature rise stops as shown in graph (a) and the ΔT increases. When the melting ends, the temperature curve rapidly reverts to the baseline.</a:t>
            </a:r>
          </a:p>
          <a:p>
            <a:r>
              <a:rPr lang="en-US" sz="1800" dirty="0" smtClean="0">
                <a:latin typeface="Times New Roman" pitchFamily="18" charset="0"/>
                <a:cs typeface="Times New Roman" pitchFamily="18" charset="0"/>
              </a:rPr>
              <a:t>At this point, the ΔT signal reaches the peak, as shown in graph (b).</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From this, we can detect the </a:t>
            </a:r>
            <a:r>
              <a:rPr lang="en-US" sz="1800" dirty="0" smtClean="0">
                <a:latin typeface="Times New Roman" pitchFamily="18" charset="0"/>
                <a:cs typeface="Times New Roman" pitchFamily="18" charset="0"/>
              </a:rPr>
              <a:t>sample transition </a:t>
            </a:r>
            <a:r>
              <a:rPr lang="en-US" sz="1800" dirty="0" smtClean="0">
                <a:latin typeface="Times New Roman" pitchFamily="18" charset="0"/>
                <a:cs typeface="Times New Roman" pitchFamily="18" charset="0"/>
              </a:rPr>
              <a:t>temperature and the reaction temperature from the ΔT signal (DTA signal).</a:t>
            </a:r>
          </a:p>
          <a:p>
            <a:r>
              <a:rPr lang="en-US" sz="1800" dirty="0" smtClean="0">
                <a:latin typeface="Times New Roman" pitchFamily="18" charset="0"/>
                <a:cs typeface="Times New Roman" pitchFamily="18" charset="0"/>
              </a:rPr>
              <a:t>In graph (b), the temperature difference due to the </a:t>
            </a:r>
            <a:r>
              <a:rPr lang="en-US" sz="1800" dirty="0" smtClean="0">
                <a:latin typeface="Times New Roman" pitchFamily="18" charset="0"/>
                <a:cs typeface="Times New Roman" pitchFamily="18" charset="0"/>
              </a:rPr>
              <a:t>sample </a:t>
            </a:r>
            <a:r>
              <a:rPr lang="en-US" sz="1800" dirty="0" smtClean="0">
                <a:latin typeface="Times New Roman" pitchFamily="18" charset="0"/>
                <a:cs typeface="Times New Roman" pitchFamily="18" charset="0"/>
              </a:rPr>
              <a:t>endothermic change is shown </a:t>
            </a:r>
            <a:r>
              <a:rPr lang="en-US" sz="1800" dirty="0" smtClean="0">
                <a:latin typeface="Times New Roman" pitchFamily="18" charset="0"/>
                <a:cs typeface="Times New Roman" pitchFamily="18" charset="0"/>
              </a:rPr>
              <a:t>as</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 negative direction and the temperature difference due to the </a:t>
            </a:r>
            <a:r>
              <a:rPr lang="en-US" sz="1800" dirty="0" smtClean="0">
                <a:latin typeface="Times New Roman" pitchFamily="18" charset="0"/>
                <a:cs typeface="Times New Roman" pitchFamily="18" charset="0"/>
              </a:rPr>
              <a:t>sample </a:t>
            </a:r>
            <a:r>
              <a:rPr lang="en-US" sz="1800" dirty="0" smtClean="0">
                <a:latin typeface="Times New Roman" pitchFamily="18" charset="0"/>
                <a:cs typeface="Times New Roman" pitchFamily="18" charset="0"/>
              </a:rPr>
              <a:t>exothermic change is shown as a positive direction.</a:t>
            </a:r>
          </a:p>
          <a:p>
            <a:endParaRPr lang="en-US"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hitachi-hightech.com/image/global/products/science/tech/ana/thermal/descriptions/dta_02.jpg"/>
          <p:cNvPicPr>
            <a:picLocks noChangeAspect="1" noChangeArrowheads="1"/>
          </p:cNvPicPr>
          <p:nvPr/>
        </p:nvPicPr>
        <p:blipFill>
          <a:blip r:embed="rId2"/>
          <a:srcRect/>
          <a:stretch>
            <a:fillRect/>
          </a:stretch>
        </p:blipFill>
        <p:spPr bwMode="auto">
          <a:xfrm>
            <a:off x="229920" y="1066800"/>
            <a:ext cx="8487556" cy="4724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a:solidFill>
            <a:schemeClr val="tx2">
              <a:lumMod val="20000"/>
              <a:lumOff val="80000"/>
            </a:schemeClr>
          </a:solidFill>
        </p:spPr>
        <p:txBody>
          <a:bodyPr>
            <a:normAutofit fontScale="90000"/>
          </a:bodyPr>
          <a:lstStyle/>
          <a:p>
            <a:r>
              <a:rPr lang="en-US" dirty="0" smtClean="0">
                <a:latin typeface="Times New Roman" pitchFamily="18" charset="0"/>
                <a:cs typeface="Times New Roman" pitchFamily="18" charset="0"/>
              </a:rPr>
              <a:t>INSTRUMENTATION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a:solidFill>
            <a:schemeClr val="accent1">
              <a:lumMod val="20000"/>
              <a:lumOff val="80000"/>
            </a:schemeClr>
          </a:solidFill>
        </p:spPr>
        <p:txBody>
          <a:bodyPr>
            <a:normAutofit fontScale="92500" lnSpcReduction="20000"/>
          </a:bodyPr>
          <a:lstStyle/>
          <a:p>
            <a:pPr algn="just">
              <a:buNone/>
            </a:pPr>
            <a:r>
              <a:rPr lang="en-US" dirty="0" smtClean="0">
                <a:latin typeface="Times New Roman" pitchFamily="18" charset="0"/>
                <a:cs typeface="Times New Roman" pitchFamily="18" charset="0"/>
              </a:rPr>
              <a:t>	The basic components of a DTA apparatus are </a:t>
            </a:r>
          </a:p>
          <a:p>
            <a:pPr algn="just"/>
            <a:r>
              <a:rPr lang="en-US" dirty="0" smtClean="0">
                <a:latin typeface="Times New Roman" pitchFamily="18" charset="0"/>
                <a:cs typeface="Times New Roman" pitchFamily="18" charset="0"/>
              </a:rPr>
              <a:t>Temperature-controlled </a:t>
            </a:r>
            <a:r>
              <a:rPr lang="en-US" dirty="0" smtClean="0">
                <a:latin typeface="Times New Roman" pitchFamily="18" charset="0"/>
                <a:cs typeface="Times New Roman" pitchFamily="18" charset="0"/>
              </a:rPr>
              <a:t>furnace containing sample </a:t>
            </a:r>
            <a:r>
              <a:rPr lang="en-US"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reference cells </a:t>
            </a:r>
          </a:p>
          <a:p>
            <a:pPr algn="just"/>
            <a:r>
              <a:rPr lang="en-US"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pair of matched temperature sensors connected to recording </a:t>
            </a:r>
            <a:r>
              <a:rPr lang="en-US" dirty="0" smtClean="0">
                <a:latin typeface="Times New Roman" pitchFamily="18" charset="0"/>
                <a:cs typeface="Times New Roman" pitchFamily="18" charset="0"/>
              </a:rPr>
              <a:t>apparatus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temperature sensors (usually thermocouples) are in contact with the sample and reference or their containers, and the output is </a:t>
            </a:r>
            <a:r>
              <a:rPr lang="en-US" dirty="0" err="1" smtClean="0">
                <a:latin typeface="Times New Roman" pitchFamily="18" charset="0"/>
                <a:cs typeface="Times New Roman" pitchFamily="18" charset="0"/>
              </a:rPr>
              <a:t>ampliﬁed</a:t>
            </a:r>
            <a:r>
              <a:rPr lang="en-US" dirty="0" smtClean="0">
                <a:latin typeface="Times New Roman" pitchFamily="18" charset="0"/>
                <a:cs typeface="Times New Roman" pitchFamily="18" charset="0"/>
              </a:rPr>
              <a:t> and recorded. </a:t>
            </a:r>
          </a:p>
          <a:p>
            <a:pPr algn="just"/>
            <a:r>
              <a:rPr lang="en-US" dirty="0" smtClean="0">
                <a:latin typeface="Times New Roman" pitchFamily="18" charset="0"/>
                <a:cs typeface="Times New Roman" pitchFamily="18" charset="0"/>
              </a:rPr>
              <a:t>DTA </a:t>
            </a:r>
            <a:r>
              <a:rPr lang="en-US" dirty="0" smtClean="0">
                <a:latin typeface="Times New Roman" pitchFamily="18" charset="0"/>
                <a:cs typeface="Times New Roman" pitchFamily="18" charset="0"/>
              </a:rPr>
              <a:t>data may be plotted as a function of sample temperature, reference temperature (as is usually the case), or time. </a:t>
            </a:r>
          </a:p>
          <a:p>
            <a:pPr algn="just"/>
            <a:r>
              <a:rPr lang="en-US" dirty="0" smtClean="0">
                <a:latin typeface="Times New Roman" pitchFamily="18" charset="0"/>
                <a:cs typeface="Times New Roman" pitchFamily="18" charset="0"/>
              </a:rPr>
              <a:t>In </a:t>
            </a:r>
            <a:r>
              <a:rPr lang="en-US" dirty="0" smtClean="0">
                <a:latin typeface="Times New Roman" pitchFamily="18" charset="0"/>
                <a:cs typeface="Times New Roman" pitchFamily="18" charset="0"/>
              </a:rPr>
              <a:t>both DTA and DSC, the measurement relies on the occurrence of a temperature difference between a sample and reference (Δ</a:t>
            </a:r>
            <a:r>
              <a:rPr lang="en-US" i="1"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as a result of the thermal event in question.</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tx2">
              <a:lumMod val="40000"/>
              <a:lumOff val="60000"/>
            </a:schemeClr>
          </a:solidFill>
        </p:spPr>
        <p:txBody>
          <a:bodyPr/>
          <a:lstStyle/>
          <a:p>
            <a:r>
              <a:rPr lang="en-US" dirty="0" smtClean="0">
                <a:latin typeface="Times New Roman" pitchFamily="18" charset="0"/>
                <a:cs typeface="Times New Roman" pitchFamily="18" charset="0"/>
              </a:rPr>
              <a:t>INSTRUMENTAION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9144000" cy="5791200"/>
          </a:xfrm>
          <a:solidFill>
            <a:schemeClr val="accent1">
              <a:lumMod val="20000"/>
              <a:lumOff val="80000"/>
            </a:schemeClr>
          </a:solidFill>
        </p:spPr>
        <p:txBody>
          <a:bodyPr>
            <a:normAutofit/>
          </a:bodyPr>
          <a:lstStyle/>
          <a:p>
            <a:r>
              <a:rPr lang="en-US" dirty="0" smtClean="0"/>
              <a:t>In the case of DTA, an inert material is placed in the reference pan such that the heat capacity of the sample is approximately matched. </a:t>
            </a:r>
          </a:p>
          <a:p>
            <a:r>
              <a:rPr lang="en-US" dirty="0" smtClean="0"/>
              <a:t>Under these conditions, when the sample and reference are being heated at a constant rate, the DTA signal will be small when no transition is occurring.</a:t>
            </a:r>
          </a:p>
          <a:p>
            <a:r>
              <a:rPr lang="en-US" dirty="0" smtClean="0"/>
              <a:t>Ideally, the arrangement of the pans  in the furnace is exactly symmetrical; so when the heat capacity of sample and reference are exactly the same, the temperature difference is zero.</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2">
              <a:lumMod val="20000"/>
              <a:lumOff val="80000"/>
            </a:schemeClr>
          </a:solidFill>
        </p:spPr>
        <p:txBody>
          <a:bodyPr>
            <a:normAutofit/>
          </a:bodyPr>
          <a:lstStyle/>
          <a:p>
            <a:r>
              <a:rPr lang="en-US" sz="3900" dirty="0" smtClean="0">
                <a:latin typeface="Times New Roman" pitchFamily="18" charset="0"/>
                <a:cs typeface="Times New Roman" pitchFamily="18" charset="0"/>
              </a:rPr>
              <a:t>INSTRUMENTATION</a:t>
            </a:r>
            <a:endParaRPr lang="en-US" sz="39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0" y="1447800"/>
            <a:ext cx="8991601" cy="3657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4495800" cy="2819400"/>
          </a:xfrm>
          <a:solidFill>
            <a:schemeClr val="accent1">
              <a:lumMod val="20000"/>
              <a:lumOff val="80000"/>
            </a:schemeClr>
          </a:solidFill>
          <a:ln>
            <a:solidFill>
              <a:schemeClr val="tx1"/>
            </a:solidFill>
          </a:ln>
        </p:spPr>
        <p:txBody>
          <a:bodyPr>
            <a:noAutofit/>
          </a:bodyPr>
          <a:lstStyle/>
          <a:p>
            <a:pPr marL="58738" indent="1588">
              <a:buNone/>
            </a:pPr>
            <a:r>
              <a:rPr lang="en-US" sz="2100" dirty="0" smtClean="0">
                <a:latin typeface="Times New Roman" pitchFamily="18" charset="0"/>
                <a:cs typeface="Times New Roman" pitchFamily="18" charset="0"/>
              </a:rPr>
              <a:t>When the sample melts, the rate of temperature increase for the sample </a:t>
            </a:r>
            <a:r>
              <a:rPr lang="en-US" sz="2100" dirty="0" smtClean="0">
                <a:latin typeface="Times New Roman" pitchFamily="18" charset="0"/>
                <a:cs typeface="Times New Roman" pitchFamily="18" charset="0"/>
              </a:rPr>
              <a:t>will </a:t>
            </a:r>
            <a:r>
              <a:rPr lang="en-US" sz="2100" dirty="0" smtClean="0">
                <a:latin typeface="Times New Roman" pitchFamily="18" charset="0"/>
                <a:cs typeface="Times New Roman" pitchFamily="18" charset="0"/>
              </a:rPr>
              <a:t>be lower than that of the reference, as the energy  imparted by the  heating  signal will be contributing  to the  breaking of solid–solid bonds rather than  simply the raising of the  sample temperature. </a:t>
            </a:r>
            <a:endParaRPr lang="en-US" sz="21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685800"/>
          </a:xfrm>
          <a:solidFill>
            <a:schemeClr val="tx2">
              <a:lumMod val="20000"/>
              <a:lumOff val="80000"/>
            </a:schemeClr>
          </a:solidFill>
        </p:spPr>
        <p:txBody>
          <a:bodyPr>
            <a:normAutofit/>
          </a:bodyPr>
          <a:lstStyle/>
          <a:p>
            <a:r>
              <a:rPr lang="en-US" sz="3900" dirty="0" smtClean="0">
                <a:latin typeface="Times New Roman" pitchFamily="18" charset="0"/>
                <a:cs typeface="Times New Roman" pitchFamily="18" charset="0"/>
              </a:rPr>
              <a:t>INSTRUMENTATION</a:t>
            </a:r>
            <a:endParaRPr lang="en-US" sz="39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495800" y="685800"/>
            <a:ext cx="4648200" cy="2808901"/>
          </a:xfrm>
          <a:prstGeom prst="rect">
            <a:avLst/>
          </a:prstGeom>
          <a:noFill/>
          <a:ln w="9525">
            <a:solidFill>
              <a:schemeClr val="tx1"/>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495800" y="3505200"/>
            <a:ext cx="4648200" cy="2759869"/>
          </a:xfrm>
          <a:prstGeom prst="rect">
            <a:avLst/>
          </a:prstGeom>
          <a:noFill/>
          <a:ln w="9525">
            <a:solidFill>
              <a:schemeClr val="tx1"/>
            </a:solidFill>
            <a:miter lim="800000"/>
            <a:headEnd/>
            <a:tailEnd/>
          </a:ln>
          <a:effectLst/>
        </p:spPr>
      </p:pic>
      <p:sp>
        <p:nvSpPr>
          <p:cNvPr id="7" name="Rectangle 6"/>
          <p:cNvSpPr/>
          <p:nvPr/>
        </p:nvSpPr>
        <p:spPr>
          <a:xfrm>
            <a:off x="0" y="3380125"/>
            <a:ext cx="4495800" cy="3170099"/>
          </a:xfrm>
          <a:prstGeom prst="rect">
            <a:avLst/>
          </a:prstGeom>
          <a:solidFill>
            <a:schemeClr val="accent1">
              <a:lumMod val="20000"/>
              <a:lumOff val="80000"/>
            </a:schemeClr>
          </a:solidFill>
          <a:ln>
            <a:solidFill>
              <a:schemeClr val="tx1"/>
            </a:solidFill>
          </a:ln>
        </p:spPr>
        <p:txBody>
          <a:bodyPr wrap="square">
            <a:spAutoFit/>
          </a:bodyPr>
          <a:lstStyle/>
          <a:p>
            <a:r>
              <a:rPr lang="en-US" sz="2000" dirty="0" smtClean="0">
                <a:latin typeface="Times New Roman" pitchFamily="18" charset="0"/>
                <a:cs typeface="Times New Roman" pitchFamily="18" charset="0"/>
              </a:rPr>
              <a:t>The heat input into the sample contributes to the melting process rather than the increase in temperature, whereas the heat input into the reference continues to lead to a temperature increase. When melting is complete, the sample returns to the programmed temperature; hence, by examining the difference in temperature between the two pans, a peak is seen, as shown in Figure b</a:t>
            </a:r>
            <a:endParaRPr lang="en-US"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a:solidFill>
            <a:schemeClr val="accent1">
              <a:lumMod val="20000"/>
              <a:lumOff val="80000"/>
            </a:schemeClr>
          </a:solidFill>
        </p:spPr>
        <p:txBody>
          <a:bodyPr>
            <a:normAutofit/>
          </a:bodyPr>
          <a:lstStyle/>
          <a:p>
            <a:pPr>
              <a:buNone/>
            </a:pPr>
            <a:r>
              <a:rPr lang="en-US" sz="2200" dirty="0" smtClean="0">
                <a:latin typeface="Times New Roman" pitchFamily="18" charset="0"/>
                <a:cs typeface="Times New Roman" pitchFamily="18" charset="0"/>
              </a:rPr>
              <a:t>	Composed of five basic components,:</a:t>
            </a:r>
          </a:p>
          <a:p>
            <a:pPr>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Sample holder with built-in thermocouple assembly,</a:t>
            </a:r>
          </a:p>
          <a:p>
            <a:pPr>
              <a:buNone/>
            </a:pPr>
            <a:r>
              <a:rPr lang="en-US" sz="2200" dirty="0" smtClean="0">
                <a:latin typeface="Times New Roman" pitchFamily="18" charset="0"/>
                <a:cs typeface="Times New Roman" pitchFamily="18" charset="0"/>
              </a:rPr>
              <a:t>	(ii) Flow-control system,		(iii) Furnace assembly,</a:t>
            </a:r>
          </a:p>
          <a:p>
            <a:pPr>
              <a:buNone/>
            </a:pPr>
            <a:r>
              <a:rPr lang="en-US" sz="2200" dirty="0" smtClean="0">
                <a:latin typeface="Times New Roman" pitchFamily="18" charset="0"/>
                <a:cs typeface="Times New Roman" pitchFamily="18" charset="0"/>
              </a:rPr>
              <a:t>	(iv) Preamplifier and Recorder, and</a:t>
            </a:r>
          </a:p>
          <a:p>
            <a:pPr>
              <a:buNone/>
            </a:pPr>
            <a:r>
              <a:rPr lang="en-US" sz="2200" dirty="0" smtClean="0">
                <a:latin typeface="Times New Roman" pitchFamily="18" charset="0"/>
                <a:cs typeface="Times New Roman" pitchFamily="18" charset="0"/>
              </a:rPr>
              <a:t>	(v) Furnace Power Programmer and Controller.</a:t>
            </a:r>
          </a:p>
          <a:p>
            <a:endParaRPr lang="en-US" sz="2800" dirty="0">
              <a:latin typeface="Times New Roman" pitchFamily="18" charset="0"/>
              <a:cs typeface="Times New Roman" pitchFamily="18" charset="0"/>
            </a:endParaRPr>
          </a:p>
        </p:txBody>
      </p:sp>
      <p:sp>
        <p:nvSpPr>
          <p:cNvPr id="4" name="Title 1"/>
          <p:cNvSpPr txBox="1">
            <a:spLocks/>
          </p:cNvSpPr>
          <p:nvPr/>
        </p:nvSpPr>
        <p:spPr>
          <a:xfrm>
            <a:off x="0" y="0"/>
            <a:ext cx="9144000" cy="685800"/>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INSTRUMENTATION</a:t>
            </a:r>
            <a:endParaRPr kumimoji="0" lang="en-US" sz="39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3076" name="Picture 4"/>
          <p:cNvPicPr>
            <a:picLocks noChangeAspect="1" noChangeArrowheads="1"/>
          </p:cNvPicPr>
          <p:nvPr/>
        </p:nvPicPr>
        <p:blipFill>
          <a:blip r:embed="rId2"/>
          <a:srcRect/>
          <a:stretch>
            <a:fillRect/>
          </a:stretch>
        </p:blipFill>
        <p:spPr bwMode="auto">
          <a:xfrm>
            <a:off x="215210" y="2743200"/>
            <a:ext cx="8591107" cy="4114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533</Words>
  <Application>Microsoft Office PowerPoint</Application>
  <PresentationFormat>On-screen Show (4:3)</PresentationFormat>
  <Paragraphs>81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Differential Thermal Analysis DTA  </vt:lpstr>
      <vt:lpstr>Differential Thermal Analysis</vt:lpstr>
      <vt:lpstr>Slide 3</vt:lpstr>
      <vt:lpstr>Slide 4</vt:lpstr>
      <vt:lpstr>INSTRUMENTATION</vt:lpstr>
      <vt:lpstr>INSTRUMENTAION</vt:lpstr>
      <vt:lpstr>INSTRUMENTATION</vt:lpstr>
      <vt:lpstr>INSTRUMENTATION</vt:lpstr>
      <vt:lpstr>Slide 9</vt:lpstr>
      <vt:lpstr>Slide 10</vt:lpstr>
      <vt:lpstr>Slide 11</vt:lpstr>
      <vt:lpstr>Slide 12</vt:lpstr>
      <vt:lpstr>Slide 13</vt:lpstr>
      <vt:lpstr>Slide 14</vt:lpstr>
      <vt:lpstr>DERIVATIVE DIFFERENTIAL THERMAL ANALYSIS</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Thermal Analysis DTA  </dc:title>
  <dc:creator>admin</dc:creator>
  <cp:lastModifiedBy>admin</cp:lastModifiedBy>
  <cp:revision>26</cp:revision>
  <dcterms:created xsi:type="dcterms:W3CDTF">2006-08-16T00:00:00Z</dcterms:created>
  <dcterms:modified xsi:type="dcterms:W3CDTF">2019-11-21T17:13:28Z</dcterms:modified>
</cp:coreProperties>
</file>