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9731-C022-8451-1C08-91369E55E3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9958D-B0FE-9B5F-0990-2AABC083B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F88F50-4812-6621-5759-5F162EFB0884}"/>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69D42312-FB3B-F463-5690-FA45C4E3D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6F88C-AE59-0D0A-500F-D77A2AD9DBCF}"/>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133749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8526-98E0-26B7-1D3F-36D6A05E30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7A9884-02A9-889A-5177-24B7487696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26A51-D1DB-2333-2B0C-174102541390}"/>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1811313C-EEEA-2791-55B1-2F590000C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A0D52-5CFD-11E5-45B9-1827E3107DB2}"/>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349913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EA567E-2FB7-6E3C-93AD-A42A513FF5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7ACFEE-3420-DDC6-1FA7-2922C4FE91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2AC55-B4F5-3759-0595-0A00F00FAE52}"/>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5B77278D-CDB8-223E-3770-1E95FCB23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F6764-03A8-A1E5-FEAF-B840858218C8}"/>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372826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FF23-DFB3-B6FB-F1B5-782A279BBD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923F9-0EDA-6D54-0EDD-AB0BFA4CA9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18875-3A9A-83B5-84FE-C7CF40ED4BA2}"/>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F66FAF94-A371-25CA-FBFB-4F7F33103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6A229-F6FB-1CE5-CAB9-CFD4CF56652D}"/>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94174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AB71-7FA9-31A0-0992-299440F410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E8F79-27D8-FC9E-6188-EE7426406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131867-37A8-8C99-DC7B-D9DA14208F7C}"/>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9AACB38C-B072-A455-E7F4-79FE0B62E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935D4-BFB5-D06E-47DC-ECD0BAB036B7}"/>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286702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6121-0F6B-650A-18A6-8ABF9AAD0C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F90EDD-3634-B557-BB82-2291E0C0BC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393845-BE13-EF44-A416-C543D08C0E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1753BF-C81A-5F70-6C1B-706386C56E73}"/>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6" name="Footer Placeholder 5">
            <a:extLst>
              <a:ext uri="{FF2B5EF4-FFF2-40B4-BE49-F238E27FC236}">
                <a16:creationId xmlns:a16="http://schemas.microsoft.com/office/drawing/2014/main" id="{70A70EA8-536F-0867-B0B4-6E676E2F6F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B0506B-D219-3230-D28F-8CDFDC4A9DEE}"/>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264666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9345-6812-BD51-2667-E2284B35F3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D67145-BDDC-DB40-18FB-226DFDB54A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8E916-CE36-12B2-CD7D-3DF76871B5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AD082E-9220-C286-25A9-62496DFA07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73F2E1-62AC-9B30-871A-30EE1AFDF7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ECC52F-F3C0-3FB2-8B8D-68F8EA980BFB}"/>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8" name="Footer Placeholder 7">
            <a:extLst>
              <a:ext uri="{FF2B5EF4-FFF2-40B4-BE49-F238E27FC236}">
                <a16:creationId xmlns:a16="http://schemas.microsoft.com/office/drawing/2014/main" id="{03F55ABA-ED5A-CB0E-5C73-C32A991CE5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139C35-116B-EDD4-7F5E-63A7FE910AB5}"/>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4098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0304-9C26-DA6B-2A5A-DA8587406C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E4B35C-05D6-4EF0-7AAD-104E885ED689}"/>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4" name="Footer Placeholder 3">
            <a:extLst>
              <a:ext uri="{FF2B5EF4-FFF2-40B4-BE49-F238E27FC236}">
                <a16:creationId xmlns:a16="http://schemas.microsoft.com/office/drawing/2014/main" id="{BEA96B7C-2E5C-8962-47EF-3021FB1BCE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335AF-CCB7-15E5-7AB8-496338C12665}"/>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39039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AE5F00-7950-B30B-C717-ADAF222C0672}"/>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3" name="Footer Placeholder 2">
            <a:extLst>
              <a:ext uri="{FF2B5EF4-FFF2-40B4-BE49-F238E27FC236}">
                <a16:creationId xmlns:a16="http://schemas.microsoft.com/office/drawing/2014/main" id="{E47E8DFF-5717-A640-52A2-38478F2951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F3FDA-7A22-465B-9A35-75B772FF809E}"/>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325429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A1241-E976-5E23-B869-F6C2C76C8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A8709-0D2F-EF8E-F180-6BB45EF5FE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521252-0624-7CF1-861B-B4D4826E1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6795E-EF20-16F5-275A-998E627A6ECB}"/>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6" name="Footer Placeholder 5">
            <a:extLst>
              <a:ext uri="{FF2B5EF4-FFF2-40B4-BE49-F238E27FC236}">
                <a16:creationId xmlns:a16="http://schemas.microsoft.com/office/drawing/2014/main" id="{DC12D55A-D0C7-DB70-D1EA-EB557C7A1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50F125-7A6B-2008-3360-6CF6DEBE8607}"/>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249552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3B3BC-1A41-2B0B-1DA9-BCFAF33641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A46C0F-77C3-A5E3-4165-AA3B9E73B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53531F-A51E-FDB1-9371-FE3DD0340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7672FE-AD91-2487-7201-03AAA0383EC4}"/>
              </a:ext>
            </a:extLst>
          </p:cNvPr>
          <p:cNvSpPr>
            <a:spLocks noGrp="1"/>
          </p:cNvSpPr>
          <p:nvPr>
            <p:ph type="dt" sz="half" idx="10"/>
          </p:nvPr>
        </p:nvSpPr>
        <p:spPr/>
        <p:txBody>
          <a:bodyPr/>
          <a:lstStyle/>
          <a:p>
            <a:fld id="{598C2834-B680-496E-932B-73D76A7714F9}" type="datetimeFigureOut">
              <a:rPr lang="en-US" smtClean="0"/>
              <a:t>9/7/2022</a:t>
            </a:fld>
            <a:endParaRPr lang="en-US"/>
          </a:p>
        </p:txBody>
      </p:sp>
      <p:sp>
        <p:nvSpPr>
          <p:cNvPr id="6" name="Footer Placeholder 5">
            <a:extLst>
              <a:ext uri="{FF2B5EF4-FFF2-40B4-BE49-F238E27FC236}">
                <a16:creationId xmlns:a16="http://schemas.microsoft.com/office/drawing/2014/main" id="{CC71452C-B423-AFA3-010A-045790DE6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B6153-7F8D-A166-A3BA-778E8F0E5EC8}"/>
              </a:ext>
            </a:extLst>
          </p:cNvPr>
          <p:cNvSpPr>
            <a:spLocks noGrp="1"/>
          </p:cNvSpPr>
          <p:nvPr>
            <p:ph type="sldNum" sz="quarter" idx="12"/>
          </p:nvPr>
        </p:nvSpPr>
        <p:spPr/>
        <p:txBody>
          <a:bodyPr/>
          <a:lstStyle/>
          <a:p>
            <a:fld id="{77EB5075-8B14-4C0C-A9B8-F7D21A503DC2}" type="slidenum">
              <a:rPr lang="en-US" smtClean="0"/>
              <a:t>‹#›</a:t>
            </a:fld>
            <a:endParaRPr lang="en-US"/>
          </a:p>
        </p:txBody>
      </p:sp>
    </p:spTree>
    <p:extLst>
      <p:ext uri="{BB962C8B-B14F-4D97-AF65-F5344CB8AC3E}">
        <p14:creationId xmlns:p14="http://schemas.microsoft.com/office/powerpoint/2010/main" val="3355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9537F4-4364-AFDC-6BFB-52A7A8922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C07FE-775F-B169-A12C-6B41A0CA18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052CC-2ADC-0707-1F7A-7C4E536716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C2834-B680-496E-932B-73D76A7714F9}" type="datetimeFigureOut">
              <a:rPr lang="en-US" smtClean="0"/>
              <a:t>9/7/2022</a:t>
            </a:fld>
            <a:endParaRPr lang="en-US"/>
          </a:p>
        </p:txBody>
      </p:sp>
      <p:sp>
        <p:nvSpPr>
          <p:cNvPr id="5" name="Footer Placeholder 4">
            <a:extLst>
              <a:ext uri="{FF2B5EF4-FFF2-40B4-BE49-F238E27FC236}">
                <a16:creationId xmlns:a16="http://schemas.microsoft.com/office/drawing/2014/main" id="{4D178F16-E451-F389-B90C-53FCF19E7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11B782-E31A-53AC-990E-80CA8765A5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B5075-8B14-4C0C-A9B8-F7D21A503DC2}" type="slidenum">
              <a:rPr lang="en-US" smtClean="0"/>
              <a:t>‹#›</a:t>
            </a:fld>
            <a:endParaRPr lang="en-US"/>
          </a:p>
        </p:txBody>
      </p:sp>
    </p:spTree>
    <p:extLst>
      <p:ext uri="{BB962C8B-B14F-4D97-AF65-F5344CB8AC3E}">
        <p14:creationId xmlns:p14="http://schemas.microsoft.com/office/powerpoint/2010/main" val="155035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C1370-C77D-1FD3-1858-C9AA54BF9DDE}"/>
              </a:ext>
            </a:extLst>
          </p:cNvPr>
          <p:cNvSpPr>
            <a:spLocks noGrp="1"/>
          </p:cNvSpPr>
          <p:nvPr>
            <p:ph type="ctrTitle"/>
          </p:nvPr>
        </p:nvSpPr>
        <p:spPr>
          <a:xfrm>
            <a:off x="1524000" y="106017"/>
            <a:ext cx="9144000" cy="662609"/>
          </a:xfrm>
        </p:spPr>
        <p:txBody>
          <a:bodyPr>
            <a:normAutofit/>
          </a:bodyPr>
          <a:lstStyle/>
          <a:p>
            <a:r>
              <a:rPr lang="en-US" sz="3200" dirty="0">
                <a:solidFill>
                  <a:schemeClr val="accent1"/>
                </a:solidFill>
              </a:rPr>
              <a:t>Data Types in C</a:t>
            </a:r>
          </a:p>
        </p:txBody>
      </p:sp>
      <p:pic>
        <p:nvPicPr>
          <p:cNvPr id="4" name="Picture 3">
            <a:extLst>
              <a:ext uri="{FF2B5EF4-FFF2-40B4-BE49-F238E27FC236}">
                <a16:creationId xmlns:a16="http://schemas.microsoft.com/office/drawing/2014/main" id="{7C6409A0-8B8C-3651-D8F1-D374668EFE76}"/>
              </a:ext>
            </a:extLst>
          </p:cNvPr>
          <p:cNvPicPr>
            <a:picLocks noChangeAspect="1"/>
          </p:cNvPicPr>
          <p:nvPr/>
        </p:nvPicPr>
        <p:blipFill>
          <a:blip r:embed="rId2"/>
          <a:stretch>
            <a:fillRect/>
          </a:stretch>
        </p:blipFill>
        <p:spPr>
          <a:xfrm>
            <a:off x="3392557" y="1417983"/>
            <a:ext cx="4903718" cy="3101629"/>
          </a:xfrm>
          <a:prstGeom prst="rect">
            <a:avLst/>
          </a:prstGeom>
        </p:spPr>
      </p:pic>
      <p:sp>
        <p:nvSpPr>
          <p:cNvPr id="3" name="Subtitle 2">
            <a:extLst>
              <a:ext uri="{FF2B5EF4-FFF2-40B4-BE49-F238E27FC236}">
                <a16:creationId xmlns:a16="http://schemas.microsoft.com/office/drawing/2014/main" id="{70F51226-2BDE-78B0-32C3-08B6A09784E5}"/>
              </a:ext>
            </a:extLst>
          </p:cNvPr>
          <p:cNvSpPr>
            <a:spLocks noGrp="1"/>
          </p:cNvSpPr>
          <p:nvPr>
            <p:ph type="subTitle" idx="1"/>
          </p:nvPr>
        </p:nvSpPr>
        <p:spPr>
          <a:xfrm>
            <a:off x="530087" y="874643"/>
            <a:ext cx="10442713" cy="5738192"/>
          </a:xfrm>
        </p:spPr>
        <p:txBody>
          <a:bodyPr/>
          <a:lstStyle/>
          <a:p>
            <a:r>
              <a:rPr lang="en-US" b="0" i="0" dirty="0">
                <a:solidFill>
                  <a:srgbClr val="FF0000"/>
                </a:solidFill>
                <a:effectLst/>
                <a:latin typeface="inter-regular"/>
              </a:rPr>
              <a:t>A data type specifies the type of data that a variable can store such as integer, floating, character, etc.</a:t>
            </a:r>
            <a:endParaRPr lang="en-US" dirty="0">
              <a:solidFill>
                <a:srgbClr val="FF0000"/>
              </a:solidFill>
            </a:endParaRPr>
          </a:p>
        </p:txBody>
      </p:sp>
    </p:spTree>
    <p:extLst>
      <p:ext uri="{BB962C8B-B14F-4D97-AF65-F5344CB8AC3E}">
        <p14:creationId xmlns:p14="http://schemas.microsoft.com/office/powerpoint/2010/main" val="35490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B0F8-850A-8A1F-930E-0311A19360AF}"/>
              </a:ext>
            </a:extLst>
          </p:cNvPr>
          <p:cNvSpPr>
            <a:spLocks noGrp="1"/>
          </p:cNvSpPr>
          <p:nvPr>
            <p:ph type="title"/>
          </p:nvPr>
        </p:nvSpPr>
        <p:spPr>
          <a:xfrm>
            <a:off x="838200" y="0"/>
            <a:ext cx="10515600" cy="681037"/>
          </a:xfrm>
        </p:spPr>
        <p:txBody>
          <a:bodyPr>
            <a:normAutofit fontScale="90000"/>
          </a:bodyPr>
          <a:lstStyle/>
          <a:p>
            <a:r>
              <a:rPr lang="en-US" sz="2800" dirty="0">
                <a:solidFill>
                  <a:srgbClr val="C00000"/>
                </a:solidFill>
              </a:rPr>
              <a:t>There are the following data types in C language.</a:t>
            </a:r>
            <a:br>
              <a:rPr lang="en-US" sz="2800" dirty="0">
                <a:solidFill>
                  <a:srgbClr val="C00000"/>
                </a:solidFill>
              </a:rPr>
            </a:br>
            <a:endParaRPr lang="en-US" sz="2800" dirty="0">
              <a:solidFill>
                <a:srgbClr val="C00000"/>
              </a:solidFill>
            </a:endParaRPr>
          </a:p>
        </p:txBody>
      </p:sp>
      <p:graphicFrame>
        <p:nvGraphicFramePr>
          <p:cNvPr id="4" name="Content Placeholder 3">
            <a:extLst>
              <a:ext uri="{FF2B5EF4-FFF2-40B4-BE49-F238E27FC236}">
                <a16:creationId xmlns:a16="http://schemas.microsoft.com/office/drawing/2014/main" id="{F6E4A37E-F738-9C70-AEF7-B42D8AF53468}"/>
              </a:ext>
            </a:extLst>
          </p:cNvPr>
          <p:cNvGraphicFramePr>
            <a:graphicFrameLocks noGrp="1"/>
          </p:cNvGraphicFramePr>
          <p:nvPr>
            <p:ph idx="1"/>
            <p:extLst>
              <p:ext uri="{D42A27DB-BD31-4B8C-83A1-F6EECF244321}">
                <p14:modId xmlns:p14="http://schemas.microsoft.com/office/powerpoint/2010/main" val="1989555658"/>
              </p:ext>
            </p:extLst>
          </p:nvPr>
        </p:nvGraphicFramePr>
        <p:xfrm>
          <a:off x="1245704" y="1378225"/>
          <a:ext cx="8048020" cy="4505740"/>
        </p:xfrm>
        <a:graphic>
          <a:graphicData uri="http://schemas.openxmlformats.org/drawingml/2006/table">
            <a:tbl>
              <a:tblPr/>
              <a:tblGrid>
                <a:gridCol w="4024010">
                  <a:extLst>
                    <a:ext uri="{9D8B030D-6E8A-4147-A177-3AD203B41FA5}">
                      <a16:colId xmlns:a16="http://schemas.microsoft.com/office/drawing/2014/main" val="1122588940"/>
                    </a:ext>
                  </a:extLst>
                </a:gridCol>
                <a:gridCol w="4024010">
                  <a:extLst>
                    <a:ext uri="{9D8B030D-6E8A-4147-A177-3AD203B41FA5}">
                      <a16:colId xmlns:a16="http://schemas.microsoft.com/office/drawing/2014/main" val="3995705839"/>
                    </a:ext>
                  </a:extLst>
                </a:gridCol>
              </a:tblGrid>
              <a:tr h="1025444">
                <a:tc>
                  <a:txBody>
                    <a:bodyPr/>
                    <a:lstStyle/>
                    <a:p>
                      <a:pPr algn="l" fontAlgn="t"/>
                      <a:r>
                        <a:rPr lang="en-US" dirty="0">
                          <a:solidFill>
                            <a:srgbClr val="000000"/>
                          </a:solidFill>
                          <a:effectLst/>
                          <a:latin typeface="times new roman" panose="02020603050405020304" pitchFamily="18" charset="0"/>
                        </a:rPr>
                        <a:t>Types</a:t>
                      </a:r>
                    </a:p>
                  </a:txBody>
                  <a:tcPr marL="114300" marR="114300" marT="114300" marB="114300">
                    <a:lnL w="9525" cap="flat" cmpd="sng" algn="ctr">
                      <a:solidFill>
                        <a:srgbClr val="1063C0"/>
                      </a:solidFill>
                      <a:prstDash val="solid"/>
                      <a:round/>
                      <a:headEnd type="none" w="med" len="med"/>
                      <a:tailEnd type="none" w="med" len="med"/>
                    </a:lnL>
                    <a:lnR w="9525" cap="flat" cmpd="sng" algn="ctr">
                      <a:solidFill>
                        <a:srgbClr val="1063C0"/>
                      </a:solidFill>
                      <a:prstDash val="solid"/>
                      <a:round/>
                      <a:headEnd type="none" w="med" len="med"/>
                      <a:tailEnd type="none" w="med" len="med"/>
                    </a:lnR>
                    <a:lnT w="9525" cap="flat" cmpd="sng" algn="ctr">
                      <a:solidFill>
                        <a:srgbClr val="1063C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Data Types</a:t>
                      </a:r>
                    </a:p>
                  </a:txBody>
                  <a:tcPr marL="114300" marR="114300" marT="114300" marB="114300">
                    <a:lnL w="9525" cap="flat" cmpd="sng" algn="ctr">
                      <a:solidFill>
                        <a:srgbClr val="1063C0"/>
                      </a:solidFill>
                      <a:prstDash val="solid"/>
                      <a:round/>
                      <a:headEnd type="none" w="med" len="med"/>
                      <a:tailEnd type="none" w="med" len="med"/>
                    </a:lnL>
                    <a:lnR w="9525" cap="flat" cmpd="sng" algn="ctr">
                      <a:solidFill>
                        <a:srgbClr val="1063C0"/>
                      </a:solidFill>
                      <a:prstDash val="solid"/>
                      <a:round/>
                      <a:headEnd type="none" w="med" len="med"/>
                      <a:tailEnd type="none" w="med" len="med"/>
                    </a:lnR>
                    <a:lnT w="9525" cap="flat" cmpd="sng" algn="ctr">
                      <a:solidFill>
                        <a:srgbClr val="1063C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2479732090"/>
                  </a:ext>
                </a:extLst>
              </a:tr>
              <a:tr h="870074">
                <a:tc>
                  <a:txBody>
                    <a:bodyPr/>
                    <a:lstStyle/>
                    <a:p>
                      <a:pPr algn="just" fontAlgn="t"/>
                      <a:r>
                        <a:rPr lang="en-US">
                          <a:solidFill>
                            <a:srgbClr val="333333"/>
                          </a:solidFill>
                          <a:effectLst/>
                          <a:latin typeface="inter-regular"/>
                        </a:rPr>
                        <a:t>Basic Data Type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int, char, float, double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897669360"/>
                  </a:ext>
                </a:extLst>
              </a:tr>
              <a:tr h="870074">
                <a:tc>
                  <a:txBody>
                    <a:bodyPr/>
                    <a:lstStyle/>
                    <a:p>
                      <a:pPr algn="just" fontAlgn="t"/>
                      <a:r>
                        <a:rPr lang="en-US">
                          <a:solidFill>
                            <a:srgbClr val="333333"/>
                          </a:solidFill>
                          <a:effectLst/>
                          <a:latin typeface="inter-regular"/>
                        </a:rPr>
                        <a:t>Derived Data Type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array, pointer, structure, union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388264588"/>
                  </a:ext>
                </a:extLst>
              </a:tr>
              <a:tr h="870074">
                <a:tc>
                  <a:txBody>
                    <a:bodyPr/>
                    <a:lstStyle/>
                    <a:p>
                      <a:pPr algn="just" fontAlgn="t"/>
                      <a:r>
                        <a:rPr lang="en-US">
                          <a:solidFill>
                            <a:srgbClr val="333333"/>
                          </a:solidFill>
                          <a:effectLst/>
                          <a:latin typeface="inter-regular"/>
                        </a:rPr>
                        <a:t>Enumeration Data Type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enum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258566866"/>
                  </a:ext>
                </a:extLst>
              </a:tr>
              <a:tr h="870074">
                <a:tc>
                  <a:txBody>
                    <a:bodyPr/>
                    <a:lstStyle/>
                    <a:p>
                      <a:pPr algn="just" fontAlgn="t"/>
                      <a:r>
                        <a:rPr lang="en-US">
                          <a:solidFill>
                            <a:srgbClr val="333333"/>
                          </a:solidFill>
                          <a:effectLst/>
                          <a:latin typeface="inter-regular"/>
                        </a:rPr>
                        <a:t>Void Data Type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a:solidFill>
                            <a:srgbClr val="333333"/>
                          </a:solidFill>
                          <a:effectLst/>
                          <a:latin typeface="inter-regular"/>
                        </a:rPr>
                        <a:t>void</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420054142"/>
                  </a:ext>
                </a:extLst>
              </a:tr>
            </a:tbl>
          </a:graphicData>
        </a:graphic>
      </p:graphicFrame>
    </p:spTree>
    <p:extLst>
      <p:ext uri="{BB962C8B-B14F-4D97-AF65-F5344CB8AC3E}">
        <p14:creationId xmlns:p14="http://schemas.microsoft.com/office/powerpoint/2010/main" val="190538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6C36-E7BF-1E6E-C97A-651DA3EDE0A8}"/>
              </a:ext>
            </a:extLst>
          </p:cNvPr>
          <p:cNvSpPr>
            <a:spLocks noGrp="1"/>
          </p:cNvSpPr>
          <p:nvPr>
            <p:ph type="title"/>
          </p:nvPr>
        </p:nvSpPr>
        <p:spPr>
          <a:xfrm>
            <a:off x="838200" y="238539"/>
            <a:ext cx="10515600" cy="702365"/>
          </a:xfrm>
        </p:spPr>
        <p:txBody>
          <a:bodyPr>
            <a:normAutofit/>
          </a:bodyPr>
          <a:lstStyle/>
          <a:p>
            <a:pPr algn="ctr"/>
            <a:r>
              <a:rPr lang="en-US" dirty="0"/>
              <a:t>Basic Data Types</a:t>
            </a:r>
          </a:p>
        </p:txBody>
      </p:sp>
      <p:sp>
        <p:nvSpPr>
          <p:cNvPr id="3" name="Content Placeholder 2">
            <a:extLst>
              <a:ext uri="{FF2B5EF4-FFF2-40B4-BE49-F238E27FC236}">
                <a16:creationId xmlns:a16="http://schemas.microsoft.com/office/drawing/2014/main" id="{C3B5D864-D605-9DBF-D913-CCDA99AA5D84}"/>
              </a:ext>
            </a:extLst>
          </p:cNvPr>
          <p:cNvSpPr>
            <a:spLocks noGrp="1"/>
          </p:cNvSpPr>
          <p:nvPr>
            <p:ph idx="1"/>
          </p:nvPr>
        </p:nvSpPr>
        <p:spPr>
          <a:xfrm>
            <a:off x="838200" y="940904"/>
            <a:ext cx="10515600" cy="5565913"/>
          </a:xfrm>
        </p:spPr>
        <p:txBody>
          <a:bodyPr/>
          <a:lstStyle/>
          <a:p>
            <a:r>
              <a:rPr lang="en-US" dirty="0"/>
              <a:t>The basic data types are integer-based and floating-point based. C language supports both signed and unsigned literals.</a:t>
            </a:r>
          </a:p>
          <a:p>
            <a:endParaRPr lang="en-US" dirty="0"/>
          </a:p>
          <a:p>
            <a:r>
              <a:rPr lang="en-US" dirty="0"/>
              <a:t>The memory size of the basic data types may change according to 32 or 64-bit operating system.</a:t>
            </a:r>
          </a:p>
          <a:p>
            <a:endParaRPr lang="en-US" dirty="0"/>
          </a:p>
          <a:p>
            <a:r>
              <a:rPr lang="en-US" dirty="0"/>
              <a:t>Let's see the basic data types. Its size is given according to 32-bit architecture.</a:t>
            </a:r>
          </a:p>
        </p:txBody>
      </p:sp>
    </p:spTree>
    <p:extLst>
      <p:ext uri="{BB962C8B-B14F-4D97-AF65-F5344CB8AC3E}">
        <p14:creationId xmlns:p14="http://schemas.microsoft.com/office/powerpoint/2010/main" val="270190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3234-B3A0-B30C-C54F-EB3848F0C739}"/>
              </a:ext>
            </a:extLst>
          </p:cNvPr>
          <p:cNvSpPr>
            <a:spLocks noGrp="1"/>
          </p:cNvSpPr>
          <p:nvPr>
            <p:ph type="title"/>
          </p:nvPr>
        </p:nvSpPr>
        <p:spPr>
          <a:xfrm>
            <a:off x="838200" y="1"/>
            <a:ext cx="10515600" cy="410816"/>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9CD5A73B-D2FA-6770-19F6-2726542D32B4}"/>
              </a:ext>
            </a:extLst>
          </p:cNvPr>
          <p:cNvGraphicFramePr>
            <a:graphicFrameLocks noGrp="1"/>
          </p:cNvGraphicFramePr>
          <p:nvPr>
            <p:ph idx="1"/>
            <p:extLst>
              <p:ext uri="{D42A27DB-BD31-4B8C-83A1-F6EECF244321}">
                <p14:modId xmlns:p14="http://schemas.microsoft.com/office/powerpoint/2010/main" val="2772390651"/>
              </p:ext>
            </p:extLst>
          </p:nvPr>
        </p:nvGraphicFramePr>
        <p:xfrm>
          <a:off x="1192697" y="689113"/>
          <a:ext cx="8984973" cy="5393635"/>
        </p:xfrm>
        <a:graphic>
          <a:graphicData uri="http://schemas.openxmlformats.org/drawingml/2006/table">
            <a:tbl>
              <a:tblPr/>
              <a:tblGrid>
                <a:gridCol w="2994991">
                  <a:extLst>
                    <a:ext uri="{9D8B030D-6E8A-4147-A177-3AD203B41FA5}">
                      <a16:colId xmlns:a16="http://schemas.microsoft.com/office/drawing/2014/main" val="2168079094"/>
                    </a:ext>
                  </a:extLst>
                </a:gridCol>
                <a:gridCol w="2994991">
                  <a:extLst>
                    <a:ext uri="{9D8B030D-6E8A-4147-A177-3AD203B41FA5}">
                      <a16:colId xmlns:a16="http://schemas.microsoft.com/office/drawing/2014/main" val="861700077"/>
                    </a:ext>
                  </a:extLst>
                </a:gridCol>
                <a:gridCol w="2994991">
                  <a:extLst>
                    <a:ext uri="{9D8B030D-6E8A-4147-A177-3AD203B41FA5}">
                      <a16:colId xmlns:a16="http://schemas.microsoft.com/office/drawing/2014/main" val="869924356"/>
                    </a:ext>
                  </a:extLst>
                </a:gridCol>
              </a:tblGrid>
              <a:tr h="624526">
                <a:tc>
                  <a:txBody>
                    <a:bodyPr/>
                    <a:lstStyle/>
                    <a:p>
                      <a:pPr algn="l" fontAlgn="t"/>
                      <a:r>
                        <a:rPr lang="en-US">
                          <a:solidFill>
                            <a:srgbClr val="000000"/>
                          </a:solidFill>
                          <a:effectLst/>
                          <a:latin typeface="times new roman" panose="02020603050405020304" pitchFamily="18" charset="0"/>
                        </a:rPr>
                        <a:t>Data Types</a:t>
                      </a:r>
                    </a:p>
                  </a:txBody>
                  <a:tcPr marL="114300" marR="114300" marT="114300" marB="114300">
                    <a:lnL w="9525" cap="flat" cmpd="sng" algn="ctr">
                      <a:solidFill>
                        <a:srgbClr val="D0B732"/>
                      </a:solidFill>
                      <a:prstDash val="solid"/>
                      <a:round/>
                      <a:headEnd type="none" w="med" len="med"/>
                      <a:tailEnd type="none" w="med" len="med"/>
                    </a:lnL>
                    <a:lnR w="9525" cap="flat" cmpd="sng" algn="ctr">
                      <a:solidFill>
                        <a:srgbClr val="D0B732"/>
                      </a:solidFill>
                      <a:prstDash val="solid"/>
                      <a:round/>
                      <a:headEnd type="none" w="med" len="med"/>
                      <a:tailEnd type="none" w="med" len="med"/>
                    </a:lnR>
                    <a:lnT w="9525" cap="flat" cmpd="sng" algn="ctr">
                      <a:solidFill>
                        <a:srgbClr val="D0B732"/>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Memory Size</a:t>
                      </a:r>
                    </a:p>
                  </a:txBody>
                  <a:tcPr marL="114300" marR="114300" marT="114300" marB="114300">
                    <a:lnL w="9525" cap="flat" cmpd="sng" algn="ctr">
                      <a:solidFill>
                        <a:srgbClr val="D0B732"/>
                      </a:solidFill>
                      <a:prstDash val="solid"/>
                      <a:round/>
                      <a:headEnd type="none" w="med" len="med"/>
                      <a:tailEnd type="none" w="med" len="med"/>
                    </a:lnL>
                    <a:lnR w="9525" cap="flat" cmpd="sng" algn="ctr">
                      <a:solidFill>
                        <a:srgbClr val="D0B732"/>
                      </a:solidFill>
                      <a:prstDash val="solid"/>
                      <a:round/>
                      <a:headEnd type="none" w="med" len="med"/>
                      <a:tailEnd type="none" w="med" len="med"/>
                    </a:lnR>
                    <a:lnT w="9525" cap="flat" cmpd="sng" algn="ctr">
                      <a:solidFill>
                        <a:srgbClr val="D0B732"/>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Range</a:t>
                      </a:r>
                    </a:p>
                  </a:txBody>
                  <a:tcPr marL="114300" marR="114300" marT="114300" marB="114300">
                    <a:lnL w="9525" cap="flat" cmpd="sng" algn="ctr">
                      <a:solidFill>
                        <a:srgbClr val="D0B732"/>
                      </a:solidFill>
                      <a:prstDash val="solid"/>
                      <a:round/>
                      <a:headEnd type="none" w="med" len="med"/>
                      <a:tailEnd type="none" w="med" len="med"/>
                    </a:lnL>
                    <a:lnR w="9525" cap="flat" cmpd="sng" algn="ctr">
                      <a:solidFill>
                        <a:srgbClr val="D0B732"/>
                      </a:solidFill>
                      <a:prstDash val="solid"/>
                      <a:round/>
                      <a:headEnd type="none" w="med" len="med"/>
                      <a:tailEnd type="none" w="med" len="med"/>
                    </a:lnR>
                    <a:lnT w="9525" cap="flat" cmpd="sng" algn="ctr">
                      <a:solidFill>
                        <a:srgbClr val="D0B732"/>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3862410786"/>
                  </a:ext>
                </a:extLst>
              </a:tr>
              <a:tr h="529901">
                <a:tc>
                  <a:txBody>
                    <a:bodyPr/>
                    <a:lstStyle/>
                    <a:p>
                      <a:pPr algn="just" fontAlgn="t"/>
                      <a:r>
                        <a:rPr lang="en-US" b="1">
                          <a:solidFill>
                            <a:srgbClr val="333333"/>
                          </a:solidFill>
                          <a:effectLst/>
                          <a:latin typeface="inter-bold"/>
                        </a:rPr>
                        <a:t>char</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1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−128 to 127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60887706"/>
                  </a:ext>
                </a:extLst>
              </a:tr>
              <a:tr h="529901">
                <a:tc>
                  <a:txBody>
                    <a:bodyPr/>
                    <a:lstStyle/>
                    <a:p>
                      <a:pPr algn="just" fontAlgn="t"/>
                      <a:r>
                        <a:rPr lang="en-US">
                          <a:solidFill>
                            <a:srgbClr val="333333"/>
                          </a:solidFill>
                          <a:effectLst/>
                          <a:latin typeface="inter-regular"/>
                        </a:rPr>
                        <a:t>signed char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1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−128 to 127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531792594"/>
                  </a:ext>
                </a:extLst>
              </a:tr>
              <a:tr h="529901">
                <a:tc>
                  <a:txBody>
                    <a:bodyPr/>
                    <a:lstStyle/>
                    <a:p>
                      <a:pPr algn="just" fontAlgn="t"/>
                      <a:r>
                        <a:rPr lang="en-US">
                          <a:solidFill>
                            <a:srgbClr val="333333"/>
                          </a:solidFill>
                          <a:effectLst/>
                          <a:latin typeface="inter-regular"/>
                        </a:rPr>
                        <a:t>unsigned char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1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0 to 255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896069230"/>
                  </a:ext>
                </a:extLst>
              </a:tr>
              <a:tr h="529901">
                <a:tc>
                  <a:txBody>
                    <a:bodyPr/>
                    <a:lstStyle/>
                    <a:p>
                      <a:pPr algn="just" fontAlgn="t"/>
                      <a:r>
                        <a:rPr lang="en-US" b="1">
                          <a:solidFill>
                            <a:srgbClr val="333333"/>
                          </a:solidFill>
                          <a:effectLst/>
                          <a:latin typeface="inter-bold"/>
                        </a:rPr>
                        <a:t>short</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289984897"/>
                  </a:ext>
                </a:extLst>
              </a:tr>
              <a:tr h="529901">
                <a:tc>
                  <a:txBody>
                    <a:bodyPr/>
                    <a:lstStyle/>
                    <a:p>
                      <a:pPr algn="just" fontAlgn="t"/>
                      <a:r>
                        <a:rPr lang="en-US">
                          <a:solidFill>
                            <a:srgbClr val="333333"/>
                          </a:solidFill>
                          <a:effectLst/>
                          <a:latin typeface="inter-regular"/>
                        </a:rPr>
                        <a:t>signed short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dirty="0">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00585585"/>
                  </a:ext>
                </a:extLst>
              </a:tr>
              <a:tr h="529901">
                <a:tc>
                  <a:txBody>
                    <a:bodyPr/>
                    <a:lstStyle/>
                    <a:p>
                      <a:pPr algn="just" fontAlgn="t"/>
                      <a:r>
                        <a:rPr lang="en-US">
                          <a:solidFill>
                            <a:srgbClr val="333333"/>
                          </a:solidFill>
                          <a:effectLst/>
                          <a:latin typeface="inter-regular"/>
                        </a:rPr>
                        <a:t>unsigned short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0 to 65,535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558278869"/>
                  </a:ext>
                </a:extLst>
              </a:tr>
              <a:tr h="529901">
                <a:tc>
                  <a:txBody>
                    <a:bodyPr/>
                    <a:lstStyle/>
                    <a:p>
                      <a:pPr algn="just" fontAlgn="t"/>
                      <a:r>
                        <a:rPr lang="en-US" b="1">
                          <a:solidFill>
                            <a:srgbClr val="333333"/>
                          </a:solidFill>
                          <a:effectLst/>
                          <a:latin typeface="inter-bold"/>
                        </a:rPr>
                        <a:t>int</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66404060"/>
                  </a:ext>
                </a:extLst>
              </a:tr>
              <a:tr h="529901">
                <a:tc>
                  <a:txBody>
                    <a:bodyPr/>
                    <a:lstStyle/>
                    <a:p>
                      <a:pPr algn="just" fontAlgn="t"/>
                      <a:r>
                        <a:rPr lang="en-US">
                          <a:solidFill>
                            <a:srgbClr val="333333"/>
                          </a:solidFill>
                          <a:effectLst/>
                          <a:latin typeface="inter-regular"/>
                        </a:rPr>
                        <a:t>signed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2984731904"/>
                  </a:ext>
                </a:extLst>
              </a:tr>
              <a:tr h="529901">
                <a:tc>
                  <a:txBody>
                    <a:bodyPr/>
                    <a:lstStyle/>
                    <a:p>
                      <a:pPr algn="just" fontAlgn="t"/>
                      <a:r>
                        <a:rPr lang="en-US">
                          <a:solidFill>
                            <a:srgbClr val="333333"/>
                          </a:solidFill>
                          <a:effectLst/>
                          <a:latin typeface="inter-regular"/>
                        </a:rPr>
                        <a:t>unsigned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dirty="0">
                          <a:solidFill>
                            <a:srgbClr val="333333"/>
                          </a:solidFill>
                          <a:effectLst/>
                          <a:latin typeface="inter-regular"/>
                        </a:rPr>
                        <a:t>0 to 65,535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005699485"/>
                  </a:ext>
                </a:extLst>
              </a:tr>
            </a:tbl>
          </a:graphicData>
        </a:graphic>
      </p:graphicFrame>
    </p:spTree>
    <p:extLst>
      <p:ext uri="{BB962C8B-B14F-4D97-AF65-F5344CB8AC3E}">
        <p14:creationId xmlns:p14="http://schemas.microsoft.com/office/powerpoint/2010/main" val="126269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AB8B-546F-3A4C-E220-0D232C7215A9}"/>
              </a:ext>
            </a:extLst>
          </p:cNvPr>
          <p:cNvSpPr>
            <a:spLocks noGrp="1"/>
          </p:cNvSpPr>
          <p:nvPr>
            <p:ph type="title"/>
          </p:nvPr>
        </p:nvSpPr>
        <p:spPr>
          <a:xfrm>
            <a:off x="838200" y="198783"/>
            <a:ext cx="10515600" cy="291547"/>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id="{35DE7141-D16F-2911-C286-9D84EEE69214}"/>
              </a:ext>
            </a:extLst>
          </p:cNvPr>
          <p:cNvGraphicFramePr>
            <a:graphicFrameLocks noGrp="1"/>
          </p:cNvGraphicFramePr>
          <p:nvPr>
            <p:ph idx="1"/>
            <p:extLst>
              <p:ext uri="{D42A27DB-BD31-4B8C-83A1-F6EECF244321}">
                <p14:modId xmlns:p14="http://schemas.microsoft.com/office/powerpoint/2010/main" val="1631693127"/>
              </p:ext>
            </p:extLst>
          </p:nvPr>
        </p:nvGraphicFramePr>
        <p:xfrm>
          <a:off x="569842" y="702365"/>
          <a:ext cx="9634332" cy="5552660"/>
        </p:xfrm>
        <a:graphic>
          <a:graphicData uri="http://schemas.openxmlformats.org/drawingml/2006/table">
            <a:tbl>
              <a:tblPr/>
              <a:tblGrid>
                <a:gridCol w="3211444">
                  <a:extLst>
                    <a:ext uri="{9D8B030D-6E8A-4147-A177-3AD203B41FA5}">
                      <a16:colId xmlns:a16="http://schemas.microsoft.com/office/drawing/2014/main" val="4237090888"/>
                    </a:ext>
                  </a:extLst>
                </a:gridCol>
                <a:gridCol w="3211444">
                  <a:extLst>
                    <a:ext uri="{9D8B030D-6E8A-4147-A177-3AD203B41FA5}">
                      <a16:colId xmlns:a16="http://schemas.microsoft.com/office/drawing/2014/main" val="3173395441"/>
                    </a:ext>
                  </a:extLst>
                </a:gridCol>
                <a:gridCol w="3211444">
                  <a:extLst>
                    <a:ext uri="{9D8B030D-6E8A-4147-A177-3AD203B41FA5}">
                      <a16:colId xmlns:a16="http://schemas.microsoft.com/office/drawing/2014/main" val="3702859198"/>
                    </a:ext>
                  </a:extLst>
                </a:gridCol>
              </a:tblGrid>
              <a:tr h="539842">
                <a:tc>
                  <a:txBody>
                    <a:bodyPr/>
                    <a:lstStyle/>
                    <a:p>
                      <a:pPr algn="just" fontAlgn="t"/>
                      <a:r>
                        <a:rPr lang="en-US" b="1">
                          <a:solidFill>
                            <a:srgbClr val="333333"/>
                          </a:solidFill>
                          <a:effectLst/>
                          <a:latin typeface="inter-bold"/>
                        </a:rPr>
                        <a:t>short int</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2859491470"/>
                  </a:ext>
                </a:extLst>
              </a:tr>
              <a:tr h="539842">
                <a:tc>
                  <a:txBody>
                    <a:bodyPr/>
                    <a:lstStyle/>
                    <a:p>
                      <a:pPr algn="just" fontAlgn="t"/>
                      <a:r>
                        <a:rPr lang="en-US">
                          <a:solidFill>
                            <a:srgbClr val="333333"/>
                          </a:solidFill>
                          <a:effectLst/>
                          <a:latin typeface="inter-regular"/>
                        </a:rPr>
                        <a:t>signed short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−32,768 to 32,767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163612161"/>
                  </a:ext>
                </a:extLst>
              </a:tr>
              <a:tr h="539842">
                <a:tc>
                  <a:txBody>
                    <a:bodyPr/>
                    <a:lstStyle/>
                    <a:p>
                      <a:pPr algn="just" fontAlgn="t"/>
                      <a:r>
                        <a:rPr lang="en-US">
                          <a:solidFill>
                            <a:srgbClr val="333333"/>
                          </a:solidFill>
                          <a:effectLst/>
                          <a:latin typeface="inter-regular"/>
                        </a:rPr>
                        <a:t>unsigned short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0 to 65,535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841799709"/>
                  </a:ext>
                </a:extLst>
              </a:tr>
              <a:tr h="886883">
                <a:tc>
                  <a:txBody>
                    <a:bodyPr/>
                    <a:lstStyle/>
                    <a:p>
                      <a:pPr algn="just" fontAlgn="t"/>
                      <a:r>
                        <a:rPr lang="en-US" b="1">
                          <a:solidFill>
                            <a:srgbClr val="333333"/>
                          </a:solidFill>
                          <a:effectLst/>
                          <a:latin typeface="inter-bold"/>
                        </a:rPr>
                        <a:t>long int</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-2,147,483,648 to 2,147,483,647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254025707"/>
                  </a:ext>
                </a:extLst>
              </a:tr>
              <a:tr h="886883">
                <a:tc>
                  <a:txBody>
                    <a:bodyPr/>
                    <a:lstStyle/>
                    <a:p>
                      <a:pPr algn="just" fontAlgn="t"/>
                      <a:r>
                        <a:rPr lang="en-US">
                          <a:solidFill>
                            <a:srgbClr val="333333"/>
                          </a:solidFill>
                          <a:effectLst/>
                          <a:latin typeface="inter-regular"/>
                        </a:rPr>
                        <a:t>signed long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-2,147,483,648 to 2,147,483,647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2480337909"/>
                  </a:ext>
                </a:extLst>
              </a:tr>
              <a:tr h="539842">
                <a:tc>
                  <a:txBody>
                    <a:bodyPr/>
                    <a:lstStyle/>
                    <a:p>
                      <a:pPr algn="just" fontAlgn="t"/>
                      <a:r>
                        <a:rPr lang="en-US">
                          <a:solidFill>
                            <a:srgbClr val="333333"/>
                          </a:solidFill>
                          <a:effectLst/>
                          <a:latin typeface="inter-regular"/>
                        </a:rPr>
                        <a:t>unsigned long 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0 to 4,294,967,295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4022283914"/>
                  </a:ext>
                </a:extLst>
              </a:tr>
              <a:tr h="539842">
                <a:tc>
                  <a:txBody>
                    <a:bodyPr/>
                    <a:lstStyle/>
                    <a:p>
                      <a:pPr algn="just" fontAlgn="t"/>
                      <a:r>
                        <a:rPr lang="en-US" b="1">
                          <a:solidFill>
                            <a:srgbClr val="333333"/>
                          </a:solidFill>
                          <a:effectLst/>
                          <a:latin typeface="inter-bold"/>
                        </a:rPr>
                        <a:t>float</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3422995190"/>
                  </a:ext>
                </a:extLst>
              </a:tr>
              <a:tr h="539842">
                <a:tc>
                  <a:txBody>
                    <a:bodyPr/>
                    <a:lstStyle/>
                    <a:p>
                      <a:pPr algn="just" fontAlgn="t"/>
                      <a:r>
                        <a:rPr lang="en-US" b="1">
                          <a:solidFill>
                            <a:srgbClr val="333333"/>
                          </a:solidFill>
                          <a:effectLst/>
                          <a:latin typeface="inter-bold"/>
                        </a:rPr>
                        <a:t>double</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8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2850630112"/>
                  </a:ext>
                </a:extLst>
              </a:tr>
              <a:tr h="539842">
                <a:tc>
                  <a:txBody>
                    <a:bodyPr/>
                    <a:lstStyle/>
                    <a:p>
                      <a:pPr algn="just" fontAlgn="t"/>
                      <a:r>
                        <a:rPr lang="en-US" b="1">
                          <a:solidFill>
                            <a:srgbClr val="333333"/>
                          </a:solidFill>
                          <a:effectLst/>
                          <a:latin typeface="inter-bold"/>
                        </a:rPr>
                        <a:t>long double</a:t>
                      </a:r>
                      <a:endParaRPr lang="en-US">
                        <a:solidFill>
                          <a:srgbClr val="333333"/>
                        </a:solidFill>
                        <a:effectLst/>
                        <a:latin typeface="inter-regular"/>
                      </a:endParaRP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10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endParaRPr lang="en-US" dirty="0"/>
                    </a:p>
                  </a:txBody>
                  <a:tcPr>
                    <a:lnL w="9525" cap="flat" cmpd="sng" algn="ctr">
                      <a:solidFill>
                        <a:srgbClr val="C7CCBE"/>
                      </a:solidFill>
                      <a:prstDash val="solid"/>
                      <a:round/>
                      <a:headEnd type="none" w="med" len="med"/>
                      <a:tailEnd type="none" w="med" len="med"/>
                    </a:lnL>
                    <a:lnT w="9525" cap="flat" cmpd="sng" algn="ctr">
                      <a:solidFill>
                        <a:srgbClr val="C7CCBE"/>
                      </a:solidFill>
                      <a:prstDash val="solid"/>
                      <a:round/>
                      <a:headEnd type="none" w="med" len="med"/>
                      <a:tailEnd type="none" w="med" len="med"/>
                    </a:lnT>
                  </a:tcPr>
                </a:tc>
                <a:extLst>
                  <a:ext uri="{0D108BD9-81ED-4DB2-BD59-A6C34878D82A}">
                    <a16:rowId xmlns:a16="http://schemas.microsoft.com/office/drawing/2014/main" val="3971344707"/>
                  </a:ext>
                </a:extLst>
              </a:tr>
            </a:tbl>
          </a:graphicData>
        </a:graphic>
      </p:graphicFrame>
    </p:spTree>
    <p:extLst>
      <p:ext uri="{BB962C8B-B14F-4D97-AF65-F5344CB8AC3E}">
        <p14:creationId xmlns:p14="http://schemas.microsoft.com/office/powerpoint/2010/main" val="140180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6DF6-0D19-705D-87D4-5BBB7F3AEBA7}"/>
              </a:ext>
            </a:extLst>
          </p:cNvPr>
          <p:cNvSpPr>
            <a:spLocks noGrp="1"/>
          </p:cNvSpPr>
          <p:nvPr>
            <p:ph type="title"/>
          </p:nvPr>
        </p:nvSpPr>
        <p:spPr>
          <a:xfrm>
            <a:off x="838200" y="159027"/>
            <a:ext cx="10515600" cy="522010"/>
          </a:xfrm>
        </p:spPr>
        <p:txBody>
          <a:bodyPr>
            <a:normAutofit fontScale="90000"/>
          </a:bodyPr>
          <a:lstStyle/>
          <a:p>
            <a:pPr algn="ctr"/>
            <a:r>
              <a:rPr lang="en-US" dirty="0">
                <a:solidFill>
                  <a:srgbClr val="0070C0"/>
                </a:solidFill>
              </a:rPr>
              <a:t>Keywords in C</a:t>
            </a:r>
          </a:p>
        </p:txBody>
      </p:sp>
      <p:sp>
        <p:nvSpPr>
          <p:cNvPr id="3" name="Content Placeholder 2">
            <a:extLst>
              <a:ext uri="{FF2B5EF4-FFF2-40B4-BE49-F238E27FC236}">
                <a16:creationId xmlns:a16="http://schemas.microsoft.com/office/drawing/2014/main" id="{D57C80CB-39E0-E15D-3F81-C6F5498014EB}"/>
              </a:ext>
            </a:extLst>
          </p:cNvPr>
          <p:cNvSpPr>
            <a:spLocks noGrp="1"/>
          </p:cNvSpPr>
          <p:nvPr>
            <p:ph idx="1"/>
          </p:nvPr>
        </p:nvSpPr>
        <p:spPr>
          <a:xfrm>
            <a:off x="569843" y="887896"/>
            <a:ext cx="10783957" cy="5811077"/>
          </a:xfrm>
        </p:spPr>
        <p:txBody>
          <a:bodyPr/>
          <a:lstStyle/>
          <a:p>
            <a:r>
              <a:rPr lang="en-US" sz="2400" dirty="0"/>
              <a:t>A keyword is a reserved word. You cannot use it as a variable name, constant name, etc. There are only 32 reserved words (keywords) in the C language.</a:t>
            </a:r>
          </a:p>
          <a:p>
            <a:r>
              <a:rPr lang="en-US" sz="2400" dirty="0"/>
              <a:t>  A list of 32 keywords in the c language is given below</a:t>
            </a:r>
            <a:r>
              <a:rPr lang="en-US" dirty="0"/>
              <a:t>:</a:t>
            </a:r>
          </a:p>
          <a:p>
            <a:endParaRPr lang="en-US" dirty="0"/>
          </a:p>
        </p:txBody>
      </p:sp>
      <p:graphicFrame>
        <p:nvGraphicFramePr>
          <p:cNvPr id="4" name="Table 3">
            <a:extLst>
              <a:ext uri="{FF2B5EF4-FFF2-40B4-BE49-F238E27FC236}">
                <a16:creationId xmlns:a16="http://schemas.microsoft.com/office/drawing/2014/main" id="{A42A98D9-CAC4-9CD8-5F5A-32B58198454E}"/>
              </a:ext>
            </a:extLst>
          </p:cNvPr>
          <p:cNvGraphicFramePr>
            <a:graphicFrameLocks noGrp="1"/>
          </p:cNvGraphicFramePr>
          <p:nvPr>
            <p:extLst>
              <p:ext uri="{D42A27DB-BD31-4B8C-83A1-F6EECF244321}">
                <p14:modId xmlns:p14="http://schemas.microsoft.com/office/powerpoint/2010/main" val="2278059977"/>
              </p:ext>
            </p:extLst>
          </p:nvPr>
        </p:nvGraphicFramePr>
        <p:xfrm>
          <a:off x="1484243" y="2319130"/>
          <a:ext cx="8600664" cy="3790123"/>
        </p:xfrm>
        <a:graphic>
          <a:graphicData uri="http://schemas.openxmlformats.org/drawingml/2006/table">
            <a:tbl>
              <a:tblPr/>
              <a:tblGrid>
                <a:gridCol w="1075083">
                  <a:extLst>
                    <a:ext uri="{9D8B030D-6E8A-4147-A177-3AD203B41FA5}">
                      <a16:colId xmlns:a16="http://schemas.microsoft.com/office/drawing/2014/main" val="3565771890"/>
                    </a:ext>
                  </a:extLst>
                </a:gridCol>
                <a:gridCol w="1075083">
                  <a:extLst>
                    <a:ext uri="{9D8B030D-6E8A-4147-A177-3AD203B41FA5}">
                      <a16:colId xmlns:a16="http://schemas.microsoft.com/office/drawing/2014/main" val="972756818"/>
                    </a:ext>
                  </a:extLst>
                </a:gridCol>
                <a:gridCol w="1075083">
                  <a:extLst>
                    <a:ext uri="{9D8B030D-6E8A-4147-A177-3AD203B41FA5}">
                      <a16:colId xmlns:a16="http://schemas.microsoft.com/office/drawing/2014/main" val="327281998"/>
                    </a:ext>
                  </a:extLst>
                </a:gridCol>
                <a:gridCol w="1075083">
                  <a:extLst>
                    <a:ext uri="{9D8B030D-6E8A-4147-A177-3AD203B41FA5}">
                      <a16:colId xmlns:a16="http://schemas.microsoft.com/office/drawing/2014/main" val="2152736939"/>
                    </a:ext>
                  </a:extLst>
                </a:gridCol>
                <a:gridCol w="1075083">
                  <a:extLst>
                    <a:ext uri="{9D8B030D-6E8A-4147-A177-3AD203B41FA5}">
                      <a16:colId xmlns:a16="http://schemas.microsoft.com/office/drawing/2014/main" val="1885924967"/>
                    </a:ext>
                  </a:extLst>
                </a:gridCol>
                <a:gridCol w="1075083">
                  <a:extLst>
                    <a:ext uri="{9D8B030D-6E8A-4147-A177-3AD203B41FA5}">
                      <a16:colId xmlns:a16="http://schemas.microsoft.com/office/drawing/2014/main" val="2552041897"/>
                    </a:ext>
                  </a:extLst>
                </a:gridCol>
                <a:gridCol w="1075083">
                  <a:extLst>
                    <a:ext uri="{9D8B030D-6E8A-4147-A177-3AD203B41FA5}">
                      <a16:colId xmlns:a16="http://schemas.microsoft.com/office/drawing/2014/main" val="2513557760"/>
                    </a:ext>
                  </a:extLst>
                </a:gridCol>
                <a:gridCol w="1075083">
                  <a:extLst>
                    <a:ext uri="{9D8B030D-6E8A-4147-A177-3AD203B41FA5}">
                      <a16:colId xmlns:a16="http://schemas.microsoft.com/office/drawing/2014/main" val="4257694741"/>
                    </a:ext>
                  </a:extLst>
                </a:gridCol>
              </a:tblGrid>
              <a:tr h="816334">
                <a:tc>
                  <a:txBody>
                    <a:bodyPr/>
                    <a:lstStyle/>
                    <a:p>
                      <a:pPr algn="just" fontAlgn="t"/>
                      <a:r>
                        <a:rPr lang="en-US">
                          <a:solidFill>
                            <a:srgbClr val="333333"/>
                          </a:solidFill>
                          <a:effectLst/>
                          <a:latin typeface="inter-regular"/>
                        </a:rPr>
                        <a:t>auto</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break</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case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char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const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continue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default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do</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719707376"/>
                  </a:ext>
                </a:extLst>
              </a:tr>
              <a:tr h="816334">
                <a:tc>
                  <a:txBody>
                    <a:bodyPr/>
                    <a:lstStyle/>
                    <a:p>
                      <a:pPr algn="just" fontAlgn="t"/>
                      <a:r>
                        <a:rPr lang="en-US">
                          <a:solidFill>
                            <a:srgbClr val="333333"/>
                          </a:solidFill>
                          <a:effectLst/>
                          <a:latin typeface="inter-regular"/>
                        </a:rPr>
                        <a:t>double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else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enum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extern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float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for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goto</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if</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254355640"/>
                  </a:ext>
                </a:extLst>
              </a:tr>
              <a:tr h="816334">
                <a:tc>
                  <a:txBody>
                    <a:bodyPr/>
                    <a:lstStyle/>
                    <a:p>
                      <a:pPr algn="just" fontAlgn="t"/>
                      <a:r>
                        <a:rPr lang="en-US">
                          <a:solidFill>
                            <a:srgbClr val="333333"/>
                          </a:solidFill>
                          <a:effectLst/>
                          <a:latin typeface="inter-regular"/>
                        </a:rPr>
                        <a:t>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long</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register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return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short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signed</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sizeof</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static</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2340843552"/>
                  </a:ext>
                </a:extLst>
              </a:tr>
              <a:tr h="1341121">
                <a:tc>
                  <a:txBody>
                    <a:bodyPr/>
                    <a:lstStyle/>
                    <a:p>
                      <a:pPr algn="just" fontAlgn="t"/>
                      <a:r>
                        <a:rPr lang="en-US">
                          <a:solidFill>
                            <a:srgbClr val="333333"/>
                          </a:solidFill>
                          <a:effectLst/>
                          <a:latin typeface="inter-regular"/>
                        </a:rPr>
                        <a:t>struct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switch</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typedef</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union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unsigned</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void</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volatile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dirty="0">
                          <a:solidFill>
                            <a:srgbClr val="333333"/>
                          </a:solidFill>
                          <a:effectLst/>
                          <a:latin typeface="inter-regular"/>
                        </a:rPr>
                        <a:t>while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961617334"/>
                  </a:ext>
                </a:extLst>
              </a:tr>
            </a:tbl>
          </a:graphicData>
        </a:graphic>
      </p:graphicFrame>
    </p:spTree>
    <p:extLst>
      <p:ext uri="{BB962C8B-B14F-4D97-AF65-F5344CB8AC3E}">
        <p14:creationId xmlns:p14="http://schemas.microsoft.com/office/powerpoint/2010/main" val="138298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9E1C-D71E-68D0-DBB9-67AEBA665082}"/>
              </a:ext>
            </a:extLst>
          </p:cNvPr>
          <p:cNvSpPr>
            <a:spLocks noGrp="1"/>
          </p:cNvSpPr>
          <p:nvPr>
            <p:ph type="title"/>
          </p:nvPr>
        </p:nvSpPr>
        <p:spPr>
          <a:xfrm>
            <a:off x="838200" y="225288"/>
            <a:ext cx="10515600" cy="455750"/>
          </a:xfrm>
        </p:spPr>
        <p:txBody>
          <a:bodyPr>
            <a:normAutofit fontScale="90000"/>
          </a:bodyPr>
          <a:lstStyle/>
          <a:p>
            <a:pPr algn="ctr"/>
            <a:r>
              <a:rPr lang="en-US" dirty="0">
                <a:solidFill>
                  <a:srgbClr val="C00000"/>
                </a:solidFill>
              </a:rPr>
              <a:t>C Identifiers</a:t>
            </a:r>
          </a:p>
        </p:txBody>
      </p:sp>
      <p:sp>
        <p:nvSpPr>
          <p:cNvPr id="3" name="Content Placeholder 2">
            <a:extLst>
              <a:ext uri="{FF2B5EF4-FFF2-40B4-BE49-F238E27FC236}">
                <a16:creationId xmlns:a16="http://schemas.microsoft.com/office/drawing/2014/main" id="{4AD8274A-032F-EDF8-B5D7-A0B6E380B2FF}"/>
              </a:ext>
            </a:extLst>
          </p:cNvPr>
          <p:cNvSpPr>
            <a:spLocks noGrp="1"/>
          </p:cNvSpPr>
          <p:nvPr>
            <p:ph idx="1"/>
          </p:nvPr>
        </p:nvSpPr>
        <p:spPr>
          <a:xfrm>
            <a:off x="838200" y="821634"/>
            <a:ext cx="10515600" cy="5605669"/>
          </a:xfrm>
        </p:spPr>
        <p:txBody>
          <a:bodyPr>
            <a:normAutofit lnSpcReduction="10000"/>
          </a:bodyPr>
          <a:lstStyle/>
          <a:p>
            <a:r>
              <a:rPr lang="en-US" sz="2400" dirty="0"/>
              <a:t>C identifiers represent the name in the C program, for example, variables, functions, arrays, structures, unions, labels, etc. </a:t>
            </a:r>
          </a:p>
          <a:p>
            <a:r>
              <a:rPr lang="en-US" sz="2400" dirty="0"/>
              <a:t>An identifier can be composed of letters such as uppercase, lowercase letters, underscore, digits, but the starting letter should be either an alphabet or an underscore. If the identifier is not used in the external linkage, then it is called as an internal identifier. </a:t>
            </a:r>
          </a:p>
          <a:p>
            <a:r>
              <a:rPr lang="en-US" sz="2400" dirty="0"/>
              <a:t>If the identifier is used in the external linkage, then it is called as an external identifier.</a:t>
            </a:r>
          </a:p>
          <a:p>
            <a:endParaRPr lang="en-US" sz="2400" dirty="0"/>
          </a:p>
          <a:p>
            <a:r>
              <a:rPr lang="en-US" sz="2400" dirty="0"/>
              <a:t>We can say that an identifier is a collection of alphanumeric characters that begins either with an alphabetical character or an underscore, which are used to represent various programming elements such as variables, functions, arrays, structures, unions, labels, etc. There are 52 alphabetical characters (uppercase and lowercase), underscore character, and ten numerical digits (0-9) that represent the identifiers. There is a total of 63 alphanumerical characters that represent the identifiers.</a:t>
            </a:r>
          </a:p>
        </p:txBody>
      </p:sp>
    </p:spTree>
    <p:extLst>
      <p:ext uri="{BB962C8B-B14F-4D97-AF65-F5344CB8AC3E}">
        <p14:creationId xmlns:p14="http://schemas.microsoft.com/office/powerpoint/2010/main" val="179039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B4AB5-DA52-D349-111F-7193157D1AC0}"/>
              </a:ext>
            </a:extLst>
          </p:cNvPr>
          <p:cNvSpPr>
            <a:spLocks noGrp="1"/>
          </p:cNvSpPr>
          <p:nvPr>
            <p:ph type="title"/>
          </p:nvPr>
        </p:nvSpPr>
        <p:spPr>
          <a:xfrm>
            <a:off x="838200" y="172278"/>
            <a:ext cx="10515600" cy="508759"/>
          </a:xfrm>
        </p:spPr>
        <p:txBody>
          <a:bodyPr>
            <a:normAutofit fontScale="90000"/>
          </a:bodyPr>
          <a:lstStyle/>
          <a:p>
            <a:r>
              <a:rPr lang="en-US" dirty="0">
                <a:solidFill>
                  <a:srgbClr val="002060"/>
                </a:solidFill>
              </a:rPr>
              <a:t>Rules for constructing C identifiers</a:t>
            </a:r>
          </a:p>
        </p:txBody>
      </p:sp>
      <p:sp>
        <p:nvSpPr>
          <p:cNvPr id="3" name="Content Placeholder 2">
            <a:extLst>
              <a:ext uri="{FF2B5EF4-FFF2-40B4-BE49-F238E27FC236}">
                <a16:creationId xmlns:a16="http://schemas.microsoft.com/office/drawing/2014/main" id="{7127BDD1-1935-87DE-25CF-4095BECC307E}"/>
              </a:ext>
            </a:extLst>
          </p:cNvPr>
          <p:cNvSpPr>
            <a:spLocks noGrp="1"/>
          </p:cNvSpPr>
          <p:nvPr>
            <p:ph idx="1"/>
          </p:nvPr>
        </p:nvSpPr>
        <p:spPr>
          <a:xfrm>
            <a:off x="838200" y="914400"/>
            <a:ext cx="10515600" cy="5618922"/>
          </a:xfrm>
        </p:spPr>
        <p:txBody>
          <a:bodyPr/>
          <a:lstStyle/>
          <a:p>
            <a:r>
              <a:rPr lang="en-US" dirty="0">
                <a:solidFill>
                  <a:srgbClr val="FF0000"/>
                </a:solidFill>
              </a:rPr>
              <a:t>The first character of an identifier should be either an alphabet or an underscore, and then it can be followed by any of the character, digit, or underscore.</a:t>
            </a:r>
          </a:p>
          <a:p>
            <a:r>
              <a:rPr lang="en-US" dirty="0">
                <a:solidFill>
                  <a:srgbClr val="FF0000"/>
                </a:solidFill>
              </a:rPr>
              <a:t>It should not begin with any numerical digit.</a:t>
            </a:r>
          </a:p>
          <a:p>
            <a:r>
              <a:rPr lang="en-US" dirty="0">
                <a:solidFill>
                  <a:srgbClr val="FF0000"/>
                </a:solidFill>
              </a:rPr>
              <a:t>In identifiers, both uppercase and lowercase letters are distinct. Therefore, we can say that identifiers are case sensitive.</a:t>
            </a:r>
          </a:p>
          <a:p>
            <a:r>
              <a:rPr lang="en-US" dirty="0">
                <a:solidFill>
                  <a:srgbClr val="FF0000"/>
                </a:solidFill>
              </a:rPr>
              <a:t>Commas or blank spaces cannot be specified within an identifier.</a:t>
            </a:r>
          </a:p>
          <a:p>
            <a:r>
              <a:rPr lang="en-US" dirty="0">
                <a:solidFill>
                  <a:srgbClr val="FF0000"/>
                </a:solidFill>
              </a:rPr>
              <a:t>Keywords cannot be represented as an identifier.</a:t>
            </a:r>
          </a:p>
          <a:p>
            <a:r>
              <a:rPr lang="en-US" dirty="0">
                <a:solidFill>
                  <a:srgbClr val="FF0000"/>
                </a:solidFill>
              </a:rPr>
              <a:t>The length of the identifiers should not be more than 31 characters.</a:t>
            </a:r>
          </a:p>
          <a:p>
            <a:r>
              <a:rPr lang="en-US" dirty="0">
                <a:solidFill>
                  <a:srgbClr val="FF0000"/>
                </a:solidFill>
              </a:rPr>
              <a:t>Identifiers should be written in such a way that it is meaningful, short, and easy to read.</a:t>
            </a:r>
          </a:p>
        </p:txBody>
      </p:sp>
    </p:spTree>
    <p:extLst>
      <p:ext uri="{BB962C8B-B14F-4D97-AF65-F5344CB8AC3E}">
        <p14:creationId xmlns:p14="http://schemas.microsoft.com/office/powerpoint/2010/main" val="194502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644</Words>
  <Application>Microsoft Office PowerPoint</Application>
  <PresentationFormat>Widescreen</PresentationFormat>
  <Paragraphs>122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inter-bold</vt:lpstr>
      <vt:lpstr>inter-regular</vt:lpstr>
      <vt:lpstr>Times New Roman</vt:lpstr>
      <vt:lpstr>Office Theme</vt:lpstr>
      <vt:lpstr>Data Types in C</vt:lpstr>
      <vt:lpstr>There are the following data types in C language. </vt:lpstr>
      <vt:lpstr>Basic Data Types</vt:lpstr>
      <vt:lpstr>PowerPoint Presentation</vt:lpstr>
      <vt:lpstr>PowerPoint Presentation</vt:lpstr>
      <vt:lpstr>Keywords in C</vt:lpstr>
      <vt:lpstr>C Identifiers</vt:lpstr>
      <vt:lpstr>Rules for constructing C identifiers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Types in C</dc:title>
  <dc:creator>hp</dc:creator>
  <cp:lastModifiedBy>hp</cp:lastModifiedBy>
  <cp:revision>1</cp:revision>
  <dcterms:created xsi:type="dcterms:W3CDTF">2022-09-07T08:11:51Z</dcterms:created>
  <dcterms:modified xsi:type="dcterms:W3CDTF">2022-09-07T08:11:54Z</dcterms:modified>
</cp:coreProperties>
</file>