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9" r:id="rId2"/>
    <p:sldId id="393" r:id="rId3"/>
    <p:sldId id="394" r:id="rId4"/>
    <p:sldId id="395" r:id="rId5"/>
    <p:sldId id="396" r:id="rId6"/>
    <p:sldId id="397" r:id="rId7"/>
    <p:sldId id="39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8" autoAdjust="0"/>
    <p:restoredTop sz="61922" autoAdjust="0"/>
  </p:normalViewPr>
  <p:slideViewPr>
    <p:cSldViewPr>
      <p:cViewPr varScale="1">
        <p:scale>
          <a:sx n="74" d="100"/>
          <a:sy n="7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7D0C4-6F54-4504-B88B-AEA3EE99FC60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B26B4-F08B-4875-8DA0-091F522E8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1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0.png"/><Relationship Id="rId13" Type="http://schemas.openxmlformats.org/officeDocument/2006/relationships/image" Target="../media/image510.png"/><Relationship Id="rId18" Type="http://schemas.openxmlformats.org/officeDocument/2006/relationships/image" Target="../media/image560.png"/><Relationship Id="rId26" Type="http://schemas.openxmlformats.org/officeDocument/2006/relationships/image" Target="../media/image64.png"/><Relationship Id="rId3" Type="http://schemas.openxmlformats.org/officeDocument/2006/relationships/image" Target="../media/image410.png"/><Relationship Id="rId21" Type="http://schemas.openxmlformats.org/officeDocument/2006/relationships/image" Target="../media/image590.png"/><Relationship Id="rId7" Type="http://schemas.openxmlformats.org/officeDocument/2006/relationships/image" Target="../media/image450.png"/><Relationship Id="rId12" Type="http://schemas.openxmlformats.org/officeDocument/2006/relationships/image" Target="../media/image501.png"/><Relationship Id="rId17" Type="http://schemas.openxmlformats.org/officeDocument/2006/relationships/image" Target="../media/image550.png"/><Relationship Id="rId25" Type="http://schemas.openxmlformats.org/officeDocument/2006/relationships/image" Target="../media/image63.png"/><Relationship Id="rId2" Type="http://schemas.openxmlformats.org/officeDocument/2006/relationships/image" Target="../media/image400.png"/><Relationship Id="rId16" Type="http://schemas.openxmlformats.org/officeDocument/2006/relationships/image" Target="../media/image540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0.png"/><Relationship Id="rId11" Type="http://schemas.openxmlformats.org/officeDocument/2006/relationships/image" Target="../media/image490.png"/><Relationship Id="rId24" Type="http://schemas.openxmlformats.org/officeDocument/2006/relationships/image" Target="../media/image62.png"/><Relationship Id="rId5" Type="http://schemas.openxmlformats.org/officeDocument/2006/relationships/image" Target="../media/image430.png"/><Relationship Id="rId15" Type="http://schemas.openxmlformats.org/officeDocument/2006/relationships/image" Target="../media/image530.png"/><Relationship Id="rId23" Type="http://schemas.openxmlformats.org/officeDocument/2006/relationships/image" Target="../media/image610.png"/><Relationship Id="rId10" Type="http://schemas.openxmlformats.org/officeDocument/2006/relationships/image" Target="../media/image480.png"/><Relationship Id="rId19" Type="http://schemas.openxmlformats.org/officeDocument/2006/relationships/image" Target="../media/image570.png"/><Relationship Id="rId4" Type="http://schemas.openxmlformats.org/officeDocument/2006/relationships/image" Target="../media/image420.png"/><Relationship Id="rId9" Type="http://schemas.openxmlformats.org/officeDocument/2006/relationships/image" Target="../media/image470.png"/><Relationship Id="rId14" Type="http://schemas.openxmlformats.org/officeDocument/2006/relationships/image" Target="../media/image520.png"/><Relationship Id="rId22" Type="http://schemas.openxmlformats.org/officeDocument/2006/relationships/image" Target="../media/image600.png"/><Relationship Id="rId27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Modal Matrix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Decoupling of DEOM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Modal Matrix (P)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ee the source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"/>
          <a:stretch/>
        </p:blipFill>
        <p:spPr bwMode="auto">
          <a:xfrm>
            <a:off x="0" y="1181100"/>
            <a:ext cx="3837652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29" y="6019800"/>
                <a:ext cx="1616468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𝑀</m:t>
                      </m:r>
                      <m:r>
                        <a:rPr lang="en-US" i="1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" y="6019800"/>
                <a:ext cx="1616468" cy="554254"/>
              </a:xfrm>
              <a:prstGeom prst="rect">
                <a:avLst/>
              </a:prstGeom>
              <a:blipFill rotWithShape="1">
                <a:blip r:embed="rId3"/>
                <a:stretch>
                  <a:fillRect r="-4511"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625297" y="5999200"/>
                <a:ext cx="1786964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r>
                        <a:rPr lang="en-US" i="1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297" y="5999200"/>
                <a:ext cx="1786964" cy="559961"/>
              </a:xfrm>
              <a:prstGeom prst="rect">
                <a:avLst/>
              </a:prstGeom>
              <a:blipFill rotWithShape="1">
                <a:blip r:embed="rId4"/>
                <a:stretch>
                  <a:fillRect r="-2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90600" y="9260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Physical Space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829" y="284273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 of motion: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3962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 of motion: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1384" y="4343400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 M ] {ẍ} + [ K ] {x} = 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-38100" y="4607004"/>
            <a:ext cx="1333500" cy="1107996"/>
            <a:chOff x="38100" y="5105400"/>
            <a:chExt cx="1333500" cy="1107996"/>
          </a:xfrm>
        </p:grpSpPr>
        <p:sp>
          <p:nvSpPr>
            <p:cNvPr id="13" name="Rectangle 12"/>
            <p:cNvSpPr/>
            <p:nvPr/>
          </p:nvSpPr>
          <p:spPr>
            <a:xfrm>
              <a:off x="838200" y="5105400"/>
              <a:ext cx="457200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x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  </a:t>
              </a:r>
            </a:p>
            <a:p>
              <a:pPr algn="ctr"/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          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100" y="5589032"/>
              <a:ext cx="7665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{x} = </a:t>
              </a:r>
              <a:endParaRPr lang="en-US" dirty="0"/>
            </a:p>
          </p:txBody>
        </p:sp>
        <p:sp>
          <p:nvSpPr>
            <p:cNvPr id="15" name="Left Brace 14"/>
            <p:cNvSpPr/>
            <p:nvPr/>
          </p:nvSpPr>
          <p:spPr>
            <a:xfrm>
              <a:off x="774700" y="5334000"/>
              <a:ext cx="152400" cy="87939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Left Brace 43"/>
            <p:cNvSpPr/>
            <p:nvPr/>
          </p:nvSpPr>
          <p:spPr>
            <a:xfrm flipH="1">
              <a:off x="1219200" y="5334000"/>
              <a:ext cx="152400" cy="87939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488379" y="4813300"/>
            <a:ext cx="1333500" cy="914400"/>
            <a:chOff x="38100" y="5334000"/>
            <a:chExt cx="1333500" cy="914400"/>
          </a:xfrm>
        </p:grpSpPr>
        <p:sp>
          <p:nvSpPr>
            <p:cNvPr id="47" name="Rectangle 46"/>
            <p:cNvSpPr/>
            <p:nvPr/>
          </p:nvSpPr>
          <p:spPr>
            <a:xfrm>
              <a:off x="838200" y="5417403"/>
              <a:ext cx="533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ẍ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ctr"/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</a:p>
            <a:p>
              <a:pPr algn="ctr"/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ẍ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100" y="5589032"/>
              <a:ext cx="7665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ẍ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}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= </a:t>
              </a:r>
              <a:endParaRPr lang="en-US" dirty="0"/>
            </a:p>
          </p:txBody>
        </p:sp>
        <p:sp>
          <p:nvSpPr>
            <p:cNvPr id="50" name="Left Brace 49"/>
            <p:cNvSpPr/>
            <p:nvPr/>
          </p:nvSpPr>
          <p:spPr>
            <a:xfrm>
              <a:off x="774700" y="5334000"/>
              <a:ext cx="152400" cy="87939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Left Brace 50"/>
            <p:cNvSpPr/>
            <p:nvPr/>
          </p:nvSpPr>
          <p:spPr>
            <a:xfrm flipH="1">
              <a:off x="1219200" y="5334000"/>
              <a:ext cx="152400" cy="87939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/>
          <p:cNvCxnSpPr/>
          <p:nvPr/>
        </p:nvCxnSpPr>
        <p:spPr>
          <a:xfrm flipH="1">
            <a:off x="3810000" y="762000"/>
            <a:ext cx="0" cy="60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10000" y="762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mode shape { X } 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810000" y="1422484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{ X } 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435389" y="1353234"/>
            <a:ext cx="30008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=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881374" y="1131332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</a:t>
            </a:r>
            <a:r>
              <a:rPr lang="en-US" baseline="-25000" dirty="0" smtClean="0"/>
              <a:t>11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855522" y="1676399"/>
            <a:ext cx="58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21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5" name="Left Brace 64"/>
          <p:cNvSpPr/>
          <p:nvPr/>
        </p:nvSpPr>
        <p:spPr>
          <a:xfrm>
            <a:off x="4793308" y="1219200"/>
            <a:ext cx="168503" cy="8265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Left Brace 65"/>
          <p:cNvSpPr/>
          <p:nvPr/>
        </p:nvSpPr>
        <p:spPr>
          <a:xfrm flipH="1">
            <a:off x="5245100" y="1198738"/>
            <a:ext cx="168503" cy="8265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59196" y="2419457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{ X } 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4484585" y="2350207"/>
            <a:ext cx="30008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=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930570" y="2128305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4904718" y="267337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3" name="Left Brace 72"/>
          <p:cNvSpPr/>
          <p:nvPr/>
        </p:nvSpPr>
        <p:spPr>
          <a:xfrm>
            <a:off x="4842504" y="2216173"/>
            <a:ext cx="168503" cy="8265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 flipH="1">
            <a:off x="5176230" y="2221469"/>
            <a:ext cx="168503" cy="8265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426200" y="766006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mode shape { X }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6639560" y="143343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{ X </a:t>
            </a:r>
            <a:r>
              <a:rPr lang="en-US" dirty="0" smtClean="0"/>
              <a:t>}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7264949" y="1364181"/>
            <a:ext cx="30008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=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706360" y="1142279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</a:t>
            </a:r>
            <a:r>
              <a:rPr lang="en-US" baseline="-25000" dirty="0" smtClean="0"/>
              <a:t>12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7685082" y="1687346"/>
            <a:ext cx="58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22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0" name="Left Brace 79"/>
          <p:cNvSpPr/>
          <p:nvPr/>
        </p:nvSpPr>
        <p:spPr>
          <a:xfrm>
            <a:off x="7622868" y="1230147"/>
            <a:ext cx="168503" cy="8265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Left Brace 80"/>
          <p:cNvSpPr/>
          <p:nvPr/>
        </p:nvSpPr>
        <p:spPr>
          <a:xfrm flipH="1">
            <a:off x="8111500" y="1209685"/>
            <a:ext cx="168503" cy="8265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743581" y="2424752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{ X </a:t>
            </a:r>
            <a:r>
              <a:rPr lang="en-US" dirty="0" smtClean="0"/>
              <a:t>}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368970" y="2355502"/>
            <a:ext cx="30008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=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49970" y="2133600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7789103" y="267866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7" name="Left Brace 86"/>
          <p:cNvSpPr/>
          <p:nvPr/>
        </p:nvSpPr>
        <p:spPr>
          <a:xfrm>
            <a:off x="7688252" y="2221468"/>
            <a:ext cx="168503" cy="8265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Left Brace 87"/>
          <p:cNvSpPr/>
          <p:nvPr/>
        </p:nvSpPr>
        <p:spPr>
          <a:xfrm flipH="1">
            <a:off x="8060615" y="2226764"/>
            <a:ext cx="168503" cy="8265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830150" y="3177736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Modal Matrix (P)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830150" y="3685529"/>
            <a:ext cx="876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] =  </a:t>
            </a:r>
            <a:endParaRPr lang="en-US" dirty="0"/>
          </a:p>
        </p:txBody>
      </p:sp>
      <p:sp>
        <p:nvSpPr>
          <p:cNvPr id="21" name="Double Bracket 20"/>
          <p:cNvSpPr/>
          <p:nvPr/>
        </p:nvSpPr>
        <p:spPr>
          <a:xfrm>
            <a:off x="4620591" y="3572468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714855" y="3483568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</a:t>
            </a:r>
            <a:r>
              <a:rPr lang="en-US" baseline="-25000" dirty="0" smtClean="0"/>
              <a:t>11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4653992" y="3946395"/>
            <a:ext cx="58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21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5190061" y="3597868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5215461" y="3483568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</a:t>
            </a:r>
            <a:r>
              <a:rPr lang="en-US" baseline="-25000" dirty="0" smtClean="0"/>
              <a:t>12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5161457" y="3930535"/>
            <a:ext cx="58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22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4" name="Straight Connector 93"/>
          <p:cNvCxnSpPr/>
          <p:nvPr/>
        </p:nvCxnSpPr>
        <p:spPr>
          <a:xfrm flipH="1">
            <a:off x="6324600" y="7620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 flipH="1">
            <a:off x="6461760" y="497841"/>
            <a:ext cx="0" cy="5303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3875170" y="4633793"/>
            <a:ext cx="876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] =  </a:t>
            </a:r>
            <a:endParaRPr lang="en-US" dirty="0"/>
          </a:p>
        </p:txBody>
      </p:sp>
      <p:sp>
        <p:nvSpPr>
          <p:cNvPr id="112" name="Double Bracket 111"/>
          <p:cNvSpPr/>
          <p:nvPr/>
        </p:nvSpPr>
        <p:spPr>
          <a:xfrm>
            <a:off x="4665611" y="4520732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759875" y="4431832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4699012" y="4894659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5181600" y="4546132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5260481" y="4431832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5282116" y="4878799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cxnSp>
        <p:nvCxnSpPr>
          <p:cNvPr id="119" name="Straight Connector 118"/>
          <p:cNvCxnSpPr/>
          <p:nvPr/>
        </p:nvCxnSpPr>
        <p:spPr>
          <a:xfrm rot="16200000" flipH="1">
            <a:off x="6461760" y="2660441"/>
            <a:ext cx="0" cy="5303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6352127" y="3165036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Evaluate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52148" y="3597868"/>
            <a:ext cx="1582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P ]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[M] [ P ]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452148" y="4054861"/>
            <a:ext cx="1582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P ]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[K] [ P ]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6452148" y="4431268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 Yourself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366632" y="4975423"/>
            <a:ext cx="276466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[ P ] </a:t>
            </a:r>
            <a:r>
              <a:rPr lang="en-US" sz="14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Transpose of modal matrix 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76200" y="3145972"/>
            <a:ext cx="2193229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ẍ</a:t>
            </a:r>
            <a:r>
              <a:rPr lang="en-US" baseline="-25000" dirty="0" smtClean="0"/>
              <a:t>1 </a:t>
            </a:r>
            <a:r>
              <a:rPr lang="en-US" dirty="0" smtClean="0"/>
              <a:t> + 2k x</a:t>
            </a:r>
            <a:r>
              <a:rPr lang="en-US" baseline="-25000" dirty="0" smtClean="0"/>
              <a:t>1 </a:t>
            </a:r>
            <a:r>
              <a:rPr lang="en-US" dirty="0" smtClean="0"/>
              <a:t> - k x</a:t>
            </a:r>
            <a:r>
              <a:rPr lang="en-US" baseline="-25000" dirty="0" smtClean="0"/>
              <a:t>2</a:t>
            </a:r>
            <a:r>
              <a:rPr lang="en-US" dirty="0" smtClean="0"/>
              <a:t> = 0</a:t>
            </a:r>
            <a:endParaRPr lang="en-US" dirty="0"/>
          </a:p>
          <a:p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90714" y="35814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 </a:t>
            </a:r>
            <a:r>
              <a:rPr lang="en-US" dirty="0"/>
              <a:t>ẍ</a:t>
            </a:r>
            <a:r>
              <a:rPr lang="en-US" baseline="-25000" dirty="0"/>
              <a:t>2 </a:t>
            </a:r>
            <a:r>
              <a:rPr lang="en-US" dirty="0"/>
              <a:t> </a:t>
            </a:r>
            <a:r>
              <a:rPr lang="en-US" dirty="0" smtClean="0"/>
              <a:t>- k x</a:t>
            </a:r>
            <a:r>
              <a:rPr lang="en-US" baseline="-25000" dirty="0" smtClean="0"/>
              <a:t>1 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2k x</a:t>
            </a:r>
            <a:r>
              <a:rPr lang="en-US" baseline="-25000" dirty="0" smtClean="0"/>
              <a:t>2 </a:t>
            </a:r>
            <a:r>
              <a:rPr lang="en-US" dirty="0" smtClean="0"/>
              <a:t> = 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Decoupling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76200" y="1122146"/>
                <a:ext cx="1616468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𝑀</m:t>
                      </m:r>
                      <m:r>
                        <a:rPr lang="en-US" i="1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1122146"/>
                <a:ext cx="1616468" cy="554254"/>
              </a:xfrm>
              <a:prstGeom prst="rect">
                <a:avLst/>
              </a:prstGeom>
              <a:blipFill rotWithShape="1">
                <a:blip r:embed="rId2"/>
                <a:stretch>
                  <a:fillRect r="-4511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-76200" y="2209800"/>
                <a:ext cx="1786964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r>
                        <a:rPr lang="en-US" i="1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2209800"/>
                <a:ext cx="1786964" cy="559961"/>
              </a:xfrm>
              <a:prstGeom prst="rect">
                <a:avLst/>
              </a:prstGeom>
              <a:blipFill rotWithShape="1">
                <a:blip r:embed="rId3"/>
                <a:stretch>
                  <a:fillRect r="-2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Rectangle 96"/>
          <p:cNvSpPr/>
          <p:nvPr/>
        </p:nvSpPr>
        <p:spPr>
          <a:xfrm>
            <a:off x="0" y="3560802"/>
            <a:ext cx="876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] =  </a:t>
            </a:r>
            <a:endParaRPr lang="en-US" dirty="0"/>
          </a:p>
        </p:txBody>
      </p:sp>
      <p:sp>
        <p:nvSpPr>
          <p:cNvPr id="112" name="Double Bracket 111"/>
          <p:cNvSpPr/>
          <p:nvPr/>
        </p:nvSpPr>
        <p:spPr>
          <a:xfrm>
            <a:off x="790441" y="3447741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884705" y="3358841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823842" y="3821668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1306430" y="3473141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1385311" y="3358841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1406946" y="3805808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188327" y="4239527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Evaluate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9694" y="4618670"/>
            <a:ext cx="1582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P ]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[M] [ P ]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40273" y="685800"/>
            <a:ext cx="194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-50800" y="1840468"/>
            <a:ext cx="194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Stiffness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0527" y="2921000"/>
            <a:ext cx="194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Modal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695" y="5334000"/>
            <a:ext cx="96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P ]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en-US" dirty="0"/>
          </a:p>
        </p:txBody>
      </p:sp>
      <p:sp>
        <p:nvSpPr>
          <p:cNvPr id="98" name="Double Bracket 97"/>
          <p:cNvSpPr/>
          <p:nvPr/>
        </p:nvSpPr>
        <p:spPr>
          <a:xfrm>
            <a:off x="1070295" y="5172668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164559" y="5083768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1103696" y="5546595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1586284" y="5198068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1665165" y="5083768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1686800" y="5530735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33600" y="5083768"/>
            <a:ext cx="334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162807" y="6139533"/>
            <a:ext cx="96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P ]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en-US" dirty="0"/>
          </a:p>
        </p:txBody>
      </p:sp>
      <p:sp>
        <p:nvSpPr>
          <p:cNvPr id="105" name="Double Bracket 104"/>
          <p:cNvSpPr/>
          <p:nvPr/>
        </p:nvSpPr>
        <p:spPr>
          <a:xfrm>
            <a:off x="1027407" y="5978201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121671" y="5889301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990600" y="6300975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-1 </a:t>
            </a:r>
            <a:endParaRPr lang="en-US" dirty="0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1543396" y="6003601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622277" y="5889301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1643912" y="6336268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cxnSp>
        <p:nvCxnSpPr>
          <p:cNvPr id="118" name="Straight Connector 117"/>
          <p:cNvCxnSpPr/>
          <p:nvPr/>
        </p:nvCxnSpPr>
        <p:spPr>
          <a:xfrm flipH="1">
            <a:off x="2489200" y="762000"/>
            <a:ext cx="0" cy="60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0" y="1839307"/>
            <a:ext cx="2468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9022" y="4229100"/>
            <a:ext cx="2468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2819400" y="840936"/>
            <a:ext cx="2967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P ]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[M]             [ P ]</a:t>
            </a:r>
            <a:endParaRPr lang="en-US" dirty="0"/>
          </a:p>
        </p:txBody>
      </p:sp>
      <p:sp>
        <p:nvSpPr>
          <p:cNvPr id="126" name="Double Bracket 125"/>
          <p:cNvSpPr/>
          <p:nvPr/>
        </p:nvSpPr>
        <p:spPr>
          <a:xfrm>
            <a:off x="2621827" y="1488173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2716091" y="139927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2585020" y="1810947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-1 </a:t>
            </a:r>
            <a:endParaRPr lang="en-US" dirty="0"/>
          </a:p>
        </p:txBody>
      </p:sp>
      <p:cxnSp>
        <p:nvCxnSpPr>
          <p:cNvPr id="129" name="Straight Connector 128"/>
          <p:cNvCxnSpPr/>
          <p:nvPr/>
        </p:nvCxnSpPr>
        <p:spPr>
          <a:xfrm>
            <a:off x="3137816" y="1513573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3124200" y="139927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3200400" y="184624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134" name="Double Bracket 133"/>
          <p:cNvSpPr/>
          <p:nvPr/>
        </p:nvSpPr>
        <p:spPr>
          <a:xfrm>
            <a:off x="3785192" y="1488173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3879456" y="139927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>
            <a:off x="3849985" y="1810947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37" name="Straight Connector 136"/>
          <p:cNvCxnSpPr/>
          <p:nvPr/>
        </p:nvCxnSpPr>
        <p:spPr>
          <a:xfrm>
            <a:off x="4301181" y="1513573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4287565" y="139927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0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4363765" y="1846240"/>
            <a:ext cx="474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1" name="Double Bracket 140"/>
          <p:cNvSpPr/>
          <p:nvPr/>
        </p:nvSpPr>
        <p:spPr>
          <a:xfrm>
            <a:off x="4974066" y="1488173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068330" y="139927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5007467" y="186210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5490055" y="1513573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5568936" y="139927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5590571" y="184624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124200" y="1147546"/>
            <a:ext cx="0" cy="277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4363765" y="1122146"/>
            <a:ext cx="0" cy="277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5472320" y="1112855"/>
            <a:ext cx="0" cy="277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Double Bracket 162"/>
          <p:cNvSpPr/>
          <p:nvPr/>
        </p:nvSpPr>
        <p:spPr>
          <a:xfrm>
            <a:off x="2635443" y="2545029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2729707" y="2456129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2598636" y="2867803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-1 </a:t>
            </a:r>
            <a:endParaRPr lang="en-US" dirty="0"/>
          </a:p>
        </p:txBody>
      </p:sp>
      <p:cxnSp>
        <p:nvCxnSpPr>
          <p:cNvPr id="166" name="Straight Connector 165"/>
          <p:cNvCxnSpPr/>
          <p:nvPr/>
        </p:nvCxnSpPr>
        <p:spPr>
          <a:xfrm>
            <a:off x="3151432" y="2570429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3137816" y="2456129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68" name="Rectangle 167"/>
          <p:cNvSpPr/>
          <p:nvPr/>
        </p:nvSpPr>
        <p:spPr>
          <a:xfrm>
            <a:off x="3214016" y="290309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169" name="Double Bracket 168"/>
          <p:cNvSpPr/>
          <p:nvPr/>
        </p:nvSpPr>
        <p:spPr>
          <a:xfrm>
            <a:off x="3798808" y="2545029"/>
            <a:ext cx="3135392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3893071" y="2456129"/>
            <a:ext cx="131813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 *1 + 0*1</a:t>
            </a:r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>
            <a:off x="3850901" y="2956703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0 * 1 + m*1</a:t>
            </a:r>
            <a:endParaRPr lang="en-US" dirty="0"/>
          </a:p>
        </p:txBody>
      </p:sp>
      <p:sp>
        <p:nvSpPr>
          <p:cNvPr id="181" name="Rectangle 180"/>
          <p:cNvSpPr/>
          <p:nvPr/>
        </p:nvSpPr>
        <p:spPr>
          <a:xfrm>
            <a:off x="5290590" y="2434648"/>
            <a:ext cx="187221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 * (-1) + 0 * 1</a:t>
            </a:r>
            <a:endParaRPr lang="en-US" dirty="0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5248371" y="2578189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>
            <a:off x="5282745" y="2941606"/>
            <a:ext cx="1542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0 * (-1) + m*1</a:t>
            </a:r>
            <a:endParaRPr lang="en-US" dirty="0"/>
          </a:p>
        </p:txBody>
      </p:sp>
      <p:cxnSp>
        <p:nvCxnSpPr>
          <p:cNvPr id="184" name="Straight Connector 183"/>
          <p:cNvCxnSpPr/>
          <p:nvPr/>
        </p:nvCxnSpPr>
        <p:spPr>
          <a:xfrm rot="16200000">
            <a:off x="5358745" y="1412240"/>
            <a:ext cx="0" cy="3017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Double Bracket 184"/>
          <p:cNvSpPr/>
          <p:nvPr/>
        </p:nvSpPr>
        <p:spPr>
          <a:xfrm>
            <a:off x="2635443" y="3511203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2729707" y="342230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7" name="Rectangle 186"/>
          <p:cNvSpPr/>
          <p:nvPr/>
        </p:nvSpPr>
        <p:spPr>
          <a:xfrm>
            <a:off x="2598636" y="3833977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-1 </a:t>
            </a:r>
            <a:endParaRPr lang="en-US" dirty="0"/>
          </a:p>
        </p:txBody>
      </p:sp>
      <p:cxnSp>
        <p:nvCxnSpPr>
          <p:cNvPr id="188" name="Straight Connector 187"/>
          <p:cNvCxnSpPr/>
          <p:nvPr/>
        </p:nvCxnSpPr>
        <p:spPr>
          <a:xfrm>
            <a:off x="3151432" y="3536603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tangle 188"/>
          <p:cNvSpPr/>
          <p:nvPr/>
        </p:nvSpPr>
        <p:spPr>
          <a:xfrm>
            <a:off x="3137816" y="342230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90" name="Rectangle 189"/>
          <p:cNvSpPr/>
          <p:nvPr/>
        </p:nvSpPr>
        <p:spPr>
          <a:xfrm>
            <a:off x="3214016" y="386927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191" name="Double Bracket 190"/>
          <p:cNvSpPr/>
          <p:nvPr/>
        </p:nvSpPr>
        <p:spPr>
          <a:xfrm>
            <a:off x="3798808" y="3511203"/>
            <a:ext cx="1113597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893071" y="3422303"/>
            <a:ext cx="36576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93" name="Rectangle 192"/>
          <p:cNvSpPr/>
          <p:nvPr/>
        </p:nvSpPr>
        <p:spPr>
          <a:xfrm>
            <a:off x="3889001" y="3872077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4363765" y="3409641"/>
            <a:ext cx="54864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- m</a:t>
            </a:r>
            <a:endParaRPr lang="en-US" dirty="0"/>
          </a:p>
        </p:txBody>
      </p:sp>
      <p:cxnSp>
        <p:nvCxnSpPr>
          <p:cNvPr id="195" name="Straight Connector 194"/>
          <p:cNvCxnSpPr/>
          <p:nvPr/>
        </p:nvCxnSpPr>
        <p:spPr>
          <a:xfrm>
            <a:off x="4363765" y="3610094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195"/>
          <p:cNvSpPr/>
          <p:nvPr/>
        </p:nvSpPr>
        <p:spPr>
          <a:xfrm>
            <a:off x="4495800" y="3907780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197" name="Straight Connector 196"/>
          <p:cNvCxnSpPr/>
          <p:nvPr/>
        </p:nvCxnSpPr>
        <p:spPr>
          <a:xfrm rot="16200000">
            <a:off x="4307185" y="3429974"/>
            <a:ext cx="0" cy="914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Double Bracket 210"/>
          <p:cNvSpPr/>
          <p:nvPr/>
        </p:nvSpPr>
        <p:spPr>
          <a:xfrm>
            <a:off x="2633569" y="4664837"/>
            <a:ext cx="3135392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2727832" y="4575937"/>
            <a:ext cx="131813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 *m + 1*m</a:t>
            </a:r>
            <a:endParaRPr lang="en-US" dirty="0"/>
          </a:p>
        </p:txBody>
      </p:sp>
      <p:sp>
        <p:nvSpPr>
          <p:cNvPr id="213" name="Rectangle 212"/>
          <p:cNvSpPr/>
          <p:nvPr/>
        </p:nvSpPr>
        <p:spPr>
          <a:xfrm>
            <a:off x="2514600" y="5076511"/>
            <a:ext cx="1609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(-1) * m + 1*m</a:t>
            </a:r>
            <a:endParaRPr lang="en-US" dirty="0"/>
          </a:p>
        </p:txBody>
      </p:sp>
      <p:sp>
        <p:nvSpPr>
          <p:cNvPr id="214" name="Rectangle 213"/>
          <p:cNvSpPr/>
          <p:nvPr/>
        </p:nvSpPr>
        <p:spPr>
          <a:xfrm>
            <a:off x="4125351" y="4554456"/>
            <a:ext cx="187221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 * (-m) + 1 * m</a:t>
            </a:r>
            <a:endParaRPr lang="en-US" dirty="0"/>
          </a:p>
        </p:txBody>
      </p:sp>
      <p:cxnSp>
        <p:nvCxnSpPr>
          <p:cNvPr id="215" name="Straight Connector 214"/>
          <p:cNvCxnSpPr/>
          <p:nvPr/>
        </p:nvCxnSpPr>
        <p:spPr>
          <a:xfrm>
            <a:off x="4083132" y="4697997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4011794" y="5061414"/>
            <a:ext cx="1821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(-1) * (-m) + 1*m</a:t>
            </a:r>
            <a:endParaRPr lang="en-US" dirty="0"/>
          </a:p>
        </p:txBody>
      </p:sp>
      <p:cxnSp>
        <p:nvCxnSpPr>
          <p:cNvPr id="217" name="Straight Connector 216"/>
          <p:cNvCxnSpPr/>
          <p:nvPr/>
        </p:nvCxnSpPr>
        <p:spPr>
          <a:xfrm rot="16200000">
            <a:off x="4193506" y="3532048"/>
            <a:ext cx="0" cy="3017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Double Bracket 217"/>
          <p:cNvSpPr/>
          <p:nvPr/>
        </p:nvSpPr>
        <p:spPr>
          <a:xfrm>
            <a:off x="2633569" y="5716094"/>
            <a:ext cx="1442382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2727832" y="5627194"/>
            <a:ext cx="131813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 m</a:t>
            </a:r>
            <a:endParaRPr lang="en-US" dirty="0"/>
          </a:p>
        </p:txBody>
      </p:sp>
      <p:sp>
        <p:nvSpPr>
          <p:cNvPr id="220" name="Rectangle 219"/>
          <p:cNvSpPr/>
          <p:nvPr/>
        </p:nvSpPr>
        <p:spPr>
          <a:xfrm>
            <a:off x="2898714" y="61277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1" name="Rectangle 220"/>
          <p:cNvSpPr/>
          <p:nvPr/>
        </p:nvSpPr>
        <p:spPr>
          <a:xfrm>
            <a:off x="3426021" y="5665294"/>
            <a:ext cx="39095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222" name="Straight Connector 221"/>
          <p:cNvCxnSpPr/>
          <p:nvPr/>
        </p:nvCxnSpPr>
        <p:spPr>
          <a:xfrm>
            <a:off x="3319468" y="5807728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 222"/>
          <p:cNvSpPr/>
          <p:nvPr/>
        </p:nvSpPr>
        <p:spPr>
          <a:xfrm>
            <a:off x="3352800" y="6112671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2 m</a:t>
            </a:r>
            <a:endParaRPr lang="en-US" dirty="0"/>
          </a:p>
        </p:txBody>
      </p:sp>
      <p:cxnSp>
        <p:nvCxnSpPr>
          <p:cNvPr id="224" name="Straight Connector 223"/>
          <p:cNvCxnSpPr/>
          <p:nvPr/>
        </p:nvCxnSpPr>
        <p:spPr>
          <a:xfrm rot="16200000">
            <a:off x="3324826" y="5451985"/>
            <a:ext cx="0" cy="12801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Rectangle 224"/>
          <p:cNvSpPr/>
          <p:nvPr/>
        </p:nvSpPr>
        <p:spPr>
          <a:xfrm>
            <a:off x="3428431" y="5807728"/>
            <a:ext cx="302399" cy="26156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894522" y="6156061"/>
            <a:ext cx="302399" cy="26156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2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Decoupling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76200" y="1122146"/>
                <a:ext cx="1616468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𝑀</m:t>
                      </m:r>
                      <m:r>
                        <a:rPr lang="en-US" i="1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1122146"/>
                <a:ext cx="1616468" cy="554254"/>
              </a:xfrm>
              <a:prstGeom prst="rect">
                <a:avLst/>
              </a:prstGeom>
              <a:blipFill rotWithShape="1">
                <a:blip r:embed="rId2"/>
                <a:stretch>
                  <a:fillRect r="-4511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-76200" y="2209800"/>
                <a:ext cx="1786964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r>
                        <a:rPr lang="en-US" i="1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2209800"/>
                <a:ext cx="1786964" cy="559961"/>
              </a:xfrm>
              <a:prstGeom prst="rect">
                <a:avLst/>
              </a:prstGeom>
              <a:blipFill rotWithShape="1">
                <a:blip r:embed="rId3"/>
                <a:stretch>
                  <a:fillRect r="-2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Rectangle 96"/>
          <p:cNvSpPr/>
          <p:nvPr/>
        </p:nvSpPr>
        <p:spPr>
          <a:xfrm>
            <a:off x="0" y="3560802"/>
            <a:ext cx="876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] =  </a:t>
            </a:r>
            <a:endParaRPr lang="en-US" dirty="0"/>
          </a:p>
        </p:txBody>
      </p:sp>
      <p:sp>
        <p:nvSpPr>
          <p:cNvPr id="112" name="Double Bracket 111"/>
          <p:cNvSpPr/>
          <p:nvPr/>
        </p:nvSpPr>
        <p:spPr>
          <a:xfrm>
            <a:off x="790441" y="3447741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884705" y="3358841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823842" y="3821668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1306430" y="3473141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1385311" y="3358841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1406946" y="3805808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188327" y="4239527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Evaluate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9694" y="4618670"/>
            <a:ext cx="1582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P ]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[K] [ P ]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40273" y="685800"/>
            <a:ext cx="194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-50800" y="1840468"/>
            <a:ext cx="194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Stiffness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0527" y="2921000"/>
            <a:ext cx="194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Modal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695" y="5334000"/>
            <a:ext cx="96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P ]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en-US" dirty="0"/>
          </a:p>
        </p:txBody>
      </p:sp>
      <p:sp>
        <p:nvSpPr>
          <p:cNvPr id="98" name="Double Bracket 97"/>
          <p:cNvSpPr/>
          <p:nvPr/>
        </p:nvSpPr>
        <p:spPr>
          <a:xfrm>
            <a:off x="1070295" y="5172668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164559" y="5083768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1103696" y="5546595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1586284" y="5198068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1665165" y="5083768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1686800" y="5530735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33600" y="5083768"/>
            <a:ext cx="334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162807" y="6139533"/>
            <a:ext cx="96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P ]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en-US" dirty="0"/>
          </a:p>
        </p:txBody>
      </p:sp>
      <p:sp>
        <p:nvSpPr>
          <p:cNvPr id="105" name="Double Bracket 104"/>
          <p:cNvSpPr/>
          <p:nvPr/>
        </p:nvSpPr>
        <p:spPr>
          <a:xfrm>
            <a:off x="1027407" y="5978201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121671" y="5889301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990600" y="6300975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-1 </a:t>
            </a:r>
            <a:endParaRPr lang="en-US" dirty="0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1543396" y="6003601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622277" y="5889301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1643912" y="6336268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cxnSp>
        <p:nvCxnSpPr>
          <p:cNvPr id="118" name="Straight Connector 117"/>
          <p:cNvCxnSpPr/>
          <p:nvPr/>
        </p:nvCxnSpPr>
        <p:spPr>
          <a:xfrm flipH="1">
            <a:off x="2489200" y="762000"/>
            <a:ext cx="0" cy="60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0" y="1839307"/>
            <a:ext cx="2468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9022" y="4229100"/>
            <a:ext cx="2468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2819400" y="840936"/>
            <a:ext cx="2967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P ]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[K]             [ P ]</a:t>
            </a:r>
            <a:endParaRPr lang="en-US" dirty="0"/>
          </a:p>
        </p:txBody>
      </p:sp>
      <p:sp>
        <p:nvSpPr>
          <p:cNvPr id="126" name="Double Bracket 125"/>
          <p:cNvSpPr/>
          <p:nvPr/>
        </p:nvSpPr>
        <p:spPr>
          <a:xfrm>
            <a:off x="2621827" y="1488173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2716091" y="139927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2585020" y="1810947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-1 </a:t>
            </a:r>
            <a:endParaRPr lang="en-US" dirty="0"/>
          </a:p>
        </p:txBody>
      </p:sp>
      <p:cxnSp>
        <p:nvCxnSpPr>
          <p:cNvPr id="129" name="Straight Connector 128"/>
          <p:cNvCxnSpPr/>
          <p:nvPr/>
        </p:nvCxnSpPr>
        <p:spPr>
          <a:xfrm>
            <a:off x="3137816" y="1513573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3124200" y="139927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3200400" y="184624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134" name="Double Bracket 133"/>
          <p:cNvSpPr/>
          <p:nvPr/>
        </p:nvSpPr>
        <p:spPr>
          <a:xfrm>
            <a:off x="3785192" y="1488173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3854056" y="139927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 k</a:t>
            </a:r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>
            <a:off x="3849985" y="1810947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- k</a:t>
            </a:r>
            <a:endParaRPr lang="en-US" dirty="0"/>
          </a:p>
        </p:txBody>
      </p:sp>
      <p:cxnSp>
        <p:nvCxnSpPr>
          <p:cNvPr id="137" name="Straight Connector 136"/>
          <p:cNvCxnSpPr/>
          <p:nvPr/>
        </p:nvCxnSpPr>
        <p:spPr>
          <a:xfrm>
            <a:off x="4301181" y="1513573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4262165" y="139927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- k</a:t>
            </a:r>
            <a:endParaRPr lang="en-US" dirty="0"/>
          </a:p>
        </p:txBody>
      </p:sp>
      <p:sp>
        <p:nvSpPr>
          <p:cNvPr id="139" name="Rectangle 138"/>
          <p:cNvSpPr/>
          <p:nvPr/>
        </p:nvSpPr>
        <p:spPr>
          <a:xfrm>
            <a:off x="4363765" y="1846240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2k </a:t>
            </a:r>
            <a:endParaRPr lang="en-US" dirty="0"/>
          </a:p>
        </p:txBody>
      </p:sp>
      <p:sp>
        <p:nvSpPr>
          <p:cNvPr id="141" name="Double Bracket 140"/>
          <p:cNvSpPr/>
          <p:nvPr/>
        </p:nvSpPr>
        <p:spPr>
          <a:xfrm>
            <a:off x="4974066" y="1488173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068330" y="139927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5007467" y="186210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5490055" y="1513573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5568936" y="139927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5590571" y="184624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124200" y="1147546"/>
            <a:ext cx="0" cy="277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4363765" y="1122146"/>
            <a:ext cx="0" cy="277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5472320" y="1112855"/>
            <a:ext cx="0" cy="277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Double Bracket 162"/>
          <p:cNvSpPr/>
          <p:nvPr/>
        </p:nvSpPr>
        <p:spPr>
          <a:xfrm>
            <a:off x="2635443" y="2545029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2729707" y="2456129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2598636" y="2867803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-1 </a:t>
            </a:r>
            <a:endParaRPr lang="en-US" dirty="0"/>
          </a:p>
        </p:txBody>
      </p:sp>
      <p:cxnSp>
        <p:nvCxnSpPr>
          <p:cNvPr id="166" name="Straight Connector 165"/>
          <p:cNvCxnSpPr/>
          <p:nvPr/>
        </p:nvCxnSpPr>
        <p:spPr>
          <a:xfrm>
            <a:off x="3151432" y="2570429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3137816" y="2456129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68" name="Rectangle 167"/>
          <p:cNvSpPr/>
          <p:nvPr/>
        </p:nvSpPr>
        <p:spPr>
          <a:xfrm>
            <a:off x="3214016" y="290309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169" name="Double Bracket 168"/>
          <p:cNvSpPr/>
          <p:nvPr/>
        </p:nvSpPr>
        <p:spPr>
          <a:xfrm>
            <a:off x="3798808" y="2545029"/>
            <a:ext cx="3363992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3810000" y="2456129"/>
            <a:ext cx="146567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2k *1 + (-k)*1</a:t>
            </a:r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>
            <a:off x="3850901" y="2956703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-k* 1 + 2k*1</a:t>
            </a:r>
            <a:endParaRPr lang="en-US" dirty="0"/>
          </a:p>
        </p:txBody>
      </p:sp>
      <p:sp>
        <p:nvSpPr>
          <p:cNvPr id="181" name="Rectangle 180"/>
          <p:cNvSpPr/>
          <p:nvPr/>
        </p:nvSpPr>
        <p:spPr>
          <a:xfrm>
            <a:off x="5290590" y="2434648"/>
            <a:ext cx="187221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2k * (-1) + (- k) * 1</a:t>
            </a:r>
            <a:endParaRPr lang="en-US" dirty="0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5334000" y="2578189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>
            <a:off x="5282745" y="2941606"/>
            <a:ext cx="158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-k* (-1) + 2k*1</a:t>
            </a:r>
            <a:endParaRPr lang="en-US" dirty="0"/>
          </a:p>
        </p:txBody>
      </p:sp>
      <p:cxnSp>
        <p:nvCxnSpPr>
          <p:cNvPr id="184" name="Straight Connector 183"/>
          <p:cNvCxnSpPr/>
          <p:nvPr/>
        </p:nvCxnSpPr>
        <p:spPr>
          <a:xfrm rot="16200000">
            <a:off x="5358745" y="1412240"/>
            <a:ext cx="0" cy="3017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Double Bracket 184"/>
          <p:cNvSpPr/>
          <p:nvPr/>
        </p:nvSpPr>
        <p:spPr>
          <a:xfrm>
            <a:off x="2635443" y="3511203"/>
            <a:ext cx="1045279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2729707" y="342230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7" name="Rectangle 186"/>
          <p:cNvSpPr/>
          <p:nvPr/>
        </p:nvSpPr>
        <p:spPr>
          <a:xfrm>
            <a:off x="2598636" y="3833977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-1 </a:t>
            </a:r>
            <a:endParaRPr lang="en-US" dirty="0"/>
          </a:p>
        </p:txBody>
      </p:sp>
      <p:cxnSp>
        <p:nvCxnSpPr>
          <p:cNvPr id="188" name="Straight Connector 187"/>
          <p:cNvCxnSpPr/>
          <p:nvPr/>
        </p:nvCxnSpPr>
        <p:spPr>
          <a:xfrm>
            <a:off x="3151432" y="3536603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tangle 188"/>
          <p:cNvSpPr/>
          <p:nvPr/>
        </p:nvSpPr>
        <p:spPr>
          <a:xfrm>
            <a:off x="3137816" y="3422303"/>
            <a:ext cx="63203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90" name="Rectangle 189"/>
          <p:cNvSpPr/>
          <p:nvPr/>
        </p:nvSpPr>
        <p:spPr>
          <a:xfrm>
            <a:off x="3214016" y="386927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191" name="Double Bracket 190"/>
          <p:cNvSpPr/>
          <p:nvPr/>
        </p:nvSpPr>
        <p:spPr>
          <a:xfrm>
            <a:off x="3798808" y="3511203"/>
            <a:ext cx="1113597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893071" y="3422303"/>
            <a:ext cx="36576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3" name="Rectangle 192"/>
          <p:cNvSpPr/>
          <p:nvPr/>
        </p:nvSpPr>
        <p:spPr>
          <a:xfrm>
            <a:off x="3889001" y="3872077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4363765" y="3409641"/>
            <a:ext cx="54864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- 3k</a:t>
            </a:r>
            <a:endParaRPr lang="en-US" dirty="0"/>
          </a:p>
        </p:txBody>
      </p:sp>
      <p:cxnSp>
        <p:nvCxnSpPr>
          <p:cNvPr id="195" name="Straight Connector 194"/>
          <p:cNvCxnSpPr/>
          <p:nvPr/>
        </p:nvCxnSpPr>
        <p:spPr>
          <a:xfrm>
            <a:off x="4363765" y="3610094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195"/>
          <p:cNvSpPr/>
          <p:nvPr/>
        </p:nvSpPr>
        <p:spPr>
          <a:xfrm>
            <a:off x="4495800" y="3907780"/>
            <a:ext cx="40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3k</a:t>
            </a:r>
            <a:endParaRPr lang="en-US" dirty="0"/>
          </a:p>
        </p:txBody>
      </p:sp>
      <p:cxnSp>
        <p:nvCxnSpPr>
          <p:cNvPr id="197" name="Straight Connector 196"/>
          <p:cNvCxnSpPr/>
          <p:nvPr/>
        </p:nvCxnSpPr>
        <p:spPr>
          <a:xfrm rot="16200000">
            <a:off x="4307185" y="3429974"/>
            <a:ext cx="0" cy="914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Double Bracket 210"/>
          <p:cNvSpPr/>
          <p:nvPr/>
        </p:nvSpPr>
        <p:spPr>
          <a:xfrm>
            <a:off x="2633569" y="4664837"/>
            <a:ext cx="3135392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2727832" y="4575937"/>
            <a:ext cx="131813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 *k + 1*k</a:t>
            </a:r>
            <a:endParaRPr lang="en-US" dirty="0"/>
          </a:p>
        </p:txBody>
      </p:sp>
      <p:sp>
        <p:nvSpPr>
          <p:cNvPr id="213" name="Rectangle 212"/>
          <p:cNvSpPr/>
          <p:nvPr/>
        </p:nvSpPr>
        <p:spPr>
          <a:xfrm>
            <a:off x="2514600" y="5076511"/>
            <a:ext cx="144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(-1) * k + 1*k</a:t>
            </a:r>
            <a:endParaRPr lang="en-US" dirty="0"/>
          </a:p>
        </p:txBody>
      </p:sp>
      <p:sp>
        <p:nvSpPr>
          <p:cNvPr id="214" name="Rectangle 213"/>
          <p:cNvSpPr/>
          <p:nvPr/>
        </p:nvSpPr>
        <p:spPr>
          <a:xfrm>
            <a:off x="4036451" y="4554456"/>
            <a:ext cx="187221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 * (-3k) + 1 * 3k</a:t>
            </a:r>
            <a:endParaRPr lang="en-US" dirty="0"/>
          </a:p>
        </p:txBody>
      </p:sp>
      <p:cxnSp>
        <p:nvCxnSpPr>
          <p:cNvPr id="215" name="Straight Connector 214"/>
          <p:cNvCxnSpPr/>
          <p:nvPr/>
        </p:nvCxnSpPr>
        <p:spPr>
          <a:xfrm>
            <a:off x="3962400" y="4697997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3884794" y="5061414"/>
            <a:ext cx="189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(-1) * (-3k) + 1*3k</a:t>
            </a:r>
            <a:endParaRPr lang="en-US" dirty="0"/>
          </a:p>
        </p:txBody>
      </p:sp>
      <p:cxnSp>
        <p:nvCxnSpPr>
          <p:cNvPr id="217" name="Straight Connector 216"/>
          <p:cNvCxnSpPr/>
          <p:nvPr/>
        </p:nvCxnSpPr>
        <p:spPr>
          <a:xfrm rot="16200000">
            <a:off x="4193506" y="3532048"/>
            <a:ext cx="0" cy="3017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Double Bracket 217"/>
          <p:cNvSpPr/>
          <p:nvPr/>
        </p:nvSpPr>
        <p:spPr>
          <a:xfrm>
            <a:off x="2633569" y="5716094"/>
            <a:ext cx="1442382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2727832" y="5627194"/>
            <a:ext cx="131813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 k</a:t>
            </a:r>
            <a:endParaRPr lang="en-US" dirty="0"/>
          </a:p>
        </p:txBody>
      </p:sp>
      <p:sp>
        <p:nvSpPr>
          <p:cNvPr id="220" name="Rectangle 219"/>
          <p:cNvSpPr/>
          <p:nvPr/>
        </p:nvSpPr>
        <p:spPr>
          <a:xfrm>
            <a:off x="2898714" y="61277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1" name="Rectangle 220"/>
          <p:cNvSpPr/>
          <p:nvPr/>
        </p:nvSpPr>
        <p:spPr>
          <a:xfrm>
            <a:off x="3426021" y="5665294"/>
            <a:ext cx="39095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222" name="Straight Connector 221"/>
          <p:cNvCxnSpPr/>
          <p:nvPr/>
        </p:nvCxnSpPr>
        <p:spPr>
          <a:xfrm>
            <a:off x="3319468" y="5807728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 222"/>
          <p:cNvSpPr/>
          <p:nvPr/>
        </p:nvSpPr>
        <p:spPr>
          <a:xfrm>
            <a:off x="3352800" y="6112671"/>
            <a:ext cx="458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 k</a:t>
            </a:r>
            <a:endParaRPr lang="en-US" dirty="0"/>
          </a:p>
        </p:txBody>
      </p:sp>
      <p:cxnSp>
        <p:nvCxnSpPr>
          <p:cNvPr id="224" name="Straight Connector 223"/>
          <p:cNvCxnSpPr/>
          <p:nvPr/>
        </p:nvCxnSpPr>
        <p:spPr>
          <a:xfrm rot="16200000">
            <a:off x="3324826" y="5451985"/>
            <a:ext cx="0" cy="12801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28431" y="5807728"/>
            <a:ext cx="302399" cy="26156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2911617" y="6186242"/>
            <a:ext cx="302399" cy="26156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Decoupling of equation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51653" y="901521"/>
            <a:ext cx="1442382" cy="869906"/>
            <a:chOff x="6638580" y="5489850"/>
            <a:chExt cx="1442382" cy="869906"/>
          </a:xfrm>
        </p:grpSpPr>
        <p:sp>
          <p:nvSpPr>
            <p:cNvPr id="287" name="Double Bracket 286"/>
            <p:cNvSpPr/>
            <p:nvPr/>
          </p:nvSpPr>
          <p:spPr>
            <a:xfrm>
              <a:off x="6638580" y="5578750"/>
              <a:ext cx="1442382" cy="706400"/>
            </a:xfrm>
            <a:prstGeom prst="bracket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6732843" y="5489850"/>
              <a:ext cx="1318138" cy="4648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 smtClean="0"/>
                <a:t>2 m</a:t>
              </a:r>
              <a:endParaRPr lang="en-US" dirty="0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6903725" y="599042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7431032" y="5527950"/>
              <a:ext cx="390957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291" name="Straight Connector 290"/>
            <p:cNvCxnSpPr/>
            <p:nvPr/>
          </p:nvCxnSpPr>
          <p:spPr>
            <a:xfrm>
              <a:off x="7324479" y="5670384"/>
              <a:ext cx="0" cy="64008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Rectangle 291"/>
            <p:cNvSpPr/>
            <p:nvPr/>
          </p:nvSpPr>
          <p:spPr>
            <a:xfrm>
              <a:off x="7357811" y="5975327"/>
              <a:ext cx="5918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2 m</a:t>
              </a:r>
              <a:endParaRPr lang="en-US" dirty="0"/>
            </a:p>
          </p:txBody>
        </p:sp>
        <p:cxnSp>
          <p:nvCxnSpPr>
            <p:cNvPr id="293" name="Straight Connector 292"/>
            <p:cNvCxnSpPr/>
            <p:nvPr/>
          </p:nvCxnSpPr>
          <p:spPr>
            <a:xfrm rot="16200000">
              <a:off x="7329837" y="5314641"/>
              <a:ext cx="0" cy="128016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Rectangle 293"/>
            <p:cNvSpPr/>
            <p:nvPr/>
          </p:nvSpPr>
          <p:spPr>
            <a:xfrm>
              <a:off x="7433442" y="5670384"/>
              <a:ext cx="302399" cy="261566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6899533" y="6018717"/>
              <a:ext cx="302399" cy="261566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Double Brace 28"/>
          <p:cNvSpPr/>
          <p:nvPr/>
        </p:nvSpPr>
        <p:spPr>
          <a:xfrm>
            <a:off x="1726489" y="944895"/>
            <a:ext cx="507238" cy="81143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1758982" y="946717"/>
                <a:ext cx="474745" cy="396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982" y="946717"/>
                <a:ext cx="474745" cy="396904"/>
              </a:xfrm>
              <a:prstGeom prst="rect">
                <a:avLst/>
              </a:prstGeom>
              <a:blipFill rotWithShape="1">
                <a:blip r:embed="rId2"/>
                <a:stretch>
                  <a:fillRect t="-6154" r="-18182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6" name="Rectangle 295"/>
              <p:cNvSpPr/>
              <p:nvPr/>
            </p:nvSpPr>
            <p:spPr>
              <a:xfrm>
                <a:off x="1782201" y="1365914"/>
                <a:ext cx="474745" cy="396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6" name="Rectangle 2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201" y="1365914"/>
                <a:ext cx="474745" cy="396904"/>
              </a:xfrm>
              <a:prstGeom prst="rect">
                <a:avLst/>
              </a:prstGeom>
              <a:blipFill rotWithShape="1">
                <a:blip r:embed="rId3"/>
                <a:stretch>
                  <a:fillRect t="-6154" r="-17949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" name="Double Bracket 296"/>
          <p:cNvSpPr/>
          <p:nvPr/>
        </p:nvSpPr>
        <p:spPr>
          <a:xfrm>
            <a:off x="2611681" y="1003300"/>
            <a:ext cx="1442382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2705944" y="914400"/>
            <a:ext cx="131813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 k</a:t>
            </a:r>
            <a:endParaRPr lang="en-US" dirty="0"/>
          </a:p>
        </p:txBody>
      </p:sp>
      <p:sp>
        <p:nvSpPr>
          <p:cNvPr id="299" name="Rectangle 298"/>
          <p:cNvSpPr/>
          <p:nvPr/>
        </p:nvSpPr>
        <p:spPr>
          <a:xfrm>
            <a:off x="2876826" y="141497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0" name="Rectangle 299"/>
          <p:cNvSpPr/>
          <p:nvPr/>
        </p:nvSpPr>
        <p:spPr>
          <a:xfrm>
            <a:off x="3404133" y="952500"/>
            <a:ext cx="39095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01" name="Straight Connector 300"/>
          <p:cNvCxnSpPr/>
          <p:nvPr/>
        </p:nvCxnSpPr>
        <p:spPr>
          <a:xfrm>
            <a:off x="3297580" y="1094934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Rectangle 301"/>
          <p:cNvSpPr/>
          <p:nvPr/>
        </p:nvSpPr>
        <p:spPr>
          <a:xfrm>
            <a:off x="3330912" y="1399877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6 k</a:t>
            </a:r>
            <a:endParaRPr lang="en-US" dirty="0"/>
          </a:p>
        </p:txBody>
      </p:sp>
      <p:cxnSp>
        <p:nvCxnSpPr>
          <p:cNvPr id="303" name="Straight Connector 302"/>
          <p:cNvCxnSpPr/>
          <p:nvPr/>
        </p:nvCxnSpPr>
        <p:spPr>
          <a:xfrm rot="16200000">
            <a:off x="3302938" y="739191"/>
            <a:ext cx="0" cy="12801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 303"/>
          <p:cNvSpPr/>
          <p:nvPr/>
        </p:nvSpPr>
        <p:spPr>
          <a:xfrm>
            <a:off x="3406543" y="1094934"/>
            <a:ext cx="302399" cy="26156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2872634" y="1443267"/>
            <a:ext cx="302399" cy="26156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287339" y="118433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/>
          </a:p>
        </p:txBody>
      </p:sp>
      <p:sp>
        <p:nvSpPr>
          <p:cNvPr id="306" name="Double Brace 305"/>
          <p:cNvSpPr/>
          <p:nvPr/>
        </p:nvSpPr>
        <p:spPr>
          <a:xfrm>
            <a:off x="4086511" y="984056"/>
            <a:ext cx="507238" cy="81143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" name="Rectangle 306"/>
              <p:cNvSpPr/>
              <p:nvPr/>
            </p:nvSpPr>
            <p:spPr>
              <a:xfrm>
                <a:off x="4119004" y="985878"/>
                <a:ext cx="498021" cy="673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07" name="Rectangle 3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004" y="985878"/>
                <a:ext cx="498021" cy="673902"/>
              </a:xfrm>
              <a:prstGeom prst="rect">
                <a:avLst/>
              </a:prstGeom>
              <a:blipFill rotWithShape="1">
                <a:blip r:embed="rId4"/>
                <a:stretch>
                  <a:fillRect l="-11111" t="-3636" r="-13580" b="-1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8" name="Rectangle 307"/>
              <p:cNvSpPr/>
              <p:nvPr/>
            </p:nvSpPr>
            <p:spPr>
              <a:xfrm>
                <a:off x="4142223" y="1405075"/>
                <a:ext cx="514821" cy="673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08" name="Rectangle 3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223" y="1405075"/>
                <a:ext cx="514821" cy="673902"/>
              </a:xfrm>
              <a:prstGeom prst="rect">
                <a:avLst/>
              </a:prstGeom>
              <a:blipFill rotWithShape="1">
                <a:blip r:embed="rId5"/>
                <a:stretch>
                  <a:fillRect l="-9412" t="-3604" r="-11765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/>
          <p:cNvSpPr/>
          <p:nvPr/>
        </p:nvSpPr>
        <p:spPr>
          <a:xfrm>
            <a:off x="4648484" y="1160477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0" name="Rectangle 309"/>
              <p:cNvSpPr/>
              <p:nvPr/>
            </p:nvSpPr>
            <p:spPr>
              <a:xfrm>
                <a:off x="434266" y="5427745"/>
                <a:ext cx="18927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2m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+ 2k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:r>
                  <a:rPr lang="en-US" dirty="0"/>
                  <a:t>0</a:t>
                </a:r>
              </a:p>
            </p:txBody>
          </p:sp>
        </mc:Choice>
        <mc:Fallback xmlns="">
          <p:sp>
            <p:nvSpPr>
              <p:cNvPr id="310" name="Rectangle 3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66" y="5427745"/>
                <a:ext cx="1892762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572" t="-8197" r="-482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1" name="Rectangle 310"/>
              <p:cNvSpPr/>
              <p:nvPr/>
            </p:nvSpPr>
            <p:spPr>
              <a:xfrm>
                <a:off x="381000" y="6311543"/>
                <a:ext cx="19194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2m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 </a:t>
                </a:r>
                <a:r>
                  <a:rPr lang="en-US" dirty="0" smtClean="0"/>
                  <a:t>+ 6k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= 0</a:t>
                </a:r>
              </a:p>
            </p:txBody>
          </p:sp>
        </mc:Choice>
        <mc:Fallback xmlns="">
          <p:sp>
            <p:nvSpPr>
              <p:cNvPr id="311" name="Rectangle 3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6311543"/>
                <a:ext cx="1919436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2866" t="-8197" r="-477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7" name="Double Bracket 326"/>
          <p:cNvSpPr/>
          <p:nvPr/>
        </p:nvSpPr>
        <p:spPr>
          <a:xfrm>
            <a:off x="251653" y="2157145"/>
            <a:ext cx="2620981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8" name="Rectangle 327"/>
              <p:cNvSpPr/>
              <p:nvPr/>
            </p:nvSpPr>
            <p:spPr>
              <a:xfrm>
                <a:off x="345915" y="2068245"/>
                <a:ext cx="2530911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(2 m ) *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 + (0) *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 </a:t>
                </a:r>
                <a:endParaRPr lang="en-US" dirty="0"/>
              </a:p>
            </p:txBody>
          </p:sp>
        </mc:Choice>
        <mc:Fallback xmlns="">
          <p:sp>
            <p:nvSpPr>
              <p:cNvPr id="328" name="Rectangle 3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15" y="2068245"/>
                <a:ext cx="2530911" cy="507831"/>
              </a:xfrm>
              <a:prstGeom prst="rect">
                <a:avLst/>
              </a:prstGeom>
              <a:blipFill rotWithShape="1">
                <a:blip r:embed="rId8"/>
                <a:stretch>
                  <a:fillRect l="-2169"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9" name="Rectangle 328"/>
              <p:cNvSpPr/>
              <p:nvPr/>
            </p:nvSpPr>
            <p:spPr>
              <a:xfrm>
                <a:off x="413766" y="2543061"/>
                <a:ext cx="21096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0 *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+ (2 m ) *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29" name="Rectangle 3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66" y="2543061"/>
                <a:ext cx="210968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2601" t="-8197" r="-43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3" name="Straight Connector 332"/>
          <p:cNvCxnSpPr/>
          <p:nvPr/>
        </p:nvCxnSpPr>
        <p:spPr>
          <a:xfrm>
            <a:off x="302830" y="2533117"/>
            <a:ext cx="214176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Rectangle 338"/>
          <p:cNvSpPr/>
          <p:nvPr/>
        </p:nvSpPr>
        <p:spPr>
          <a:xfrm>
            <a:off x="2931554" y="231066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/>
          </a:p>
        </p:txBody>
      </p:sp>
      <p:sp>
        <p:nvSpPr>
          <p:cNvPr id="351" name="Double Bracket 350"/>
          <p:cNvSpPr/>
          <p:nvPr/>
        </p:nvSpPr>
        <p:spPr>
          <a:xfrm>
            <a:off x="3207591" y="2142126"/>
            <a:ext cx="2507410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Rectangle 351"/>
              <p:cNvSpPr/>
              <p:nvPr/>
            </p:nvSpPr>
            <p:spPr>
              <a:xfrm>
                <a:off x="3328293" y="2078977"/>
                <a:ext cx="2530911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(2 k ) *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 + (0) *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 </a:t>
                </a:r>
                <a:endParaRPr lang="en-US" dirty="0"/>
              </a:p>
            </p:txBody>
          </p:sp>
        </mc:Choice>
        <mc:Fallback xmlns="">
          <p:sp>
            <p:nvSpPr>
              <p:cNvPr id="352" name="Rectangle 3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293" y="2078977"/>
                <a:ext cx="2530911" cy="507831"/>
              </a:xfrm>
              <a:prstGeom prst="rect">
                <a:avLst/>
              </a:prstGeom>
              <a:blipFill rotWithShape="1">
                <a:blip r:embed="rId10"/>
                <a:stretch>
                  <a:fillRect l="-2169"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Rectangle 352"/>
              <p:cNvSpPr/>
              <p:nvPr/>
            </p:nvSpPr>
            <p:spPr>
              <a:xfrm>
                <a:off x="3396144" y="2553793"/>
                <a:ext cx="20038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0 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+ (2 m ) *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53" name="Rectangle 3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144" y="2553793"/>
                <a:ext cx="2003882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2432" t="-8197" r="-486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4" name="Straight Connector 353"/>
          <p:cNvCxnSpPr/>
          <p:nvPr/>
        </p:nvCxnSpPr>
        <p:spPr>
          <a:xfrm>
            <a:off x="3285208" y="2543849"/>
            <a:ext cx="214176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Double Brace 354"/>
          <p:cNvSpPr/>
          <p:nvPr/>
        </p:nvSpPr>
        <p:spPr>
          <a:xfrm>
            <a:off x="4926509" y="1021097"/>
            <a:ext cx="507238" cy="81143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Rectangle 355"/>
              <p:cNvSpPr/>
              <p:nvPr/>
            </p:nvSpPr>
            <p:spPr>
              <a:xfrm>
                <a:off x="4959002" y="1022919"/>
                <a:ext cx="4603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56" name="Rectangle 3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002" y="1022919"/>
                <a:ext cx="460382" cy="646331"/>
              </a:xfrm>
              <a:prstGeom prst="rect">
                <a:avLst/>
              </a:prstGeom>
              <a:blipFill rotWithShape="1">
                <a:blip r:embed="rId12"/>
                <a:stretch>
                  <a:fillRect l="-10526" t="-4717" r="-6579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7" name="Rectangle 356"/>
              <p:cNvSpPr/>
              <p:nvPr/>
            </p:nvSpPr>
            <p:spPr>
              <a:xfrm>
                <a:off x="4939487" y="1469424"/>
                <a:ext cx="46916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57" name="Rectangle 3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487" y="1469424"/>
                <a:ext cx="469167" cy="646331"/>
              </a:xfrm>
              <a:prstGeom prst="rect">
                <a:avLst/>
              </a:prstGeom>
              <a:blipFill rotWithShape="1">
                <a:blip r:embed="rId13"/>
                <a:stretch>
                  <a:fillRect l="-10390" t="-4717" r="-649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8" name="Rectangle 357"/>
          <p:cNvSpPr/>
          <p:nvPr/>
        </p:nvSpPr>
        <p:spPr>
          <a:xfrm>
            <a:off x="5898171" y="2297438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endParaRPr lang="en-US" dirty="0"/>
          </a:p>
        </p:txBody>
      </p:sp>
      <p:sp>
        <p:nvSpPr>
          <p:cNvPr id="359" name="Double Brace 358"/>
          <p:cNvSpPr/>
          <p:nvPr/>
        </p:nvSpPr>
        <p:spPr>
          <a:xfrm>
            <a:off x="6292107" y="2119421"/>
            <a:ext cx="507238" cy="81143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0" name="Rectangle 359"/>
              <p:cNvSpPr/>
              <p:nvPr/>
            </p:nvSpPr>
            <p:spPr>
              <a:xfrm>
                <a:off x="6324600" y="2121243"/>
                <a:ext cx="4603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60" name="Rectangle 3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2121243"/>
                <a:ext cx="460382" cy="646331"/>
              </a:xfrm>
              <a:prstGeom prst="rect">
                <a:avLst/>
              </a:prstGeom>
              <a:blipFill rotWithShape="1">
                <a:blip r:embed="rId14"/>
                <a:stretch>
                  <a:fillRect l="-12000" t="-4717" r="-666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1" name="Double Bracket 360"/>
          <p:cNvSpPr/>
          <p:nvPr/>
        </p:nvSpPr>
        <p:spPr>
          <a:xfrm>
            <a:off x="251654" y="3213100"/>
            <a:ext cx="967170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2" name="Rectangle 361"/>
              <p:cNvSpPr/>
              <p:nvPr/>
            </p:nvSpPr>
            <p:spPr>
              <a:xfrm>
                <a:off x="345915" y="3124200"/>
                <a:ext cx="2530911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2m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62" name="Rectangle 3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15" y="3124200"/>
                <a:ext cx="2530911" cy="507831"/>
              </a:xfrm>
              <a:prstGeom prst="rect">
                <a:avLst/>
              </a:prstGeom>
              <a:blipFill rotWithShape="1">
                <a:blip r:embed="rId15"/>
                <a:stretch>
                  <a:fillRect l="-2169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3" name="Rectangle 362"/>
              <p:cNvSpPr/>
              <p:nvPr/>
            </p:nvSpPr>
            <p:spPr>
              <a:xfrm>
                <a:off x="349371" y="3599016"/>
                <a:ext cx="7691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2m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63" name="Rectangle 3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71" y="3599016"/>
                <a:ext cx="769121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6349" t="-8197" r="-1746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5" name="Rectangle 364"/>
          <p:cNvSpPr/>
          <p:nvPr/>
        </p:nvSpPr>
        <p:spPr>
          <a:xfrm>
            <a:off x="1296860" y="341435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/>
          </a:p>
        </p:txBody>
      </p:sp>
      <p:sp>
        <p:nvSpPr>
          <p:cNvPr id="366" name="Double Bracket 365"/>
          <p:cNvSpPr/>
          <p:nvPr/>
        </p:nvSpPr>
        <p:spPr>
          <a:xfrm>
            <a:off x="1582990" y="3245816"/>
            <a:ext cx="940456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7" name="Rectangle 366"/>
              <p:cNvSpPr/>
              <p:nvPr/>
            </p:nvSpPr>
            <p:spPr>
              <a:xfrm>
                <a:off x="1669279" y="3657483"/>
                <a:ext cx="7675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2m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67" name="Rectangle 3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279" y="3657483"/>
                <a:ext cx="767518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7143" t="-8197" r="-1269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9" name="Rectangle 368"/>
              <p:cNvSpPr/>
              <p:nvPr/>
            </p:nvSpPr>
            <p:spPr>
              <a:xfrm>
                <a:off x="1659280" y="3124200"/>
                <a:ext cx="2530911" cy="464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2 k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69" name="Rectangle 3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280" y="3124200"/>
                <a:ext cx="2530911" cy="464166"/>
              </a:xfrm>
              <a:prstGeom prst="rect">
                <a:avLst/>
              </a:prstGeom>
              <a:blipFill rotWithShape="1">
                <a:blip r:embed="rId18"/>
                <a:stretch>
                  <a:fillRect l="-1928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0" name="Rectangle 369"/>
              <p:cNvSpPr/>
              <p:nvPr/>
            </p:nvSpPr>
            <p:spPr>
              <a:xfrm>
                <a:off x="6330178" y="2565008"/>
                <a:ext cx="46916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70" name="Rectangle 3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178" y="2565008"/>
                <a:ext cx="469167" cy="646331"/>
              </a:xfrm>
              <a:prstGeom prst="rect">
                <a:avLst/>
              </a:prstGeom>
              <a:blipFill rotWithShape="1">
                <a:blip r:embed="rId19"/>
                <a:stretch>
                  <a:fillRect l="-10390" t="-4717" r="-649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1" name="Rectangle 370"/>
          <p:cNvSpPr/>
          <p:nvPr/>
        </p:nvSpPr>
        <p:spPr>
          <a:xfrm>
            <a:off x="2559336" y="3378115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endParaRPr lang="en-US" dirty="0"/>
          </a:p>
        </p:txBody>
      </p:sp>
      <p:sp>
        <p:nvSpPr>
          <p:cNvPr id="372" name="Double Brace 371"/>
          <p:cNvSpPr/>
          <p:nvPr/>
        </p:nvSpPr>
        <p:spPr>
          <a:xfrm>
            <a:off x="2826125" y="3215572"/>
            <a:ext cx="507238" cy="81143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3" name="Rectangle 372"/>
              <p:cNvSpPr/>
              <p:nvPr/>
            </p:nvSpPr>
            <p:spPr>
              <a:xfrm>
                <a:off x="2858618" y="3217394"/>
                <a:ext cx="4603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73" name="Rectangle 3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618" y="3217394"/>
                <a:ext cx="460382" cy="646331"/>
              </a:xfrm>
              <a:prstGeom prst="rect">
                <a:avLst/>
              </a:prstGeom>
              <a:blipFill rotWithShape="1">
                <a:blip r:embed="rId20"/>
                <a:stretch>
                  <a:fillRect l="-12000" t="-4717" r="-666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4" name="Rectangle 373"/>
              <p:cNvSpPr/>
              <p:nvPr/>
            </p:nvSpPr>
            <p:spPr>
              <a:xfrm>
                <a:off x="2845160" y="3632332"/>
                <a:ext cx="46916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74" name="Rectangle 3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160" y="3632332"/>
                <a:ext cx="469167" cy="646331"/>
              </a:xfrm>
              <a:prstGeom prst="rect">
                <a:avLst/>
              </a:prstGeom>
              <a:blipFill rotWithShape="1">
                <a:blip r:embed="rId21"/>
                <a:stretch>
                  <a:fillRect l="-11688" t="-4717" r="-519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0" name="Double Brace 379"/>
          <p:cNvSpPr/>
          <p:nvPr/>
        </p:nvSpPr>
        <p:spPr>
          <a:xfrm>
            <a:off x="381000" y="4278663"/>
            <a:ext cx="1735034" cy="81143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420034" y="4278663"/>
                <a:ext cx="1519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2m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+ 2k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34" y="4278663"/>
                <a:ext cx="1519262" cy="369332"/>
              </a:xfrm>
              <a:prstGeom prst="rect">
                <a:avLst/>
              </a:prstGeom>
              <a:blipFill rotWithShape="1">
                <a:blip r:embed="rId22"/>
                <a:stretch>
                  <a:fillRect l="-3614" t="-8333" r="-642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447142" y="4720766"/>
                <a:ext cx="1582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2m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 + 6k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42" y="4720766"/>
                <a:ext cx="1582806" cy="369332"/>
              </a:xfrm>
              <a:prstGeom prst="rect">
                <a:avLst/>
              </a:prstGeom>
              <a:blipFill rotWithShape="1">
                <a:blip r:embed="rId23"/>
                <a:stretch>
                  <a:fillRect l="-3077" t="-8197" r="-538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1" name="Rectangle 380"/>
          <p:cNvSpPr/>
          <p:nvPr/>
        </p:nvSpPr>
        <p:spPr>
          <a:xfrm>
            <a:off x="2166698" y="4463329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endParaRPr lang="en-US" dirty="0"/>
          </a:p>
        </p:txBody>
      </p:sp>
      <p:sp>
        <p:nvSpPr>
          <p:cNvPr id="382" name="Double Brace 381"/>
          <p:cNvSpPr/>
          <p:nvPr/>
        </p:nvSpPr>
        <p:spPr>
          <a:xfrm>
            <a:off x="2472180" y="4267131"/>
            <a:ext cx="507238" cy="81143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3" name="Rectangle 382"/>
              <p:cNvSpPr/>
              <p:nvPr/>
            </p:nvSpPr>
            <p:spPr>
              <a:xfrm>
                <a:off x="2504673" y="4268953"/>
                <a:ext cx="4603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83" name="Rectangle 3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673" y="4268953"/>
                <a:ext cx="460382" cy="646331"/>
              </a:xfrm>
              <a:prstGeom prst="rect">
                <a:avLst/>
              </a:prstGeom>
              <a:blipFill rotWithShape="1">
                <a:blip r:embed="rId24"/>
                <a:stretch>
                  <a:fillRect l="-12000" t="-4717" r="-666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4" name="Rectangle 383"/>
              <p:cNvSpPr/>
              <p:nvPr/>
            </p:nvSpPr>
            <p:spPr>
              <a:xfrm>
                <a:off x="2491215" y="4683891"/>
                <a:ext cx="46916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84" name="Rectangle 3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215" y="4683891"/>
                <a:ext cx="469167" cy="646331"/>
              </a:xfrm>
              <a:prstGeom prst="rect">
                <a:avLst/>
              </a:prstGeom>
              <a:blipFill rotWithShape="1">
                <a:blip r:embed="rId25"/>
                <a:stretch>
                  <a:fillRect l="-11688" t="-4717" r="-519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ight Brace 72"/>
          <p:cNvSpPr/>
          <p:nvPr/>
        </p:nvSpPr>
        <p:spPr>
          <a:xfrm>
            <a:off x="2388392" y="5612411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/>
          <p:cNvSpPr/>
          <p:nvPr/>
        </p:nvSpPr>
        <p:spPr>
          <a:xfrm>
            <a:off x="2591324" y="5902600"/>
            <a:ext cx="2103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DECOUPELD DEOM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5" name="Straight Arrow Connector 74"/>
          <p:cNvCxnSpPr>
            <a:stCxn id="71" idx="3"/>
          </p:cNvCxnSpPr>
          <p:nvPr/>
        </p:nvCxnSpPr>
        <p:spPr>
          <a:xfrm>
            <a:off x="1939296" y="4463329"/>
            <a:ext cx="68891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Arrow Connector 385"/>
          <p:cNvCxnSpPr/>
          <p:nvPr/>
        </p:nvCxnSpPr>
        <p:spPr>
          <a:xfrm>
            <a:off x="1939296" y="4886913"/>
            <a:ext cx="68891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3422539" y="3124200"/>
            <a:ext cx="0" cy="2651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 flipV="1">
            <a:off x="3422539" y="3124200"/>
            <a:ext cx="5669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8" name="Rectangle 387"/>
              <p:cNvSpPr/>
              <p:nvPr/>
            </p:nvSpPr>
            <p:spPr>
              <a:xfrm>
                <a:off x="3429000" y="3153257"/>
                <a:ext cx="20017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M</a:t>
                </a:r>
                <a:r>
                  <a:rPr lang="en-US" baseline="-25000" dirty="0" smtClean="0"/>
                  <a:t>11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+ </a:t>
                </a:r>
                <a:r>
                  <a:rPr lang="en-US" dirty="0" smtClean="0"/>
                  <a:t>K</a:t>
                </a:r>
                <a:r>
                  <a:rPr lang="en-US" baseline="-25000" dirty="0" smtClean="0"/>
                  <a:t>11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:r>
                  <a:rPr lang="en-US" dirty="0"/>
                  <a:t>0</a:t>
                </a:r>
              </a:p>
            </p:txBody>
          </p:sp>
        </mc:Choice>
        <mc:Fallback xmlns="">
          <p:sp>
            <p:nvSpPr>
              <p:cNvPr id="388" name="Rectangle 3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153257"/>
                <a:ext cx="2001766" cy="369332"/>
              </a:xfrm>
              <a:prstGeom prst="rect">
                <a:avLst/>
              </a:prstGeom>
              <a:blipFill rotWithShape="1">
                <a:blip r:embed="rId26"/>
                <a:stretch>
                  <a:fillRect l="-2744" t="-8197" r="-457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/>
          <p:cNvSpPr/>
          <p:nvPr/>
        </p:nvSpPr>
        <p:spPr>
          <a:xfrm>
            <a:off x="3476806" y="3699093"/>
            <a:ext cx="1891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11</a:t>
            </a:r>
            <a:r>
              <a:rPr lang="en-US" dirty="0" smtClean="0"/>
              <a:t> = Modal mass</a:t>
            </a:r>
            <a:endParaRPr lang="en-US" dirty="0"/>
          </a:p>
        </p:txBody>
      </p:sp>
      <p:sp>
        <p:nvSpPr>
          <p:cNvPr id="389" name="Rectangle 388"/>
          <p:cNvSpPr/>
          <p:nvPr/>
        </p:nvSpPr>
        <p:spPr>
          <a:xfrm>
            <a:off x="3484294" y="4137994"/>
            <a:ext cx="2131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11</a:t>
            </a:r>
            <a:r>
              <a:rPr lang="en-US" dirty="0" smtClean="0"/>
              <a:t> = Modal Stiffness</a:t>
            </a:r>
            <a:endParaRPr lang="en-US" dirty="0"/>
          </a:p>
        </p:txBody>
      </p:sp>
      <p:sp>
        <p:nvSpPr>
          <p:cNvPr id="390" name="Rectangle 389"/>
          <p:cNvSpPr/>
          <p:nvPr/>
        </p:nvSpPr>
        <p:spPr>
          <a:xfrm>
            <a:off x="3484294" y="4669111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ω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4129022" y="4561515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11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133968" y="4918021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11</a:t>
            </a:r>
            <a:r>
              <a:rPr lang="en-US" dirty="0"/>
              <a:t> </a:t>
            </a:r>
          </a:p>
        </p:txBody>
      </p:sp>
      <p:cxnSp>
        <p:nvCxnSpPr>
          <p:cNvPr id="391" name="Straight Connector 390"/>
          <p:cNvCxnSpPr/>
          <p:nvPr/>
        </p:nvCxnSpPr>
        <p:spPr>
          <a:xfrm rot="16200000">
            <a:off x="4389603" y="4682475"/>
            <a:ext cx="0" cy="457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899602" y="5108402"/>
            <a:ext cx="158317" cy="184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/>
          <p:cNvCxnSpPr/>
          <p:nvPr/>
        </p:nvCxnSpPr>
        <p:spPr>
          <a:xfrm>
            <a:off x="4068950" y="4651952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/>
          <p:cNvCxnSpPr/>
          <p:nvPr/>
        </p:nvCxnSpPr>
        <p:spPr>
          <a:xfrm rot="16200000">
            <a:off x="4378306" y="4309877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Rectangle 393"/>
          <p:cNvSpPr/>
          <p:nvPr/>
        </p:nvSpPr>
        <p:spPr>
          <a:xfrm>
            <a:off x="3381828" y="5450896"/>
            <a:ext cx="281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ω</a:t>
            </a:r>
            <a:r>
              <a:rPr lang="en-US" baseline="-25000" dirty="0" smtClean="0"/>
              <a:t>1</a:t>
            </a:r>
            <a:r>
              <a:rPr lang="en-US" dirty="0" smtClean="0"/>
              <a:t> =  First natural frequency</a:t>
            </a:r>
            <a:endParaRPr lang="en-US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663805" y="5176564"/>
            <a:ext cx="0" cy="363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150809" y="5031908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11</a:t>
            </a:r>
            <a:endParaRPr lang="en-US" dirty="0"/>
          </a:p>
        </p:txBody>
      </p:sp>
      <p:sp>
        <p:nvSpPr>
          <p:cNvPr id="395" name="Rectangle 394"/>
          <p:cNvSpPr/>
          <p:nvPr/>
        </p:nvSpPr>
        <p:spPr>
          <a:xfrm>
            <a:off x="470965" y="5712632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22</a:t>
            </a:r>
            <a:endParaRPr lang="en-US" dirty="0"/>
          </a:p>
        </p:txBody>
      </p:sp>
      <p:cxnSp>
        <p:nvCxnSpPr>
          <p:cNvPr id="396" name="Straight Arrow Connector 395"/>
          <p:cNvCxnSpPr/>
          <p:nvPr/>
        </p:nvCxnSpPr>
        <p:spPr>
          <a:xfrm>
            <a:off x="663805" y="5987357"/>
            <a:ext cx="0" cy="363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Rectangle 396"/>
          <p:cNvSpPr/>
          <p:nvPr/>
        </p:nvSpPr>
        <p:spPr>
          <a:xfrm>
            <a:off x="1327391" y="5724125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22</a:t>
            </a:r>
            <a:endParaRPr lang="en-US" dirty="0"/>
          </a:p>
        </p:txBody>
      </p:sp>
      <p:cxnSp>
        <p:nvCxnSpPr>
          <p:cNvPr id="398" name="Straight Arrow Connector 397"/>
          <p:cNvCxnSpPr/>
          <p:nvPr/>
        </p:nvCxnSpPr>
        <p:spPr>
          <a:xfrm>
            <a:off x="1520231" y="5998850"/>
            <a:ext cx="0" cy="363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Rectangle 398"/>
          <p:cNvSpPr/>
          <p:nvPr/>
        </p:nvSpPr>
        <p:spPr>
          <a:xfrm>
            <a:off x="1558384" y="5030493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11</a:t>
            </a:r>
            <a:endParaRPr lang="en-US" dirty="0"/>
          </a:p>
        </p:txBody>
      </p:sp>
      <p:cxnSp>
        <p:nvCxnSpPr>
          <p:cNvPr id="400" name="Straight Arrow Connector 399"/>
          <p:cNvCxnSpPr/>
          <p:nvPr/>
        </p:nvCxnSpPr>
        <p:spPr>
          <a:xfrm>
            <a:off x="1520231" y="5202783"/>
            <a:ext cx="0" cy="363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835358" y="472640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cxnSp>
        <p:nvCxnSpPr>
          <p:cNvPr id="401" name="Straight Connector 400"/>
          <p:cNvCxnSpPr/>
          <p:nvPr/>
        </p:nvCxnSpPr>
        <p:spPr>
          <a:xfrm>
            <a:off x="4984965" y="5130437"/>
            <a:ext cx="158317" cy="184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/>
          <p:nvPr/>
        </p:nvCxnSpPr>
        <p:spPr>
          <a:xfrm>
            <a:off x="5154313" y="4673987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/>
          <p:nvPr/>
        </p:nvCxnSpPr>
        <p:spPr>
          <a:xfrm rot="16200000">
            <a:off x="5463669" y="4331912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Rectangle 403"/>
          <p:cNvSpPr/>
          <p:nvPr/>
        </p:nvSpPr>
        <p:spPr>
          <a:xfrm>
            <a:off x="5249153" y="4619224"/>
            <a:ext cx="40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2k</a:t>
            </a:r>
            <a:endParaRPr lang="en-US" dirty="0"/>
          </a:p>
        </p:txBody>
      </p:sp>
      <p:cxnSp>
        <p:nvCxnSpPr>
          <p:cNvPr id="405" name="Straight Connector 404"/>
          <p:cNvCxnSpPr/>
          <p:nvPr/>
        </p:nvCxnSpPr>
        <p:spPr>
          <a:xfrm rot="16200000">
            <a:off x="5452093" y="4743392"/>
            <a:ext cx="0" cy="457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Rectangle 405"/>
          <p:cNvSpPr/>
          <p:nvPr/>
        </p:nvSpPr>
        <p:spPr>
          <a:xfrm>
            <a:off x="5234639" y="4959528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2m</a:t>
            </a:r>
            <a:endParaRPr lang="en-US" dirty="0"/>
          </a:p>
        </p:txBody>
      </p:sp>
      <p:cxnSp>
        <p:nvCxnSpPr>
          <p:cNvPr id="410" name="Straight Connector 409"/>
          <p:cNvCxnSpPr>
            <a:endCxn id="394" idx="2"/>
          </p:cNvCxnSpPr>
          <p:nvPr/>
        </p:nvCxnSpPr>
        <p:spPr>
          <a:xfrm flipV="1">
            <a:off x="3359371" y="5820228"/>
            <a:ext cx="128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/>
          <p:cNvCxnSpPr/>
          <p:nvPr/>
        </p:nvCxnSpPr>
        <p:spPr>
          <a:xfrm flipH="1">
            <a:off x="4672189" y="5784617"/>
            <a:ext cx="0" cy="1097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/>
          <p:cNvCxnSpPr/>
          <p:nvPr/>
        </p:nvCxnSpPr>
        <p:spPr>
          <a:xfrm flipH="1">
            <a:off x="6343281" y="3109774"/>
            <a:ext cx="0" cy="265176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/>
          <p:cNvCxnSpPr/>
          <p:nvPr/>
        </p:nvCxnSpPr>
        <p:spPr>
          <a:xfrm rot="5400000" flipH="1" flipV="1">
            <a:off x="6903720" y="3556797"/>
            <a:ext cx="0" cy="448056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4" name="Rectangle 413"/>
              <p:cNvSpPr/>
              <p:nvPr/>
            </p:nvSpPr>
            <p:spPr>
              <a:xfrm>
                <a:off x="6458144" y="3124398"/>
                <a:ext cx="20017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M</a:t>
                </a:r>
                <a:r>
                  <a:rPr lang="en-US" baseline="-25000" dirty="0" smtClean="0"/>
                  <a:t>22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+ </a:t>
                </a:r>
                <a:r>
                  <a:rPr lang="en-US" dirty="0" smtClean="0"/>
                  <a:t>K</a:t>
                </a:r>
                <a:r>
                  <a:rPr lang="en-US" baseline="-25000" dirty="0" smtClean="0"/>
                  <a:t>22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:r>
                  <a:rPr lang="en-US" dirty="0"/>
                  <a:t>0</a:t>
                </a:r>
              </a:p>
            </p:txBody>
          </p:sp>
        </mc:Choice>
        <mc:Fallback xmlns="">
          <p:sp>
            <p:nvSpPr>
              <p:cNvPr id="414" name="Rectangle 4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144" y="3124398"/>
                <a:ext cx="2001766" cy="369332"/>
              </a:xfrm>
              <a:prstGeom prst="rect">
                <a:avLst/>
              </a:prstGeom>
              <a:blipFill rotWithShape="1">
                <a:blip r:embed="rId27"/>
                <a:stretch>
                  <a:fillRect l="-2432" t="-8333" r="-455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5" name="Rectangle 414"/>
          <p:cNvSpPr/>
          <p:nvPr/>
        </p:nvSpPr>
        <p:spPr>
          <a:xfrm>
            <a:off x="6471008" y="3679059"/>
            <a:ext cx="1891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22</a:t>
            </a:r>
            <a:r>
              <a:rPr lang="en-US" dirty="0" smtClean="0"/>
              <a:t> = Modal mass</a:t>
            </a:r>
            <a:endParaRPr lang="en-US" dirty="0"/>
          </a:p>
        </p:txBody>
      </p:sp>
      <p:sp>
        <p:nvSpPr>
          <p:cNvPr id="416" name="Rectangle 415"/>
          <p:cNvSpPr/>
          <p:nvPr/>
        </p:nvSpPr>
        <p:spPr>
          <a:xfrm>
            <a:off x="6512936" y="4123480"/>
            <a:ext cx="2131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22</a:t>
            </a:r>
            <a:r>
              <a:rPr lang="en-US" dirty="0" smtClean="0"/>
              <a:t> = Modal Stiffness</a:t>
            </a:r>
            <a:endParaRPr lang="en-US" dirty="0"/>
          </a:p>
        </p:txBody>
      </p:sp>
      <p:sp>
        <p:nvSpPr>
          <p:cNvPr id="417" name="Rectangle 416"/>
          <p:cNvSpPr/>
          <p:nvPr/>
        </p:nvSpPr>
        <p:spPr>
          <a:xfrm>
            <a:off x="6435649" y="4712463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ω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418" name="Rectangle 417"/>
          <p:cNvSpPr/>
          <p:nvPr/>
        </p:nvSpPr>
        <p:spPr>
          <a:xfrm>
            <a:off x="7080377" y="4604867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22</a:t>
            </a:r>
            <a:endParaRPr lang="en-US" dirty="0"/>
          </a:p>
        </p:txBody>
      </p:sp>
      <p:sp>
        <p:nvSpPr>
          <p:cNvPr id="419" name="Rectangle 418"/>
          <p:cNvSpPr/>
          <p:nvPr/>
        </p:nvSpPr>
        <p:spPr>
          <a:xfrm>
            <a:off x="7085323" y="4961373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22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20" name="Straight Connector 419"/>
          <p:cNvCxnSpPr/>
          <p:nvPr/>
        </p:nvCxnSpPr>
        <p:spPr>
          <a:xfrm rot="16200000">
            <a:off x="7340958" y="4725827"/>
            <a:ext cx="0" cy="457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>
            <a:off x="6850957" y="5151754"/>
            <a:ext cx="158317" cy="184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>
            <a:off x="7020305" y="4695304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 rot="16200000">
            <a:off x="7329661" y="4353229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Rectangle 423"/>
          <p:cNvSpPr/>
          <p:nvPr/>
        </p:nvSpPr>
        <p:spPr>
          <a:xfrm>
            <a:off x="7786713" y="476976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</a:p>
        </p:txBody>
      </p:sp>
      <p:cxnSp>
        <p:nvCxnSpPr>
          <p:cNvPr id="425" name="Straight Connector 424"/>
          <p:cNvCxnSpPr/>
          <p:nvPr/>
        </p:nvCxnSpPr>
        <p:spPr>
          <a:xfrm>
            <a:off x="7936320" y="5173789"/>
            <a:ext cx="158317" cy="184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>
            <a:off x="8105668" y="4717339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/>
          <p:cNvCxnSpPr/>
          <p:nvPr/>
        </p:nvCxnSpPr>
        <p:spPr>
          <a:xfrm rot="16200000">
            <a:off x="8415024" y="4375264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Rectangle 427"/>
          <p:cNvSpPr/>
          <p:nvPr/>
        </p:nvSpPr>
        <p:spPr>
          <a:xfrm>
            <a:off x="8200508" y="4662576"/>
            <a:ext cx="40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6k</a:t>
            </a:r>
            <a:endParaRPr lang="en-US" dirty="0"/>
          </a:p>
        </p:txBody>
      </p:sp>
      <p:cxnSp>
        <p:nvCxnSpPr>
          <p:cNvPr id="429" name="Straight Connector 428"/>
          <p:cNvCxnSpPr/>
          <p:nvPr/>
        </p:nvCxnSpPr>
        <p:spPr>
          <a:xfrm rot="16200000">
            <a:off x="8403448" y="4786744"/>
            <a:ext cx="0" cy="457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Rectangle 429"/>
          <p:cNvSpPr/>
          <p:nvPr/>
        </p:nvSpPr>
        <p:spPr>
          <a:xfrm>
            <a:off x="8185994" y="500288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2m</a:t>
            </a:r>
            <a:endParaRPr lang="en-US" dirty="0"/>
          </a:p>
        </p:txBody>
      </p:sp>
      <p:sp>
        <p:nvSpPr>
          <p:cNvPr id="432" name="Rectangle 431"/>
          <p:cNvSpPr/>
          <p:nvPr/>
        </p:nvSpPr>
        <p:spPr>
          <a:xfrm>
            <a:off x="6278946" y="5421868"/>
            <a:ext cx="2941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ω</a:t>
            </a:r>
            <a:r>
              <a:rPr lang="en-US" baseline="-25000" dirty="0" smtClean="0"/>
              <a:t>2</a:t>
            </a:r>
            <a:r>
              <a:rPr lang="en-US" dirty="0" smtClean="0"/>
              <a:t>=Second natural 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8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Modal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mass matrix                    Modal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Stiffness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2477" y="2509325"/>
                <a:ext cx="1066638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77" y="2509325"/>
                <a:ext cx="1066638" cy="554254"/>
              </a:xfrm>
              <a:prstGeom prst="rect">
                <a:avLst/>
              </a:prstGeom>
              <a:blipFill rotWithShape="1">
                <a:blip r:embed="rId2"/>
                <a:stretch>
                  <a:fillRect r="-7429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24827" y="1070711"/>
            <a:ext cx="194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686927" y="1085475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Modal Mass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39327" y="1691979"/>
            <a:ext cx="1582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P ]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[M] [ P ]</a:t>
            </a:r>
            <a:endParaRPr lang="en-US" dirty="0"/>
          </a:p>
        </p:txBody>
      </p:sp>
      <p:sp>
        <p:nvSpPr>
          <p:cNvPr id="121" name="Double Bracket 120"/>
          <p:cNvSpPr/>
          <p:nvPr/>
        </p:nvSpPr>
        <p:spPr>
          <a:xfrm>
            <a:off x="1834218" y="2466679"/>
            <a:ext cx="1442382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1928481" y="2377779"/>
            <a:ext cx="131813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 m</a:t>
            </a: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2099363" y="287835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2626670" y="2415879"/>
            <a:ext cx="39095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40" name="Straight Connector 139"/>
          <p:cNvCxnSpPr/>
          <p:nvPr/>
        </p:nvCxnSpPr>
        <p:spPr>
          <a:xfrm>
            <a:off x="2520117" y="2558313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2553449" y="2863256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2 m</a:t>
            </a:r>
            <a:endParaRPr lang="en-US" dirty="0"/>
          </a:p>
        </p:txBody>
      </p:sp>
      <p:cxnSp>
        <p:nvCxnSpPr>
          <p:cNvPr id="150" name="Straight Connector 149"/>
          <p:cNvCxnSpPr/>
          <p:nvPr/>
        </p:nvCxnSpPr>
        <p:spPr>
          <a:xfrm rot="16200000">
            <a:off x="2525475" y="2202570"/>
            <a:ext cx="0" cy="12801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150"/>
          <p:cNvSpPr/>
          <p:nvPr/>
        </p:nvSpPr>
        <p:spPr>
          <a:xfrm>
            <a:off x="2629080" y="2558313"/>
            <a:ext cx="302399" cy="26156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095171" y="2906646"/>
            <a:ext cx="302399" cy="26156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3927" y="1691979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[M]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>
            <a:off x="815797" y="2061311"/>
            <a:ext cx="0" cy="354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H="1">
            <a:off x="2444036" y="2080428"/>
            <a:ext cx="1" cy="3316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10727" y="774700"/>
            <a:ext cx="0" cy="24856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53961" y="1454807"/>
            <a:ext cx="37490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3736340" y="762000"/>
            <a:ext cx="0" cy="24856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0" y="746903"/>
            <a:ext cx="0" cy="24856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0" y="3260385"/>
            <a:ext cx="37490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10875" y="1070711"/>
            <a:ext cx="37490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762000"/>
            <a:ext cx="0" cy="6126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4704444" y="1089386"/>
            <a:ext cx="194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Stiffness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324600" y="110415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Modal Stiffness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6477000" y="1710654"/>
            <a:ext cx="1582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 P ]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[K]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 P ]</a:t>
            </a:r>
            <a:endParaRPr lang="en-US" dirty="0"/>
          </a:p>
        </p:txBody>
      </p:sp>
      <p:sp>
        <p:nvSpPr>
          <p:cNvPr id="210" name="Double Bracket 209"/>
          <p:cNvSpPr/>
          <p:nvPr/>
        </p:nvSpPr>
        <p:spPr>
          <a:xfrm>
            <a:off x="6471891" y="2485354"/>
            <a:ext cx="1442382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6566154" y="2396454"/>
            <a:ext cx="131813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 k</a:t>
            </a:r>
            <a:endParaRPr lang="en-US" dirty="0"/>
          </a:p>
        </p:txBody>
      </p:sp>
      <p:sp>
        <p:nvSpPr>
          <p:cNvPr id="226" name="Rectangle 225"/>
          <p:cNvSpPr/>
          <p:nvPr/>
        </p:nvSpPr>
        <p:spPr>
          <a:xfrm>
            <a:off x="6737036" y="289702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7" name="Rectangle 226"/>
          <p:cNvSpPr/>
          <p:nvPr/>
        </p:nvSpPr>
        <p:spPr>
          <a:xfrm>
            <a:off x="7264343" y="2434554"/>
            <a:ext cx="39095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228" name="Straight Connector 227"/>
          <p:cNvCxnSpPr/>
          <p:nvPr/>
        </p:nvCxnSpPr>
        <p:spPr>
          <a:xfrm>
            <a:off x="7157790" y="2576988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7191122" y="2881931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6 k</a:t>
            </a:r>
            <a:endParaRPr lang="en-US" dirty="0"/>
          </a:p>
        </p:txBody>
      </p:sp>
      <p:cxnSp>
        <p:nvCxnSpPr>
          <p:cNvPr id="230" name="Straight Connector 229"/>
          <p:cNvCxnSpPr/>
          <p:nvPr/>
        </p:nvCxnSpPr>
        <p:spPr>
          <a:xfrm rot="16200000">
            <a:off x="7163148" y="2221245"/>
            <a:ext cx="0" cy="12801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ectangle 230"/>
          <p:cNvSpPr/>
          <p:nvPr/>
        </p:nvSpPr>
        <p:spPr>
          <a:xfrm>
            <a:off x="7266753" y="2576988"/>
            <a:ext cx="302399" cy="26156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732844" y="2925321"/>
            <a:ext cx="302399" cy="26156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5181600" y="171065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[K]</a:t>
            </a:r>
            <a:endParaRPr lang="en-US" dirty="0"/>
          </a:p>
        </p:txBody>
      </p:sp>
      <p:cxnSp>
        <p:nvCxnSpPr>
          <p:cNvPr id="234" name="Straight Arrow Connector 233"/>
          <p:cNvCxnSpPr>
            <a:stCxn id="233" idx="2"/>
          </p:cNvCxnSpPr>
          <p:nvPr/>
        </p:nvCxnSpPr>
        <p:spPr>
          <a:xfrm>
            <a:off x="5434234" y="2079986"/>
            <a:ext cx="19236" cy="354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/>
          <p:nvPr/>
        </p:nvCxnSpPr>
        <p:spPr>
          <a:xfrm flipH="1">
            <a:off x="7081709" y="2099103"/>
            <a:ext cx="1" cy="3316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6248400" y="793375"/>
            <a:ext cx="0" cy="24856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V="1">
            <a:off x="4691634" y="1473482"/>
            <a:ext cx="38404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>
            <a:off x="8577209" y="780675"/>
            <a:ext cx="0" cy="24856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>
            <a:off x="4637673" y="765578"/>
            <a:ext cx="0" cy="24856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V="1">
            <a:off x="4637673" y="3279060"/>
            <a:ext cx="393192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V="1">
            <a:off x="4648548" y="1089386"/>
            <a:ext cx="393192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2" name="Rectangle 241"/>
              <p:cNvSpPr/>
              <p:nvPr/>
            </p:nvSpPr>
            <p:spPr>
              <a:xfrm>
                <a:off x="4871458" y="2601950"/>
                <a:ext cx="1226939" cy="5580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  <m:e>
                                <m: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2" name="Rectangle 2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458" y="2601950"/>
                <a:ext cx="1226939" cy="558038"/>
              </a:xfrm>
              <a:prstGeom prst="rect">
                <a:avLst/>
              </a:prstGeom>
              <a:blipFill rotWithShape="1">
                <a:blip r:embed="rId3"/>
                <a:stretch>
                  <a:fillRect r="-6468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2" name="Straight Connector 251"/>
          <p:cNvCxnSpPr/>
          <p:nvPr/>
        </p:nvCxnSpPr>
        <p:spPr>
          <a:xfrm flipV="1">
            <a:off x="0" y="3790882"/>
            <a:ext cx="9144000" cy="0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4038600" y="24536"/>
            <a:ext cx="0" cy="73152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24816" y="4202668"/>
            <a:ext cx="248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 M ] {ẍ} + [ K ] {x} = 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0" y="382524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 of motion: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4827" y="4742934"/>
            <a:ext cx="2409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Assume, {x} = [ P ] {y}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" name="TextBox 255"/>
              <p:cNvSpPr txBox="1"/>
              <p:nvPr/>
            </p:nvSpPr>
            <p:spPr>
              <a:xfrm>
                <a:off x="4038600" y="3810000"/>
                <a:ext cx="36518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[ M ] [ P ] {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} + [ K ] [ P ]{y} = 0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6" name="TextBox 2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10000"/>
                <a:ext cx="3651877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50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7" name="Rectangle 256"/>
          <p:cNvSpPr/>
          <p:nvPr/>
        </p:nvSpPr>
        <p:spPr>
          <a:xfrm>
            <a:off x="4106359" y="4267200"/>
            <a:ext cx="3361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Pre-multiply equation (1) by [ P ]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114800" y="4724400"/>
                <a:ext cx="469993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[ P ]</a:t>
                </a:r>
                <a:r>
                  <a:rPr lang="en-US" baseline="30000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[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M ] [ P ]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{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} +[ P ]</a:t>
                </a:r>
                <a:r>
                  <a:rPr lang="en-US" baseline="30000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[ K ] [ P ]{y} = 0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724400"/>
                <a:ext cx="469993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03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6" name="Group 265"/>
          <p:cNvGrpSpPr/>
          <p:nvPr/>
        </p:nvGrpSpPr>
        <p:grpSpPr>
          <a:xfrm>
            <a:off x="124827" y="5199925"/>
            <a:ext cx="1333500" cy="1107996"/>
            <a:chOff x="38100" y="5105400"/>
            <a:chExt cx="1333500" cy="1107996"/>
          </a:xfrm>
        </p:grpSpPr>
        <p:sp>
          <p:nvSpPr>
            <p:cNvPr id="267" name="Rectangle 266"/>
            <p:cNvSpPr/>
            <p:nvPr/>
          </p:nvSpPr>
          <p:spPr>
            <a:xfrm>
              <a:off x="838200" y="5105400"/>
              <a:ext cx="457200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x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  </a:t>
              </a:r>
            </a:p>
            <a:p>
              <a:pPr algn="ctr"/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          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38100" y="5589032"/>
              <a:ext cx="7665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{x} = </a:t>
              </a:r>
              <a:endParaRPr lang="en-US" dirty="0"/>
            </a:p>
          </p:txBody>
        </p:sp>
        <p:sp>
          <p:nvSpPr>
            <p:cNvPr id="269" name="Left Brace 268"/>
            <p:cNvSpPr/>
            <p:nvPr/>
          </p:nvSpPr>
          <p:spPr>
            <a:xfrm>
              <a:off x="774700" y="5334000"/>
              <a:ext cx="152400" cy="87939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Left Brace 269"/>
            <p:cNvSpPr/>
            <p:nvPr/>
          </p:nvSpPr>
          <p:spPr>
            <a:xfrm flipH="1">
              <a:off x="1219200" y="5334000"/>
              <a:ext cx="152400" cy="87939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1734299" y="5199925"/>
            <a:ext cx="1333500" cy="1107996"/>
            <a:chOff x="38100" y="5105400"/>
            <a:chExt cx="1333500" cy="1107996"/>
          </a:xfrm>
        </p:grpSpPr>
        <p:sp>
          <p:nvSpPr>
            <p:cNvPr id="272" name="Rectangle 271"/>
            <p:cNvSpPr/>
            <p:nvPr/>
          </p:nvSpPr>
          <p:spPr>
            <a:xfrm>
              <a:off x="838200" y="5105400"/>
              <a:ext cx="457200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y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  </a:t>
              </a:r>
            </a:p>
            <a:p>
              <a:pPr algn="ctr"/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          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38100" y="5589032"/>
              <a:ext cx="7665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{y}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= </a:t>
              </a:r>
              <a:endParaRPr lang="en-US" dirty="0"/>
            </a:p>
          </p:txBody>
        </p:sp>
        <p:sp>
          <p:nvSpPr>
            <p:cNvPr id="274" name="Left Brace 273"/>
            <p:cNvSpPr/>
            <p:nvPr/>
          </p:nvSpPr>
          <p:spPr>
            <a:xfrm>
              <a:off x="774700" y="5334000"/>
              <a:ext cx="152400" cy="87939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Left Brace 274"/>
            <p:cNvSpPr/>
            <p:nvPr/>
          </p:nvSpPr>
          <p:spPr>
            <a:xfrm flipH="1">
              <a:off x="1219200" y="5334000"/>
              <a:ext cx="152400" cy="87939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6" name="Straight Connector 275"/>
          <p:cNvCxnSpPr/>
          <p:nvPr/>
        </p:nvCxnSpPr>
        <p:spPr>
          <a:xfrm>
            <a:off x="1657540" y="5295900"/>
            <a:ext cx="0" cy="155448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4191000" y="5257800"/>
            <a:ext cx="1442382" cy="869906"/>
            <a:chOff x="6638580" y="5489850"/>
            <a:chExt cx="1442382" cy="869906"/>
          </a:xfrm>
        </p:grpSpPr>
        <p:sp>
          <p:nvSpPr>
            <p:cNvPr id="287" name="Double Bracket 286"/>
            <p:cNvSpPr/>
            <p:nvPr/>
          </p:nvSpPr>
          <p:spPr>
            <a:xfrm>
              <a:off x="6638580" y="5578750"/>
              <a:ext cx="1442382" cy="706400"/>
            </a:xfrm>
            <a:prstGeom prst="bracket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6732843" y="5489850"/>
              <a:ext cx="1318138" cy="4648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 smtClean="0"/>
                <a:t>2 m</a:t>
              </a:r>
              <a:endParaRPr lang="en-US" dirty="0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6903725" y="599042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7431032" y="5527950"/>
              <a:ext cx="390957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291" name="Straight Connector 290"/>
            <p:cNvCxnSpPr/>
            <p:nvPr/>
          </p:nvCxnSpPr>
          <p:spPr>
            <a:xfrm>
              <a:off x="7324479" y="5670384"/>
              <a:ext cx="0" cy="64008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Rectangle 291"/>
            <p:cNvSpPr/>
            <p:nvPr/>
          </p:nvSpPr>
          <p:spPr>
            <a:xfrm>
              <a:off x="7357811" y="5975327"/>
              <a:ext cx="5918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2 m</a:t>
              </a:r>
              <a:endParaRPr lang="en-US" dirty="0"/>
            </a:p>
          </p:txBody>
        </p:sp>
        <p:cxnSp>
          <p:nvCxnSpPr>
            <p:cNvPr id="293" name="Straight Connector 292"/>
            <p:cNvCxnSpPr/>
            <p:nvPr/>
          </p:nvCxnSpPr>
          <p:spPr>
            <a:xfrm rot="16200000">
              <a:off x="7329837" y="5314641"/>
              <a:ext cx="0" cy="128016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Rectangle 293"/>
            <p:cNvSpPr/>
            <p:nvPr/>
          </p:nvSpPr>
          <p:spPr>
            <a:xfrm>
              <a:off x="7433442" y="5670384"/>
              <a:ext cx="302399" cy="261566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6899533" y="6018717"/>
              <a:ext cx="302399" cy="261566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Double Brace 28"/>
          <p:cNvSpPr/>
          <p:nvPr/>
        </p:nvSpPr>
        <p:spPr>
          <a:xfrm>
            <a:off x="5665836" y="5301174"/>
            <a:ext cx="507238" cy="81143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5698329" y="5302996"/>
                <a:ext cx="474745" cy="396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29" y="5302996"/>
                <a:ext cx="474745" cy="396904"/>
              </a:xfrm>
              <a:prstGeom prst="rect">
                <a:avLst/>
              </a:prstGeom>
              <a:blipFill rotWithShape="1">
                <a:blip r:embed="rId6"/>
                <a:stretch>
                  <a:fillRect t="-6154" r="-16667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6" name="Rectangle 295"/>
              <p:cNvSpPr/>
              <p:nvPr/>
            </p:nvSpPr>
            <p:spPr>
              <a:xfrm>
                <a:off x="5721548" y="5722193"/>
                <a:ext cx="474745" cy="396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6" name="Rectangle 2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548" y="5722193"/>
                <a:ext cx="474745" cy="396904"/>
              </a:xfrm>
              <a:prstGeom prst="rect">
                <a:avLst/>
              </a:prstGeom>
              <a:blipFill rotWithShape="1">
                <a:blip r:embed="rId7"/>
                <a:stretch>
                  <a:fillRect t="-6154" r="-18182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" name="Double Bracket 296"/>
          <p:cNvSpPr/>
          <p:nvPr/>
        </p:nvSpPr>
        <p:spPr>
          <a:xfrm>
            <a:off x="6551028" y="5359579"/>
            <a:ext cx="1442382" cy="706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6645291" y="5270679"/>
            <a:ext cx="131813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 k</a:t>
            </a:r>
            <a:endParaRPr lang="en-US" dirty="0"/>
          </a:p>
        </p:txBody>
      </p:sp>
      <p:sp>
        <p:nvSpPr>
          <p:cNvPr id="299" name="Rectangle 298"/>
          <p:cNvSpPr/>
          <p:nvPr/>
        </p:nvSpPr>
        <p:spPr>
          <a:xfrm>
            <a:off x="6816173" y="577125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0" name="Rectangle 299"/>
          <p:cNvSpPr/>
          <p:nvPr/>
        </p:nvSpPr>
        <p:spPr>
          <a:xfrm>
            <a:off x="7343480" y="5308779"/>
            <a:ext cx="39095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01" name="Straight Connector 300"/>
          <p:cNvCxnSpPr/>
          <p:nvPr/>
        </p:nvCxnSpPr>
        <p:spPr>
          <a:xfrm>
            <a:off x="7236927" y="5451213"/>
            <a:ext cx="0" cy="640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Rectangle 301"/>
          <p:cNvSpPr/>
          <p:nvPr/>
        </p:nvSpPr>
        <p:spPr>
          <a:xfrm>
            <a:off x="7270259" y="5756156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6 k</a:t>
            </a:r>
            <a:endParaRPr lang="en-US" dirty="0"/>
          </a:p>
        </p:txBody>
      </p:sp>
      <p:cxnSp>
        <p:nvCxnSpPr>
          <p:cNvPr id="303" name="Straight Connector 302"/>
          <p:cNvCxnSpPr/>
          <p:nvPr/>
        </p:nvCxnSpPr>
        <p:spPr>
          <a:xfrm rot="16200000">
            <a:off x="7242285" y="5095470"/>
            <a:ext cx="0" cy="12801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 303"/>
          <p:cNvSpPr/>
          <p:nvPr/>
        </p:nvSpPr>
        <p:spPr>
          <a:xfrm>
            <a:off x="7345890" y="5451213"/>
            <a:ext cx="302399" cy="26156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6811981" y="5799546"/>
            <a:ext cx="302399" cy="26156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226686" y="5540609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/>
          </a:p>
        </p:txBody>
      </p:sp>
      <p:sp>
        <p:nvSpPr>
          <p:cNvPr id="306" name="Double Brace 305"/>
          <p:cNvSpPr/>
          <p:nvPr/>
        </p:nvSpPr>
        <p:spPr>
          <a:xfrm>
            <a:off x="8025858" y="5340335"/>
            <a:ext cx="507238" cy="81143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" name="Rectangle 306"/>
              <p:cNvSpPr/>
              <p:nvPr/>
            </p:nvSpPr>
            <p:spPr>
              <a:xfrm>
                <a:off x="8058351" y="5342157"/>
                <a:ext cx="498021" cy="673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07" name="Rectangle 3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8351" y="5342157"/>
                <a:ext cx="498021" cy="673902"/>
              </a:xfrm>
              <a:prstGeom prst="rect">
                <a:avLst/>
              </a:prstGeom>
              <a:blipFill rotWithShape="1">
                <a:blip r:embed="rId8"/>
                <a:stretch>
                  <a:fillRect l="-10976" t="-3604" r="-12195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8" name="Rectangle 307"/>
              <p:cNvSpPr/>
              <p:nvPr/>
            </p:nvSpPr>
            <p:spPr>
              <a:xfrm>
                <a:off x="8081570" y="5761354"/>
                <a:ext cx="514821" cy="673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08" name="Rectangle 3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570" y="5761354"/>
                <a:ext cx="514821" cy="673902"/>
              </a:xfrm>
              <a:prstGeom prst="rect">
                <a:avLst/>
              </a:prstGeom>
              <a:blipFill rotWithShape="1">
                <a:blip r:embed="rId9"/>
                <a:stretch>
                  <a:fillRect l="-10714" t="-3604" r="-11905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/>
          <p:cNvSpPr/>
          <p:nvPr/>
        </p:nvSpPr>
        <p:spPr>
          <a:xfrm>
            <a:off x="8587831" y="5516756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Physical Space                  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Modal Space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3" name="Straight Connector 252"/>
          <p:cNvCxnSpPr/>
          <p:nvPr/>
        </p:nvCxnSpPr>
        <p:spPr>
          <a:xfrm>
            <a:off x="4296229" y="819585"/>
            <a:ext cx="0" cy="603841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Picture 93" descr="See the source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"/>
          <a:stretch/>
        </p:blipFill>
        <p:spPr bwMode="auto">
          <a:xfrm>
            <a:off x="0" y="1324429"/>
            <a:ext cx="3837652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TextBox 94"/>
          <p:cNvSpPr txBox="1"/>
          <p:nvPr/>
        </p:nvSpPr>
        <p:spPr>
          <a:xfrm>
            <a:off x="990600" y="9260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Physical Space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38800" y="8498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Modal Space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4747" y="1556657"/>
            <a:ext cx="685800" cy="533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 M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11</a:t>
            </a:r>
            <a:endParaRPr lang="en-US" baseline="-25000" dirty="0">
              <a:solidFill>
                <a:sysClr val="windowText" lastClr="000000"/>
              </a:solidFill>
            </a:endParaRPr>
          </a:p>
        </p:txBody>
      </p:sp>
      <p:pic>
        <p:nvPicPr>
          <p:cNvPr id="99" name="Picture 98" descr="See the source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0" t="41184" r="68081" b="32818"/>
          <a:stretch/>
        </p:blipFill>
        <p:spPr bwMode="auto">
          <a:xfrm rot="16200000">
            <a:off x="5005890" y="2354943"/>
            <a:ext cx="827314" cy="36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96122" y="2280950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K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11</a:t>
            </a:r>
            <a:endParaRPr lang="en-US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005239" y="1524000"/>
            <a:ext cx="685800" cy="533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 M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22</a:t>
            </a:r>
            <a:endParaRPr lang="en-US" baseline="-25000" dirty="0">
              <a:solidFill>
                <a:sysClr val="windowText" lastClr="000000"/>
              </a:solidFill>
            </a:endParaRPr>
          </a:p>
        </p:txBody>
      </p:sp>
      <p:pic>
        <p:nvPicPr>
          <p:cNvPr id="102" name="Picture 101" descr="See the source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0" t="41184" r="68081" b="32818"/>
          <a:stretch/>
        </p:blipFill>
        <p:spPr bwMode="auto">
          <a:xfrm rot="16200000">
            <a:off x="6896382" y="2322286"/>
            <a:ext cx="827314" cy="36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Rectangle 102"/>
          <p:cNvSpPr/>
          <p:nvPr/>
        </p:nvSpPr>
        <p:spPr>
          <a:xfrm>
            <a:off x="7386614" y="2248293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K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22</a:t>
            </a:r>
            <a:endParaRPr lang="en-US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64485" y="3149600"/>
            <a:ext cx="2193229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ẍ</a:t>
            </a:r>
            <a:r>
              <a:rPr lang="en-US" baseline="-25000" dirty="0" smtClean="0"/>
              <a:t>1 </a:t>
            </a:r>
            <a:r>
              <a:rPr lang="en-US" dirty="0" smtClean="0"/>
              <a:t> + 2k x</a:t>
            </a:r>
            <a:r>
              <a:rPr lang="en-US" baseline="-25000" dirty="0" smtClean="0"/>
              <a:t>1 </a:t>
            </a:r>
            <a:r>
              <a:rPr lang="en-US" dirty="0" smtClean="0"/>
              <a:t> - k x</a:t>
            </a:r>
            <a:r>
              <a:rPr lang="en-US" baseline="-25000" dirty="0" smtClean="0"/>
              <a:t>2</a:t>
            </a:r>
            <a:r>
              <a:rPr lang="en-US" dirty="0" smtClean="0"/>
              <a:t> = 0</a:t>
            </a:r>
            <a:endParaRPr lang="en-US" dirty="0"/>
          </a:p>
          <a:p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564485" y="4013199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 </a:t>
            </a:r>
            <a:r>
              <a:rPr lang="en-US" dirty="0"/>
              <a:t>ẍ</a:t>
            </a:r>
            <a:r>
              <a:rPr lang="en-US" baseline="-25000" dirty="0"/>
              <a:t>2 </a:t>
            </a:r>
            <a:r>
              <a:rPr lang="en-US" dirty="0"/>
              <a:t> </a:t>
            </a:r>
            <a:r>
              <a:rPr lang="en-US" dirty="0" smtClean="0"/>
              <a:t>- k x</a:t>
            </a:r>
            <a:r>
              <a:rPr lang="en-US" baseline="-25000" dirty="0" smtClean="0"/>
              <a:t>1 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2k x</a:t>
            </a:r>
            <a:r>
              <a:rPr lang="en-US" baseline="-25000" dirty="0" smtClean="0"/>
              <a:t>2 </a:t>
            </a:r>
            <a:r>
              <a:rPr lang="en-US" dirty="0" smtClean="0"/>
              <a:t> = 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228600" y="4702629"/>
            <a:ext cx="388541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Coupled differential equation of motion</a:t>
            </a:r>
          </a:p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5057" y="3349172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185057" y="4209142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5026930" y="3193142"/>
                <a:ext cx="18927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2m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+ 2k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:r>
                  <a:rPr lang="en-US" dirty="0"/>
                  <a:t>0</a:t>
                </a:r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930" y="3193142"/>
                <a:ext cx="1892762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903" t="-8333" r="-483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5090682" y="4034182"/>
                <a:ext cx="19194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2m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 </a:t>
                </a:r>
                <a:r>
                  <a:rPr lang="en-US" dirty="0" smtClean="0"/>
                  <a:t>+ 6k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= 0</a:t>
                </a:r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682" y="4034182"/>
                <a:ext cx="191943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540" t="-8333" r="-4762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0" name="Straight Arrow Connector 119"/>
          <p:cNvCxnSpPr/>
          <p:nvPr/>
        </p:nvCxnSpPr>
        <p:spPr>
          <a:xfrm>
            <a:off x="4480197" y="3360058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4480197" y="4241799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480197" y="4702629"/>
            <a:ext cx="45876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Decoupled differential equation of motion</a:t>
            </a:r>
          </a:p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663077" y="1823357"/>
            <a:ext cx="363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rot="16200000">
            <a:off x="4662123" y="1640477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520906" y="1797957"/>
            <a:ext cx="363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16200000">
            <a:off x="6519952" y="1615077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80197" y="1110734"/>
            <a:ext cx="364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6380164" y="1144147"/>
            <a:ext cx="364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4267200" y="5257800"/>
            <a:ext cx="5091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, y</a:t>
            </a:r>
            <a:r>
              <a:rPr lang="en-US" baseline="-25000" dirty="0" smtClean="0"/>
              <a:t>2 </a:t>
            </a:r>
            <a:r>
              <a:rPr lang="en-US" dirty="0" smtClean="0"/>
              <a:t> are called as  principal or modal coordinates.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3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1198</Words>
  <Application>Microsoft Office PowerPoint</Application>
  <PresentationFormat>On-screen Show (4:3)</PresentationFormat>
  <Paragraphs>312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Modal Matrix</vt:lpstr>
      <vt:lpstr>Modal Matrix (P)</vt:lpstr>
      <vt:lpstr>Decoupling</vt:lpstr>
      <vt:lpstr>Decoupling</vt:lpstr>
      <vt:lpstr>Decoupling of equation</vt:lpstr>
      <vt:lpstr>    Modal mass matrix                    Modal Stiffness matrix</vt:lpstr>
      <vt:lpstr>   Physical Space                   Modal Space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MEE-S301</dc:title>
  <dc:creator>CAD-LAB</dc:creator>
  <cp:lastModifiedBy>CAD-LAB</cp:lastModifiedBy>
  <cp:revision>61</cp:revision>
  <dcterms:created xsi:type="dcterms:W3CDTF">2006-08-16T00:00:00Z</dcterms:created>
  <dcterms:modified xsi:type="dcterms:W3CDTF">2021-11-13T10:38:36Z</dcterms:modified>
</cp:coreProperties>
</file>