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 id="269" r:id="rId15"/>
    <p:sldId id="272" r:id="rId16"/>
    <p:sldId id="270" r:id="rId17"/>
    <p:sldId id="271" r:id="rId18"/>
    <p:sldId id="273" r:id="rId19"/>
    <p:sldId id="275" r:id="rId20"/>
    <p:sldId id="274" r:id="rId21"/>
    <p:sldId id="281" r:id="rId22"/>
    <p:sldId id="285" r:id="rId23"/>
    <p:sldId id="276" r:id="rId24"/>
    <p:sldId id="277" r:id="rId25"/>
    <p:sldId id="278" r:id="rId26"/>
    <p:sldId id="279" r:id="rId27"/>
    <p:sldId id="280" r:id="rId28"/>
    <p:sldId id="282" r:id="rId29"/>
    <p:sldId id="283" r:id="rId30"/>
    <p:sldId id="286"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76" autoAdjust="0"/>
  </p:normalViewPr>
  <p:slideViewPr>
    <p:cSldViewPr>
      <p:cViewPr varScale="1">
        <p:scale>
          <a:sx n="73" d="100"/>
          <a:sy n="73" d="100"/>
        </p:scale>
        <p:origin x="-10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8/12/2021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8/12/2021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kalyan-city.blogspot.com/2010/06/decision-making-process-in-management.html"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managementstudyguide.com/strategic-decisions.htm" TargetMode="External"/><Relationship Id="rId2" Type="http://schemas.openxmlformats.org/officeDocument/2006/relationships/hyperlink" Target="https://www.umassd.edu/fycm/decision-making/proces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Decision making</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4: Weigh the evidence</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Draw on your information and emotions to imagine what it would be like if you carried out each of the alternatives to the end. Evaluate whether the need identified in Step 1 would be met or resolved through the use of each alternative. As you go through this difficult internal process, you’ll begin to favor certain alternatives: those that seem to have a higher potential for reaching your goal. Finally, place the alternatives in a priority order, based upon your own value system.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5: Choose among alternatives</a:t>
            </a:r>
            <a:br>
              <a:rPr lang="en-US" b="1" dirty="0" smtClean="0"/>
            </a:br>
            <a:endParaRPr lang="en-US" dirty="0"/>
          </a:p>
        </p:txBody>
      </p:sp>
      <p:sp>
        <p:nvSpPr>
          <p:cNvPr id="3" name="Content Placeholder 2"/>
          <p:cNvSpPr>
            <a:spLocks noGrp="1"/>
          </p:cNvSpPr>
          <p:nvPr>
            <p:ph idx="1"/>
          </p:nvPr>
        </p:nvSpPr>
        <p:spPr/>
        <p:txBody>
          <a:bodyPr/>
          <a:lstStyle/>
          <a:p>
            <a:r>
              <a:rPr lang="en-US" dirty="0" smtClean="0"/>
              <a:t>Once you have weighed all the evidence, you are ready to select the alternative that seems to be best one for you. You may even choose a combination of alternatives. Your choice in Step 5 may very likely be the same or similar to the alternative you placed at the top of your list at the end of Step 4.</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6: Take action</a:t>
            </a:r>
            <a:br>
              <a:rPr lang="en-US" b="1" dirty="0" smtClean="0"/>
            </a:br>
            <a:endParaRPr lang="en-US" dirty="0"/>
          </a:p>
        </p:txBody>
      </p:sp>
      <p:sp>
        <p:nvSpPr>
          <p:cNvPr id="3" name="Content Placeholder 2"/>
          <p:cNvSpPr>
            <a:spLocks noGrp="1"/>
          </p:cNvSpPr>
          <p:nvPr>
            <p:ph idx="1"/>
          </p:nvPr>
        </p:nvSpPr>
        <p:spPr/>
        <p:txBody>
          <a:bodyPr/>
          <a:lstStyle/>
          <a:p>
            <a:r>
              <a:rPr lang="en-US" dirty="0" smtClean="0"/>
              <a:t>You’re now ready to take some positive action by beginning to implement the alternative you chose in Step 5.</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371600"/>
          </a:xfrm>
        </p:spPr>
        <p:txBody>
          <a:bodyPr>
            <a:noAutofit/>
          </a:bodyPr>
          <a:lstStyle/>
          <a:p>
            <a:pPr algn="l"/>
            <a:r>
              <a:rPr lang="en-US" sz="3600" b="1" dirty="0" smtClean="0"/>
              <a:t>Step 7: Review your decision &amp; its consequences</a:t>
            </a:r>
            <a:br>
              <a:rPr lang="en-US" sz="3600" b="1" dirty="0" smtClean="0"/>
            </a:br>
            <a:endParaRPr lang="en-US" sz="3600" dirty="0"/>
          </a:p>
        </p:txBody>
      </p:sp>
      <p:sp>
        <p:nvSpPr>
          <p:cNvPr id="3" name="Content Placeholder 2"/>
          <p:cNvSpPr>
            <a:spLocks noGrp="1"/>
          </p:cNvSpPr>
          <p:nvPr>
            <p:ph idx="1"/>
          </p:nvPr>
        </p:nvSpPr>
        <p:spPr/>
        <p:txBody>
          <a:bodyPr>
            <a:normAutofit/>
          </a:bodyPr>
          <a:lstStyle/>
          <a:p>
            <a:r>
              <a:rPr lang="en-US" dirty="0" smtClean="0"/>
              <a:t>In this final step, consider the results of your decision and evaluate whether or not it has resolved the need you identified in Step 1. If the decision has </a:t>
            </a:r>
            <a:r>
              <a:rPr lang="en-US" i="1" dirty="0" smtClean="0"/>
              <a:t>not</a:t>
            </a:r>
            <a:r>
              <a:rPr lang="en-US" dirty="0" smtClean="0"/>
              <a:t> met the identified need, you may want to repeat certain steps of the process to make a new decision. For example, you might want to gather more detailed or somewhat different information or explore additional alternatives.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Decision making</a:t>
            </a:r>
            <a:endParaRPr lang="en-US" dirty="0"/>
          </a:p>
        </p:txBody>
      </p:sp>
      <p:sp>
        <p:nvSpPr>
          <p:cNvPr id="3" name="Content Placeholder 2"/>
          <p:cNvSpPr>
            <a:spLocks noGrp="1"/>
          </p:cNvSpPr>
          <p:nvPr>
            <p:ph idx="1"/>
          </p:nvPr>
        </p:nvSpPr>
        <p:spPr/>
        <p:txBody>
          <a:bodyPr/>
          <a:lstStyle/>
          <a:p>
            <a:r>
              <a:rPr lang="en-US" b="1" dirty="0" smtClean="0"/>
              <a:t>There are three types of decision in business:</a:t>
            </a:r>
            <a:endParaRPr lang="en-US" dirty="0" smtClean="0"/>
          </a:p>
          <a:p>
            <a:r>
              <a:rPr lang="en-US" dirty="0" smtClean="0"/>
              <a:t>strategic.</a:t>
            </a:r>
          </a:p>
          <a:p>
            <a:r>
              <a:rPr lang="en-US" dirty="0" smtClean="0"/>
              <a:t>tactical.</a:t>
            </a:r>
          </a:p>
          <a:p>
            <a:r>
              <a:rPr lang="en-US" dirty="0" smtClean="0"/>
              <a:t>operational.</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decision making</a:t>
            </a:r>
            <a:endParaRPr lang="en-US" dirty="0"/>
          </a:p>
        </p:txBody>
      </p:sp>
      <p:sp>
        <p:nvSpPr>
          <p:cNvPr id="3" name="Content Placeholder 2"/>
          <p:cNvSpPr>
            <a:spLocks noGrp="1"/>
          </p:cNvSpPr>
          <p:nvPr>
            <p:ph idx="1"/>
          </p:nvPr>
        </p:nvSpPr>
        <p:spPr/>
        <p:txBody>
          <a:bodyPr/>
          <a:lstStyle/>
          <a:p>
            <a:r>
              <a:rPr lang="en-US" dirty="0" smtClean="0"/>
              <a:t>A strategic plan supports the organization's vision and mission statements by outlining the high-level plan to achieve both. Strategic plans generally provide the broad, long-term picture. In order to develop strategic plans, top management uses reports on finances, operations and the external environment to project future actions. Strategic plans influence the development of tactical plans.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decision making</a:t>
            </a:r>
            <a:endParaRPr lang="en-US" dirty="0"/>
          </a:p>
        </p:txBody>
      </p:sp>
      <p:sp>
        <p:nvSpPr>
          <p:cNvPr id="3" name="Content Placeholder 2"/>
          <p:cNvSpPr>
            <a:spLocks noGrp="1"/>
          </p:cNvSpPr>
          <p:nvPr>
            <p:ph idx="1"/>
          </p:nvPr>
        </p:nvSpPr>
        <p:spPr/>
        <p:txBody>
          <a:bodyPr/>
          <a:lstStyle/>
          <a:p>
            <a:r>
              <a:rPr lang="en-US" dirty="0" smtClean="0"/>
              <a:t>Strategic decisions are long-term decisions.</a:t>
            </a:r>
          </a:p>
          <a:p>
            <a:r>
              <a:rPr lang="en-US" dirty="0" smtClean="0"/>
              <a:t>These are considered where The future planning is concerned.</a:t>
            </a:r>
          </a:p>
          <a:p>
            <a:r>
              <a:rPr lang="en-US" dirty="0" smtClean="0"/>
              <a:t>Strategic decisions are taken in Accordance with organizational mission and vision.</a:t>
            </a:r>
          </a:p>
          <a:p>
            <a:r>
              <a:rPr lang="en-US" dirty="0" smtClean="0"/>
              <a:t>These are related to overall Counter planning of all Organization.</a:t>
            </a:r>
          </a:p>
          <a:p>
            <a:r>
              <a:rPr lang="en-US" dirty="0" smtClean="0"/>
              <a:t>These deal with organizational Growth.</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Tactical Decision making</a:t>
            </a:r>
            <a:endParaRPr lang="en-US" dirty="0"/>
          </a:p>
        </p:txBody>
      </p:sp>
      <p:sp>
        <p:nvSpPr>
          <p:cNvPr id="3" name="Content Placeholder 2"/>
          <p:cNvSpPr>
            <a:spLocks noGrp="1"/>
          </p:cNvSpPr>
          <p:nvPr>
            <p:ph idx="1"/>
          </p:nvPr>
        </p:nvSpPr>
        <p:spPr/>
        <p:txBody>
          <a:bodyPr/>
          <a:lstStyle/>
          <a:p>
            <a:r>
              <a:rPr lang="en-US" dirty="0" smtClean="0"/>
              <a:t>A tactical plan answers "how do we achieve our strategic plan?" It outlines actions to achieve short-term goals, generally within a year or less. They are much narrower in focus and can be broken down into the departmental or unit level. Tactical plans outline what each department needs to achieve, how it must do so and who has the responsibility for implementation.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are short-term based Decisions.</a:t>
            </a:r>
          </a:p>
          <a:p>
            <a:r>
              <a:rPr lang="en-US" dirty="0" smtClean="0"/>
              <a:t>These are taken according to strategic and operational Decisions.</a:t>
            </a:r>
          </a:p>
          <a:p>
            <a:r>
              <a:rPr lang="en-US" dirty="0" smtClean="0"/>
              <a:t>These are related to working of employees in an Organization.</a:t>
            </a:r>
          </a:p>
          <a:p>
            <a:r>
              <a:rPr lang="en-US" dirty="0" smtClean="0"/>
              <a:t>These are in welfare of employees working in an organization.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decisions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Operational decisions are short-term decisions that are made generally weekly, daily, or hourly, focusing mainly on the details of operations, day-to-day resource allocation, details of inventory control, and delivery routing, to ensure the efficiency of operations and an optimized flow of products along the biomass-based production chains. Operational decisions can be revised and adjusted frequently, due to the dynamic structure of internal and external conditions of supply chains and associated activities.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a:t>
            </a:r>
            <a:endParaRPr lang="en-US" dirty="0"/>
          </a:p>
        </p:txBody>
      </p:sp>
      <p:sp>
        <p:nvSpPr>
          <p:cNvPr id="3" name="Content Placeholder 2"/>
          <p:cNvSpPr>
            <a:spLocks noGrp="1"/>
          </p:cNvSpPr>
          <p:nvPr>
            <p:ph idx="1"/>
          </p:nvPr>
        </p:nvSpPr>
        <p:spPr/>
        <p:txBody>
          <a:bodyPr/>
          <a:lstStyle/>
          <a:p>
            <a:pPr>
              <a:buNone/>
            </a:pPr>
            <a:r>
              <a:rPr lang="en-US" dirty="0" smtClean="0"/>
              <a:t>    decision-making is </a:t>
            </a:r>
            <a:r>
              <a:rPr lang="en-US" b="1" dirty="0" smtClean="0"/>
              <a:t>all about choosing from the available options</a:t>
            </a:r>
            <a:r>
              <a:rPr lang="en-US" dirty="0" smtClean="0"/>
              <a:t>. The better choices you make, the better decision-maker you'll become. You have many decision-making examples in daily life such as: Deciding what to wear. Deciding what to eat for lunch.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Operational Decisions</a:t>
            </a:r>
            <a:r>
              <a:rPr lang="en-US" dirty="0" smtClean="0"/>
              <a:t> </a:t>
            </a:r>
            <a:endParaRPr lang="en-US" dirty="0"/>
          </a:p>
        </p:txBody>
      </p:sp>
      <p:sp>
        <p:nvSpPr>
          <p:cNvPr id="3" name="Content Placeholder 2"/>
          <p:cNvSpPr>
            <a:spLocks noGrp="1"/>
          </p:cNvSpPr>
          <p:nvPr>
            <p:ph idx="1"/>
          </p:nvPr>
        </p:nvSpPr>
        <p:spPr/>
        <p:txBody>
          <a:bodyPr/>
          <a:lstStyle/>
          <a:p>
            <a:r>
              <a:rPr lang="en-US" dirty="0" smtClean="0"/>
              <a:t>Operational decisions are not frequently taken.</a:t>
            </a:r>
          </a:p>
          <a:p>
            <a:r>
              <a:rPr lang="en-US" dirty="0" smtClean="0"/>
              <a:t>These are medium-period based decisions.</a:t>
            </a:r>
          </a:p>
          <a:p>
            <a:r>
              <a:rPr lang="en-US" dirty="0" smtClean="0"/>
              <a:t>These are taken in accordance with strategic and administrative decision.</a:t>
            </a:r>
          </a:p>
          <a:p>
            <a:r>
              <a:rPr lang="en-US" dirty="0" smtClean="0"/>
              <a:t>These are related to production.</a:t>
            </a:r>
          </a:p>
          <a:p>
            <a:r>
              <a:rPr lang="en-US" dirty="0" smtClean="0"/>
              <a:t>These are related to production and factory growth.</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idx="4294967295"/>
          </p:nvPr>
        </p:nvSpPr>
        <p:spPr>
          <a:xfrm>
            <a:off x="0" y="2130425"/>
            <a:ext cx="7772400" cy="1470025"/>
          </a:xfrm>
        </p:spPr>
        <p:txBody>
          <a:bodyPr/>
          <a:lstStyle/>
          <a:p>
            <a:pPr algn="r"/>
            <a:r>
              <a:rPr lang="en-US" dirty="0" smtClean="0"/>
              <a:t>Importance of </a:t>
            </a:r>
            <a:r>
              <a:rPr lang="en-US" dirty="0" err="1" smtClean="0"/>
              <a:t>Descision</a:t>
            </a:r>
            <a:r>
              <a:rPr lang="en-US" dirty="0" smtClean="0"/>
              <a:t> making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a:t>
            </a:r>
            <a:endParaRPr lang="en-US" dirty="0"/>
          </a:p>
        </p:txBody>
      </p:sp>
      <p:pic>
        <p:nvPicPr>
          <p:cNvPr id="2050" name="Picture 2" descr="C:\Users\Hp\Desktop\Importance-of-Decision-Making-in-Management.jpg"/>
          <p:cNvPicPr>
            <a:picLocks noGrp="1" noChangeAspect="1" noChangeArrowheads="1"/>
          </p:cNvPicPr>
          <p:nvPr>
            <p:ph idx="1"/>
          </p:nvPr>
        </p:nvPicPr>
        <p:blipFill>
          <a:blip r:embed="rId2"/>
          <a:stretch>
            <a:fillRect/>
          </a:stretch>
        </p:blipFill>
        <p:spPr bwMode="auto">
          <a:xfrm>
            <a:off x="2571750" y="2767806"/>
            <a:ext cx="4000500" cy="272415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1. Better </a:t>
            </a:r>
            <a:r>
              <a:rPr lang="en-US" b="1" dirty="0" err="1" smtClean="0"/>
              <a:t>Utilisation</a:t>
            </a:r>
            <a:r>
              <a:rPr lang="en-US" b="1" dirty="0" smtClean="0"/>
              <a:t> of Resources</a:t>
            </a:r>
            <a:br>
              <a:rPr lang="en-US" b="1" dirty="0" smtClean="0"/>
            </a:br>
            <a:endParaRPr lang="en-US" dirty="0"/>
          </a:p>
        </p:txBody>
      </p:sp>
      <p:sp>
        <p:nvSpPr>
          <p:cNvPr id="3" name="Content Placeholder 2"/>
          <p:cNvSpPr>
            <a:spLocks noGrp="1"/>
          </p:cNvSpPr>
          <p:nvPr>
            <p:ph idx="4294967295"/>
          </p:nvPr>
        </p:nvSpPr>
        <p:spPr>
          <a:xfrm>
            <a:off x="0" y="1600200"/>
            <a:ext cx="8229600" cy="4525963"/>
          </a:xfrm>
        </p:spPr>
        <p:txBody>
          <a:bodyPr>
            <a:normAutofit/>
          </a:bodyPr>
          <a:lstStyle/>
          <a:p>
            <a:pPr>
              <a:buNone/>
            </a:pPr>
            <a:r>
              <a:rPr lang="en-US" dirty="0" smtClean="0"/>
              <a:t/>
            </a:r>
            <a:br>
              <a:rPr lang="en-US" dirty="0" smtClean="0"/>
            </a:br>
            <a:r>
              <a:rPr lang="en-US" dirty="0" smtClean="0">
                <a:hlinkClick r:id="rId2"/>
              </a:rPr>
              <a:t>Decision making</a:t>
            </a:r>
            <a:r>
              <a:rPr lang="en-US" dirty="0" smtClean="0"/>
              <a:t> helps to </a:t>
            </a:r>
            <a:r>
              <a:rPr lang="en-US" dirty="0" err="1" smtClean="0"/>
              <a:t>utilise</a:t>
            </a:r>
            <a:r>
              <a:rPr lang="en-US" dirty="0" smtClean="0"/>
              <a:t> the available resources for achieving the objectives of the </a:t>
            </a:r>
            <a:r>
              <a:rPr lang="en-US" dirty="0" err="1" smtClean="0"/>
              <a:t>organisation</a:t>
            </a:r>
            <a:r>
              <a:rPr lang="en-US" dirty="0" smtClean="0"/>
              <a:t>. The available resources are the 6 Ms, i.e. Men, Money, Materials, Machines, Methods and Markets. The manager has to make correct decisions for all the 6 Ms. This will result in better </a:t>
            </a:r>
            <a:r>
              <a:rPr lang="en-US" dirty="0" err="1" smtClean="0"/>
              <a:t>utilisation</a:t>
            </a:r>
            <a:r>
              <a:rPr lang="en-US" dirty="0" smtClean="0"/>
              <a:t> of these resources.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Facing Problems and </a:t>
            </a:r>
            <a:r>
              <a:rPr lang="en-US" b="1" dirty="0" err="1" smtClean="0"/>
              <a:t>Challanges</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t>Decision making helps the </a:t>
            </a:r>
            <a:r>
              <a:rPr lang="en-US" dirty="0" err="1" smtClean="0"/>
              <a:t>organisation</a:t>
            </a:r>
            <a:r>
              <a:rPr lang="en-US" dirty="0" smtClean="0"/>
              <a:t> to face and tackle new problems and challenges. Quick and correct decisions help to solve problems and to accept new challenges.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Business Growth</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
            </a:r>
            <a:br>
              <a:rPr lang="en-US" dirty="0" smtClean="0"/>
            </a:br>
            <a:r>
              <a:rPr lang="en-US" dirty="0" smtClean="0"/>
              <a:t>Quick and correct decision making results in better </a:t>
            </a:r>
            <a:r>
              <a:rPr lang="en-US" dirty="0" err="1" smtClean="0"/>
              <a:t>utilisation</a:t>
            </a:r>
            <a:r>
              <a:rPr lang="en-US" dirty="0" smtClean="0"/>
              <a:t> of the resources. It helps the </a:t>
            </a:r>
            <a:r>
              <a:rPr lang="en-US" dirty="0" err="1" smtClean="0"/>
              <a:t>organisation</a:t>
            </a:r>
            <a:r>
              <a:rPr lang="en-US" dirty="0" smtClean="0"/>
              <a:t> to face new problems and challenges. It also helps to achieve its objectives. All this results in quick business growth. However, wrong, slow or no decisions can result in losses and industrial sickness.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Achieving Objectives</a:t>
            </a:r>
            <a:br>
              <a:rPr lang="en-US" b="1" dirty="0" smtClean="0"/>
            </a:b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t>Rational decisions help the </a:t>
            </a:r>
            <a:r>
              <a:rPr lang="en-US" dirty="0" err="1" smtClean="0"/>
              <a:t>organisation</a:t>
            </a:r>
            <a:r>
              <a:rPr lang="en-US" dirty="0" smtClean="0"/>
              <a:t> to achieve all its objectives quickly. This is because rational decisions are made after </a:t>
            </a:r>
            <a:r>
              <a:rPr lang="en-US" dirty="0" err="1" smtClean="0"/>
              <a:t>analysing</a:t>
            </a:r>
            <a:r>
              <a:rPr lang="en-US" dirty="0" smtClean="0"/>
              <a:t> and evaluating all the alternatives.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Increases Efficiency</a:t>
            </a:r>
            <a:br>
              <a:rPr lang="en-US" b="1" dirty="0" smtClean="0"/>
            </a:b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t>Rational decisions help to increase efficiency. Efficiency is the relation between returns and cost. If the returns are high and the cost is low, then there is efficiency and vice versa. Rational decisions result in higher returns at low cost.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Facilitate Innovation</a:t>
            </a:r>
            <a:br>
              <a:rPr lang="en-US" b="1" dirty="0" smtClean="0"/>
            </a:b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t>Rational decisions facilitate innovation. This is because it helps to develop new ideas, new products, new process, etc. This results in innovation. Innovation gives a competitive advantage to the </a:t>
            </a:r>
            <a:r>
              <a:rPr lang="en-US" dirty="0" err="1" smtClean="0"/>
              <a:t>organisation</a:t>
            </a:r>
            <a:r>
              <a:rPr lang="en-US" dirty="0" smtClean="0"/>
              <a: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7. Motivates Employees</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
            </a:r>
            <a:br>
              <a:rPr lang="en-US" dirty="0" smtClean="0"/>
            </a:br>
            <a:r>
              <a:rPr lang="en-US" dirty="0" smtClean="0"/>
              <a:t>Rational decision results in motivation for the employees. This is because the employees are motivated to implement rational decisions. When the rational decisions are implemented the </a:t>
            </a:r>
            <a:r>
              <a:rPr lang="en-US" dirty="0" err="1" smtClean="0"/>
              <a:t>organisation</a:t>
            </a:r>
            <a:r>
              <a:rPr lang="en-US" dirty="0" smtClean="0"/>
              <a:t> makes high profits. Therefore, it can give financial and non-financial benefits to the employees.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a:buNone/>
            </a:pPr>
            <a:r>
              <a:rPr lang="en-US" dirty="0" smtClean="0"/>
              <a:t>   Decision-making can be defined as the process of selecting a right and effective course of action from two or more alternatives for the purpose of achieving a desired result. </a:t>
            </a:r>
          </a:p>
          <a:p>
            <a:pPr>
              <a:buNone/>
            </a:pPr>
            <a:r>
              <a:rPr lang="en-US" dirty="0" smtClean="0"/>
              <a:t>    Decision-making is the essence of management.</a:t>
            </a:r>
          </a:p>
          <a:p>
            <a:pPr>
              <a:buNone/>
            </a:pPr>
            <a:r>
              <a:rPr lang="en-US" dirty="0" smtClean="0"/>
              <a:t>    A decision is an act of selection or choice of one action from several alternatives.</a:t>
            </a:r>
          </a:p>
          <a:p>
            <a:pPr>
              <a:buNone/>
            </a:pP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a:bodyPr>
          <a:lstStyle/>
          <a:p>
            <a:r>
              <a:rPr lang="en-US" sz="2000" dirty="0" smtClean="0">
                <a:hlinkClick r:id="rId2"/>
              </a:rPr>
              <a:t>https://www.umassd.edu/fycm/decision-making/process/</a:t>
            </a:r>
            <a:endParaRPr lang="en-US" sz="2000" dirty="0" smtClean="0"/>
          </a:p>
          <a:p>
            <a:r>
              <a:rPr lang="en-US" sz="2000" dirty="0" err="1" smtClean="0"/>
              <a:t>Priyali</a:t>
            </a:r>
            <a:r>
              <a:rPr lang="en-US" sz="2000" dirty="0" smtClean="0"/>
              <a:t> Sharma.</a:t>
            </a:r>
            <a:r>
              <a:rPr lang="en-US" sz="2000" b="1" dirty="0" smtClean="0"/>
              <a:t> Decision-Making : Definition, Importance and Principles | Management</a:t>
            </a:r>
          </a:p>
          <a:p>
            <a:r>
              <a:rPr lang="en-US" sz="2000" dirty="0" smtClean="0">
                <a:hlinkClick r:id="rId3"/>
              </a:rPr>
              <a:t>https://www.managementstudyguide.com/strategic-decisions.htm</a:t>
            </a:r>
            <a:endParaRPr lang="en-US" sz="2000" dirty="0" smtClean="0"/>
          </a:p>
          <a:p>
            <a:r>
              <a:rPr lang="en-US" sz="2000" dirty="0" err="1" smtClean="0"/>
              <a:t>Gaurav</a:t>
            </a:r>
            <a:r>
              <a:rPr lang="en-US" sz="2000" dirty="0" smtClean="0"/>
              <a:t> </a:t>
            </a:r>
            <a:r>
              <a:rPr lang="en-US" sz="2000" dirty="0" err="1" smtClean="0"/>
              <a:t>Akran.https</a:t>
            </a:r>
            <a:r>
              <a:rPr lang="en-US" sz="2000" dirty="0" smtClean="0"/>
              <a:t>://</a:t>
            </a:r>
            <a:r>
              <a:rPr lang="en-US" sz="2000" dirty="0" err="1" smtClean="0"/>
              <a:t>kalyan-city.blogspot.com</a:t>
            </a:r>
            <a:r>
              <a:rPr lang="en-US" sz="2000" dirty="0" smtClean="0"/>
              <a:t>/2011/08/importance-of-decision-making-</a:t>
            </a:r>
            <a:r>
              <a:rPr lang="en-US" sz="2000" dirty="0" err="1" smtClean="0"/>
              <a:t>in.html</a:t>
            </a:r>
            <a:endParaRPr lang="en-US" sz="2000"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idx="4294967295"/>
          </p:nvPr>
        </p:nvSpPr>
        <p:spPr>
          <a:xfrm>
            <a:off x="0" y="2130425"/>
            <a:ext cx="7772400" cy="1470025"/>
          </a:xfrm>
        </p:spPr>
        <p:txBody>
          <a:bodyPr/>
          <a:lstStyle/>
          <a:p>
            <a:r>
              <a:rPr lang="en-US" dirty="0" smtClean="0"/>
              <a:t>Thank you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Definition</a:t>
            </a:r>
            <a:endParaRPr lang="en-US" dirty="0"/>
          </a:p>
        </p:txBody>
      </p:sp>
      <p:sp>
        <p:nvSpPr>
          <p:cNvPr id="3" name="Content Placeholder 2"/>
          <p:cNvSpPr>
            <a:spLocks noGrp="1"/>
          </p:cNvSpPr>
          <p:nvPr>
            <p:ph idx="1"/>
          </p:nvPr>
        </p:nvSpPr>
        <p:spPr/>
        <p:txBody>
          <a:bodyPr>
            <a:normAutofit/>
          </a:bodyPr>
          <a:lstStyle/>
          <a:p>
            <a:r>
              <a:rPr lang="en-US" dirty="0" smtClean="0"/>
              <a:t>According to P. F. </a:t>
            </a:r>
            <a:r>
              <a:rPr lang="en-US" dirty="0" err="1" smtClean="0"/>
              <a:t>Drucker</a:t>
            </a:r>
            <a:r>
              <a:rPr lang="en-US" dirty="0" smtClean="0"/>
              <a:t> – </a:t>
            </a:r>
            <a:r>
              <a:rPr lang="en-US" b="1" dirty="0" smtClean="0"/>
              <a:t>“What­ever a manager does he does through making decisions.” </a:t>
            </a:r>
            <a:r>
              <a:rPr lang="en-US" dirty="0" smtClean="0"/>
              <a:t>All matters relating to planning, </a:t>
            </a:r>
            <a:r>
              <a:rPr lang="en-US" dirty="0" err="1" smtClean="0"/>
              <a:t>organising</a:t>
            </a:r>
            <a:r>
              <a:rPr lang="en-US" dirty="0" smtClean="0"/>
              <a:t>, direction, co-ordination and control are settled by the managers through decisions which are executed into practice by the operators of the enterprise.</a:t>
            </a:r>
          </a:p>
          <a:p>
            <a:r>
              <a:rPr lang="en-US" dirty="0" smtClean="0"/>
              <a:t>George Terry defines decision-making</a:t>
            </a:r>
            <a:r>
              <a:rPr lang="en-US" b="1" dirty="0" smtClean="0"/>
              <a:t> “as the selection of one </a:t>
            </a:r>
            <a:r>
              <a:rPr lang="en-US" b="1" dirty="0" err="1" smtClean="0"/>
              <a:t>behaviour</a:t>
            </a:r>
            <a:r>
              <a:rPr lang="en-US" b="1" dirty="0" smtClean="0"/>
              <a:t> alternative from two or more possible alternatives.”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decision making</a:t>
            </a:r>
            <a:endParaRPr lang="en-US" dirty="0"/>
          </a:p>
        </p:txBody>
      </p:sp>
      <p:sp>
        <p:nvSpPr>
          <p:cNvPr id="3" name="Content Placeholder 2"/>
          <p:cNvSpPr>
            <a:spLocks noGrp="1"/>
          </p:cNvSpPr>
          <p:nvPr>
            <p:ph idx="1"/>
          </p:nvPr>
        </p:nvSpPr>
        <p:spPr/>
        <p:txBody>
          <a:bodyPr/>
          <a:lstStyle/>
          <a:p>
            <a:r>
              <a:rPr lang="en-US" dirty="0" smtClean="0"/>
              <a:t>Using a step-by-step decision-making process can help you make more deliberate, thoughtful decisions by organizing relevant information and defining alternatives. This approach increases the chances that you will choose the most satisfying alternative possible.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Decision Making</a:t>
            </a:r>
            <a:endParaRPr lang="en-US" dirty="0"/>
          </a:p>
        </p:txBody>
      </p:sp>
      <p:pic>
        <p:nvPicPr>
          <p:cNvPr id="1026" name="Picture 2" descr="C:\Users\Hp\Desktop\clip_image0041.jpg"/>
          <p:cNvPicPr>
            <a:picLocks noGrp="1" noChangeAspect="1" noChangeArrowheads="1"/>
          </p:cNvPicPr>
          <p:nvPr>
            <p:ph idx="1"/>
          </p:nvPr>
        </p:nvPicPr>
        <p:blipFill>
          <a:blip r:embed="rId2"/>
          <a:stretch>
            <a:fillRect/>
          </a:stretch>
        </p:blipFill>
        <p:spPr bwMode="auto">
          <a:xfrm>
            <a:off x="2500312" y="3267869"/>
            <a:ext cx="4143375" cy="1724025"/>
          </a:xfrm>
          <a:prstGeom prst="rect">
            <a:avLst/>
          </a:prstGeom>
          <a:noFill/>
        </p:spPr>
      </p:pic>
      <p:sp>
        <p:nvSpPr>
          <p:cNvPr id="5" name="Rectangle 4"/>
          <p:cNvSpPr/>
          <p:nvPr/>
        </p:nvSpPr>
        <p:spPr>
          <a:xfrm>
            <a:off x="2286000" y="1752600"/>
            <a:ext cx="4572000" cy="923330"/>
          </a:xfrm>
          <a:prstGeom prst="rect">
            <a:avLst/>
          </a:prstGeom>
        </p:spPr>
        <p:txBody>
          <a:bodyPr wrap="square">
            <a:spAutoFit/>
          </a:bodyPr>
          <a:lstStyle/>
          <a:p>
            <a:r>
              <a:rPr lang="en-US" dirty="0" smtClean="0"/>
              <a:t>If certain principles are followed for decision-making, such multidimensional reactions can mostly be overcome.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 1: Identify the decision</a:t>
            </a:r>
          </a:p>
        </p:txBody>
      </p:sp>
      <p:sp>
        <p:nvSpPr>
          <p:cNvPr id="3" name="Content Placeholder 2"/>
          <p:cNvSpPr>
            <a:spLocks noGrp="1"/>
          </p:cNvSpPr>
          <p:nvPr>
            <p:ph idx="1"/>
          </p:nvPr>
        </p:nvSpPr>
        <p:spPr/>
        <p:txBody>
          <a:bodyPr/>
          <a:lstStyle/>
          <a:p>
            <a:r>
              <a:rPr lang="en-US" dirty="0" smtClean="0"/>
              <a:t>You realize that you need to make a decision. Try to clearly define the nature of the decision you must make. This first step is very important.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2: Gather relevant information</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Collect some pertinent information before you make your decision: what information is needed, the best sources of information, and how to get it. This step involves both internal and external “work.” Some information is internal: you’ll seek it through a process of self-assessment. Other information is external: you’ll find it online, in books, from other people, and from other sources.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3: Identify the alternatives</a:t>
            </a:r>
            <a:br>
              <a:rPr lang="en-US" b="1" dirty="0" smtClean="0"/>
            </a:br>
            <a:endParaRPr lang="en-US" dirty="0"/>
          </a:p>
        </p:txBody>
      </p:sp>
      <p:sp>
        <p:nvSpPr>
          <p:cNvPr id="3" name="Content Placeholder 2"/>
          <p:cNvSpPr>
            <a:spLocks noGrp="1"/>
          </p:cNvSpPr>
          <p:nvPr>
            <p:ph idx="1"/>
          </p:nvPr>
        </p:nvSpPr>
        <p:spPr/>
        <p:txBody>
          <a:bodyPr/>
          <a:lstStyle/>
          <a:p>
            <a:r>
              <a:rPr lang="en-US" dirty="0" smtClean="0"/>
              <a:t>As you collect information, you will probably identify several possible paths of action, or alternatives. You can also use your imagination and additional information to construct new alternatives. In this step, you will list all possible and desirable alternatives.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850</Words>
  <Application>Microsoft Office PowerPoint</Application>
  <PresentationFormat>On-screen Show (4:3)</PresentationFormat>
  <Paragraphs>80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Decision making</vt:lpstr>
      <vt:lpstr>Decision making</vt:lpstr>
      <vt:lpstr>Definition</vt:lpstr>
      <vt:lpstr>Definition</vt:lpstr>
      <vt:lpstr>Process of decision making</vt:lpstr>
      <vt:lpstr>Principles of Decision Making</vt:lpstr>
      <vt:lpstr>Step 1: Identify the decision</vt:lpstr>
      <vt:lpstr>Step 2: Gather relevant information </vt:lpstr>
      <vt:lpstr>Step 3: Identify the alternatives </vt:lpstr>
      <vt:lpstr>Step 4: Weigh the evidence </vt:lpstr>
      <vt:lpstr>Step 5: Choose among alternatives </vt:lpstr>
      <vt:lpstr>Step 6: Take action </vt:lpstr>
      <vt:lpstr>Step 7: Review your decision &amp; its consequences </vt:lpstr>
      <vt:lpstr>Types of Decision making</vt:lpstr>
      <vt:lpstr>Strategic decision making</vt:lpstr>
      <vt:lpstr>Strategic decision making</vt:lpstr>
      <vt:lpstr>Tactical Decision making</vt:lpstr>
      <vt:lpstr>Slide 18</vt:lpstr>
      <vt:lpstr>Operational decisions</vt:lpstr>
      <vt:lpstr>Operational Decisions </vt:lpstr>
      <vt:lpstr>Importance of Descision making</vt:lpstr>
      <vt:lpstr>Importance</vt:lpstr>
      <vt:lpstr> 1. Better Utilisation of Resources </vt:lpstr>
      <vt:lpstr>2. Facing Problems and Challanges </vt:lpstr>
      <vt:lpstr>3. Business Growth </vt:lpstr>
      <vt:lpstr>4. Achieving Objectives </vt:lpstr>
      <vt:lpstr>5. Increases Efficiency </vt:lpstr>
      <vt:lpstr>6. Facilitate Innovation </vt:lpstr>
      <vt:lpstr>7. Motivates Employees </vt:lpstr>
      <vt:lpstr>Bibliography</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dc:title>
  <dc:creator>Hp</dc:creator>
  <cp:lastModifiedBy>Hp</cp:lastModifiedBy>
  <cp:revision>4</cp:revision>
  <dcterms:created xsi:type="dcterms:W3CDTF">2006-08-16T00:00:00Z</dcterms:created>
  <dcterms:modified xsi:type="dcterms:W3CDTF">2021-12-08T09:52:49Z</dcterms:modified>
</cp:coreProperties>
</file>