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1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78" r:id="rId14"/>
    <p:sldId id="269" r:id="rId15"/>
    <p:sldId id="270" r:id="rId16"/>
    <p:sldId id="279" r:id="rId17"/>
    <p:sldId id="271" r:id="rId18"/>
    <p:sldId id="272" r:id="rId19"/>
    <p:sldId id="273" r:id="rId20"/>
    <p:sldId id="274" r:id="rId21"/>
    <p:sldId id="282" r:id="rId22"/>
    <p:sldId id="276" r:id="rId23"/>
    <p:sldId id="284" r:id="rId24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91945\Desktop\New%20Microsoft%20Office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51323504774673"/>
          <c:y val="0.16246087598425196"/>
          <c:w val="0.63783911319595699"/>
          <c:h val="0.6385521653543305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362616"/>
        <c:axId val="304363792"/>
      </c:lineChart>
      <c:catAx>
        <c:axId val="304362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4363792"/>
        <c:crosses val="autoZero"/>
        <c:auto val="1"/>
        <c:lblAlgn val="ctr"/>
        <c:lblOffset val="100"/>
        <c:noMultiLvlLbl val="0"/>
      </c:catAx>
      <c:valAx>
        <c:axId val="30436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362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556818181818171"/>
          <c:y val="0.36989739173228353"/>
          <c:w val="0.15393617021276598"/>
          <c:h val="0.26020497047244101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smtClean="0"/>
              <a:t>Pie</a:t>
            </a:r>
            <a:r>
              <a:rPr lang="en-US" sz="2800" baseline="0" dirty="0" smtClean="0"/>
              <a:t> Chart</a:t>
            </a:r>
            <a:endParaRPr lang="en-US" sz="2800" dirty="0"/>
          </a:p>
        </c:rich>
      </c:tx>
      <c:layout>
        <c:manualLayout>
          <c:xMode val="edge"/>
          <c:yMode val="edge"/>
          <c:x val="0.23663841807909605"/>
          <c:y val="1.75438596491228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898305084745763E-2"/>
          <c:y val="0.1753656121932127"/>
          <c:w val="0.7288840695760489"/>
          <c:h val="0.75445894921029621"/>
        </c:manualLayout>
      </c:layout>
      <c:pieChart>
        <c:varyColors val="1"/>
        <c:ser>
          <c:idx val="0"/>
          <c:order val="0"/>
          <c:tx>
            <c:strRef>
              <c:f>'[Chart in Microsoft Office PowerPoint]Sheet1'!$B$9</c:f>
              <c:strCache>
                <c:ptCount val="1"/>
                <c:pt idx="0">
                  <c:v>Degree</c:v>
                </c:pt>
              </c:strCache>
            </c:strRef>
          </c:tx>
          <c:cat>
            <c:strRef>
              <c:f>'[Chart in Microsoft Office PowerPoint]Sheet1'!$A$10:$A$13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AB</c:v>
                </c:pt>
                <c:pt idx="3">
                  <c:v>O</c:v>
                </c:pt>
              </c:strCache>
            </c:strRef>
          </c:cat>
          <c:val>
            <c:numRef>
              <c:f>'[Chart in Microsoft Office PowerPoint]Sheet1'!$B$10:$B$13</c:f>
              <c:numCache>
                <c:formatCode>General</c:formatCode>
                <c:ptCount val="4"/>
                <c:pt idx="0">
                  <c:v>72</c:v>
                </c:pt>
                <c:pt idx="1">
                  <c:v>108</c:v>
                </c:pt>
                <c:pt idx="2">
                  <c:v>72</c:v>
                </c:pt>
                <c:pt idx="3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211997864673697"/>
          <c:y val="8.865980568218447E-2"/>
          <c:w val="0.18703256372614441"/>
          <c:h val="0.8401510337523598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445983045222793"/>
          <c:y val="0.31871087598425213"/>
          <c:w val="0.5280455244818536"/>
          <c:h val="0.526052165354330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365360"/>
        <c:axId val="304365752"/>
      </c:barChart>
      <c:catAx>
        <c:axId val="30436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4365752"/>
        <c:crosses val="autoZero"/>
        <c:auto val="1"/>
        <c:lblAlgn val="ctr"/>
        <c:lblOffset val="100"/>
        <c:noMultiLvlLbl val="0"/>
      </c:catAx>
      <c:valAx>
        <c:axId val="304365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</c:spPr>
        <c:crossAx val="304365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213697506561678"/>
          <c:y val="4.9051251406074248E-2"/>
          <c:w val="0.7322641076115487"/>
          <c:h val="0.794802095050618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Maize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Rice 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Wheat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367712"/>
        <c:axId val="304366536"/>
      </c:barChart>
      <c:catAx>
        <c:axId val="30436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4366536"/>
        <c:crosses val="autoZero"/>
        <c:auto val="1"/>
        <c:lblAlgn val="ctr"/>
        <c:lblOffset val="100"/>
        <c:noMultiLvlLbl val="0"/>
      </c:catAx>
      <c:valAx>
        <c:axId val="304366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4367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440108267716552"/>
          <c:y val="0.31860341676040499"/>
          <c:w val="0.15559891732283471"/>
          <c:h val="0.3761856721034871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Sheet1!$A$13</c:f>
              <c:strCache>
                <c:ptCount val="1"/>
                <c:pt idx="0">
                  <c:v>Wheat</c:v>
                </c:pt>
              </c:strCache>
            </c:strRef>
          </c:tx>
          <c:invertIfNegative val="0"/>
          <c:cat>
            <c:numRef>
              <c:f>Sheet1!$B$12:$E$12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Sheet1!$A$14</c:f>
              <c:strCache>
                <c:ptCount val="1"/>
                <c:pt idx="0">
                  <c:v>Rice</c:v>
                </c:pt>
              </c:strCache>
            </c:strRef>
          </c:tx>
          <c:invertIfNegative val="0"/>
          <c:cat>
            <c:numRef>
              <c:f>Sheet1!$B$12:$E$12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Sheet1!$B$14:$E$14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Sheet1!$A$15</c:f>
              <c:strCache>
                <c:ptCount val="1"/>
                <c:pt idx="0">
                  <c:v>Maize</c:v>
                </c:pt>
              </c:strCache>
            </c:strRef>
          </c:tx>
          <c:invertIfNegative val="0"/>
          <c:cat>
            <c:numRef>
              <c:f>Sheet1!$B$12:$E$12</c:f>
              <c:numCache>
                <c:formatCode>General</c:formatCode>
                <c:ptCount val="4"/>
                <c:pt idx="0">
                  <c:v>2005</c:v>
                </c:pt>
                <c:pt idx="1">
                  <c:v>2010</c:v>
                </c:pt>
                <c:pt idx="2">
                  <c:v>2015</c:v>
                </c:pt>
                <c:pt idx="3">
                  <c:v>2020</c:v>
                </c:pt>
              </c:numCache>
            </c:numRef>
          </c:cat>
          <c:val>
            <c:numRef>
              <c:f>Sheet1!$B$15:$E$15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221616"/>
        <c:axId val="303967136"/>
      </c:barChart>
      <c:catAx>
        <c:axId val="30422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3967136"/>
        <c:crosses val="autoZero"/>
        <c:auto val="1"/>
        <c:lblAlgn val="ctr"/>
        <c:lblOffset val="100"/>
        <c:noMultiLvlLbl val="0"/>
      </c:catAx>
      <c:valAx>
        <c:axId val="303967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4221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48360193293568"/>
          <c:y val="0.13831291921843106"/>
          <c:w val="0.17017060367454065"/>
          <c:h val="0.4872626859142608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4330708661422"/>
          <c:y val="6.9978674540682434E-2"/>
          <c:w val="0.66744110892388475"/>
          <c:h val="0.7438720472440947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Wheat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40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Rice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20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Maize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40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6888616"/>
        <c:axId val="366894888"/>
      </c:barChart>
      <c:catAx>
        <c:axId val="36688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6894888"/>
        <c:crosses val="autoZero"/>
        <c:auto val="1"/>
        <c:lblAlgn val="ctr"/>
        <c:lblOffset val="100"/>
        <c:noMultiLvlLbl val="0"/>
      </c:catAx>
      <c:valAx>
        <c:axId val="36689488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66888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80299521383368"/>
          <c:y val="0.20739739173228353"/>
          <c:w val="0.21319700478616646"/>
          <c:h val="0.268538385826771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74885336302666"/>
          <c:y val="8.4119243617275116E-2"/>
          <c:w val="0.64683846337389683"/>
          <c:h val="0.7303850513004056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Wheat</c:v>
                </c:pt>
              </c:strCache>
            </c:strRef>
          </c:tx>
          <c:invertIfNegative val="0"/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Sheet1!$C$4:$F$4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Rice</c:v>
                </c:pt>
              </c:strCache>
            </c:strRef>
          </c:tx>
          <c:invertIfNegative val="0"/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Sheet1!$C$5:$F$5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Maize</c:v>
                </c:pt>
              </c:strCache>
            </c:strRef>
          </c:tx>
          <c:invertIfNegative val="0"/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Sheet1!$C$6:$F$6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182664"/>
        <c:axId val="304183048"/>
      </c:barChart>
      <c:catAx>
        <c:axId val="30418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4183048"/>
        <c:crosses val="autoZero"/>
        <c:auto val="0"/>
        <c:lblAlgn val="ctr"/>
        <c:lblOffset val="100"/>
        <c:tickLblSkip val="1"/>
        <c:noMultiLvlLbl val="0"/>
      </c:catAx>
      <c:valAx>
        <c:axId val="3041830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304182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733423473580955"/>
          <c:y val="0.3285749224528754"/>
          <c:w val="0.2025647551631804"/>
          <c:h val="0.342849856836077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052567027252438E-2"/>
          <c:y val="6.4482473964947939E-2"/>
          <c:w val="0.7875027595849583"/>
          <c:h val="0.699829819659639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Variable 1</c:v>
                </c:pt>
                <c:pt idx="1">
                  <c:v>Variable 2</c:v>
                </c:pt>
                <c:pt idx="2">
                  <c:v>Variable 3</c:v>
                </c:pt>
                <c:pt idx="3">
                  <c:v>Variable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Variable 1</c:v>
                </c:pt>
                <c:pt idx="1">
                  <c:v>Variable 2</c:v>
                </c:pt>
                <c:pt idx="2">
                  <c:v>Variable 3</c:v>
                </c:pt>
                <c:pt idx="3">
                  <c:v>Variable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Variable 1</c:v>
                </c:pt>
                <c:pt idx="1">
                  <c:v>Variable 2</c:v>
                </c:pt>
                <c:pt idx="2">
                  <c:v>Variable 3</c:v>
                </c:pt>
                <c:pt idx="3">
                  <c:v>Variable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891752"/>
        <c:axId val="366896064"/>
      </c:barChart>
      <c:catAx>
        <c:axId val="366891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6896064"/>
        <c:crosses val="autoZero"/>
        <c:auto val="1"/>
        <c:lblAlgn val="ctr"/>
        <c:lblOffset val="100"/>
        <c:noMultiLvlLbl val="0"/>
      </c:catAx>
      <c:valAx>
        <c:axId val="366896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6891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22822380847275"/>
          <c:y val="3.3245068156802941E-2"/>
          <c:w val="0.12865651139401965"/>
          <c:h val="0.2238322326644653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619238599847919"/>
          <c:y val="5.424992709244679E-2"/>
          <c:w val="0.60830242598179907"/>
          <c:h val="0.70192884222805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Wheat</c:v>
                </c:pt>
              </c:strCache>
            </c:strRef>
          </c:tx>
          <c:invertIfNegative val="0"/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Sheet1!$C$4:$F$4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Rice</c:v>
                </c:pt>
              </c:strCache>
            </c:strRef>
          </c:tx>
          <c:invertIfNegative val="0"/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Sheet1!$C$5:$F$5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Maize</c:v>
                </c:pt>
              </c:strCache>
            </c:strRef>
          </c:tx>
          <c:invertIfNegative val="0"/>
          <c:cat>
            <c:numLit>
              <c:formatCode>General</c:formatCode>
              <c:ptCount val="4"/>
              <c:pt idx="0">
                <c:v>2005</c:v>
              </c:pt>
              <c:pt idx="1">
                <c:v>2010</c:v>
              </c:pt>
              <c:pt idx="2">
                <c:v>2015</c:v>
              </c:pt>
              <c:pt idx="3">
                <c:v>2020</c:v>
              </c:pt>
            </c:numLit>
          </c:cat>
          <c:val>
            <c:numRef>
              <c:f>Sheet1!$C$6:$F$6</c:f>
              <c:numCache>
                <c:formatCode>General</c:formatCode>
                <c:ptCount val="4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594280"/>
        <c:axId val="302590752"/>
      </c:barChart>
      <c:catAx>
        <c:axId val="302594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2590752"/>
        <c:crosses val="autoZero"/>
        <c:auto val="1"/>
        <c:lblAlgn val="ctr"/>
        <c:lblOffset val="100"/>
        <c:noMultiLvlLbl val="0"/>
      </c:catAx>
      <c:valAx>
        <c:axId val="302590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02594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80106458655296"/>
          <c:y val="7.2703412073491045E-4"/>
          <c:w val="0.21669548899845473"/>
          <c:h val="0.309657042869641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785672234895869"/>
          <c:y val="2.2222222222222223E-2"/>
          <c:w val="0.38629283489096572"/>
          <c:h val="0.91851851851851851"/>
        </c:manualLayout>
      </c:layout>
      <c:pieChart>
        <c:varyColors val="1"/>
        <c:ser>
          <c:idx val="0"/>
          <c:order val="0"/>
          <c:tx>
            <c:strRef>
              <c:f>Sheet1!$B$9</c:f>
              <c:strCache>
                <c:ptCount val="1"/>
                <c:pt idx="0">
                  <c:v>Degree</c:v>
                </c:pt>
              </c:strCache>
            </c:strRef>
          </c:tx>
          <c:cat>
            <c:strRef>
              <c:f>Sheet1!$A$10:$A$13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AB</c:v>
                </c:pt>
                <c:pt idx="3">
                  <c:v>O</c:v>
                </c:pt>
              </c:strCache>
            </c:strRef>
          </c:cat>
          <c:val>
            <c:numRef>
              <c:f>Sheet1!$B$10:$B$13</c:f>
              <c:numCache>
                <c:formatCode>General</c:formatCode>
                <c:ptCount val="4"/>
                <c:pt idx="0">
                  <c:v>72</c:v>
                </c:pt>
                <c:pt idx="1">
                  <c:v>108</c:v>
                </c:pt>
                <c:pt idx="2">
                  <c:v>72</c:v>
                </c:pt>
                <c:pt idx="3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146677845824823"/>
          <c:y val="4.563575386410032E-2"/>
          <c:w val="0.15927396228249247"/>
          <c:h val="0.93085797608632259"/>
        </c:manualLayout>
      </c:layout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D5A6-3068-4B65-8AA5-4FBDB1E3287C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4B3EA-A083-443D-B644-74E25B6635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B3EA-A083-443D-B644-74E25B6635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5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B3EA-A083-443D-B644-74E25B66352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8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2060"/>
                </a:solidFill>
              </a:rPr>
              <a:t> </a:t>
            </a:r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Diagrammatic </a:t>
            </a:r>
            <a:b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and </a:t>
            </a:r>
            <a:b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Graphical Representation of Data</a:t>
            </a:r>
            <a:endParaRPr lang="en-U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en-IN" dirty="0" smtClean="0"/>
              <a:t>B) 	Bar diagram: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	ii) 	Divided Bar Diagram –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n-IN" sz="2400" dirty="0" smtClean="0"/>
              <a:t>The frequency is divided into different  components 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2895600"/>
          <a:ext cx="6096000" cy="284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600" dirty="0" smtClean="0"/>
              <a:t>ii) 	Divided Bar Diagram –   </a:t>
            </a:r>
            <a:r>
              <a:rPr lang="en-IN" sz="32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1</a:t>
            </a:r>
            <a:endParaRPr lang="en-US" sz="36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50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Crops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2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Maize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" y="3429000"/>
          <a:ext cx="8153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>
          <a:xfrm>
            <a:off x="4114800" y="3352800"/>
            <a:ext cx="1752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Divided BAR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iii)	Percentage bar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dirty="0" smtClean="0"/>
              <a:t> 	</a:t>
            </a:r>
            <a:r>
              <a:rPr lang="en-IN" sz="2200" dirty="0" smtClean="0"/>
              <a:t>The length of the bar is kept equal to 100 and the divisions of 	the correspond to the % of different component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2000" dirty="0" smtClean="0"/>
              <a:t> 	</a:t>
            </a:r>
            <a:r>
              <a:rPr lang="en-IN" sz="2200" dirty="0" smtClean="0"/>
              <a:t>Each component have different percentage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None/>
            </a:pPr>
            <a:endParaRPr lang="en-IN" dirty="0" smtClean="0"/>
          </a:p>
          <a:p>
            <a:pPr lvl="1" algn="just">
              <a:spcBef>
                <a:spcPts val="0"/>
              </a:spcBef>
              <a:buNone/>
            </a:pPr>
            <a:endParaRPr lang="en-IN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971800"/>
          <a:ext cx="6781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sz="3600" dirty="0" smtClean="0"/>
              <a:t>iii)	Percentage bar diagram -   </a:t>
            </a:r>
            <a:r>
              <a:rPr lang="en-IN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2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305800" cy="212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3777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Crops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7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Maize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1143000" y="3352800"/>
          <a:ext cx="7543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Oval 11"/>
          <p:cNvSpPr/>
          <p:nvPr/>
        </p:nvSpPr>
        <p:spPr>
          <a:xfrm>
            <a:off x="304800" y="4267200"/>
            <a:ext cx="1143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%  BAR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1" grpId="1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iv)	Multiple bar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They are preferred whenever a comparison 	between two or more related variables is to be 	made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The techniques of simple bar diagram can be 	extended to represented two or more sets of 	interrelated data in a diagram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These diagrams facilitate the comparison of data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IN" dirty="0" smtClean="0"/>
              <a:t> 	Such data can be represented either by divided 	bar diagram, % divided bar diagram or multiple 	bar diagram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600" dirty="0" smtClean="0"/>
              <a:t>iv)	Multiple bar diagram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5240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sz="3600" dirty="0" smtClean="0"/>
              <a:t>iv)	Multiple bar diagram -       </a:t>
            </a:r>
            <a:r>
              <a:rPr lang="en-IN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3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494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Crops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Years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4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2005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6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Times New Roman"/>
                          <a:cs typeface="Times New Roman"/>
                        </a:rPr>
                        <a:t>Wheat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</a:tr>
              <a:tr h="376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Rice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/>
                </a:tc>
              </a:tr>
              <a:tr h="376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Times New Roman"/>
                          <a:cs typeface="Times New Roman"/>
                        </a:rPr>
                        <a:t>Maize</a:t>
                      </a:r>
                      <a:endParaRPr lang="en-U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" y="3276600"/>
          <a:ext cx="8153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3962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2000" dirty="0" smtClean="0"/>
              <a:t>Multiple  Bar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Representing discrete data of qualitative 	characters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Data represent in a circle form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Angle of the circles will be proportional to the 	frequencies or different components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Pie diagram should be used on a % basis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% can be presented by sector equal in size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IN" sz="5100" dirty="0" smtClean="0"/>
              <a:t> 	To construction a pie diagram, the data can 	be 	transposed in to the corresponding degrees on a 	circle</a:t>
            </a:r>
          </a:p>
          <a:p>
            <a:pPr>
              <a:buNone/>
            </a:pPr>
            <a:r>
              <a:rPr lang="en-IN" sz="3500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St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Step I:  Calculate the %</a:t>
            </a:r>
          </a:p>
          <a:p>
            <a:pPr>
              <a:buNone/>
            </a:pPr>
            <a:r>
              <a:rPr lang="en-IN" dirty="0" smtClean="0"/>
              <a:t>		   </a:t>
            </a:r>
            <a:r>
              <a:rPr lang="en-IN" sz="3000" dirty="0" smtClean="0"/>
              <a:t>The % of blood group A = 30% (150</a:t>
            </a:r>
            <a:r>
              <a:rPr lang="en-IN" sz="2800" dirty="0" smtClean="0">
                <a:sym typeface="Symbol"/>
              </a:rPr>
              <a:t> </a:t>
            </a:r>
            <a:r>
              <a:rPr lang="en-IN" sz="3000" dirty="0" smtClean="0"/>
              <a:t>500)x100</a:t>
            </a:r>
          </a:p>
          <a:p>
            <a:pPr>
              <a:buNone/>
            </a:pPr>
            <a:r>
              <a:rPr lang="en-IN" sz="2400" dirty="0" smtClean="0"/>
              <a:t>					           </a:t>
            </a:r>
            <a:r>
              <a:rPr lang="en-IN" sz="3000" dirty="0" smtClean="0"/>
              <a:t>B = 24%</a:t>
            </a:r>
          </a:p>
          <a:p>
            <a:pPr>
              <a:buNone/>
            </a:pPr>
            <a:r>
              <a:rPr lang="en-IN" sz="3000" dirty="0" smtClean="0"/>
              <a:t>					      </a:t>
            </a:r>
            <a:r>
              <a:rPr lang="en-IN" sz="3000" dirty="0" smtClean="0"/>
              <a:t>AB </a:t>
            </a:r>
            <a:r>
              <a:rPr lang="en-IN" sz="3000" dirty="0" smtClean="0"/>
              <a:t>= 22%</a:t>
            </a:r>
          </a:p>
          <a:p>
            <a:pPr>
              <a:buNone/>
            </a:pPr>
            <a:r>
              <a:rPr lang="en-IN" sz="3000" dirty="0" smtClean="0"/>
              <a:t>					        </a:t>
            </a:r>
            <a:r>
              <a:rPr lang="en-IN" sz="3000" dirty="0" smtClean="0"/>
              <a:t>O </a:t>
            </a:r>
            <a:r>
              <a:rPr lang="en-IN" sz="3000" dirty="0" smtClean="0"/>
              <a:t>= 24%	</a:t>
            </a:r>
            <a:r>
              <a:rPr lang="en-IN" sz="2400" dirty="0" smtClean="0"/>
              <a:t>	</a:t>
            </a:r>
            <a:endParaRPr lang="en-IN" dirty="0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1143001"/>
          <a:ext cx="8229600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939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Number of persons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9391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Total  500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C)	Pie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Step II:  Calculate the angle /degree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/>
              <a:t>		The total angle of circle = 360</a:t>
            </a:r>
            <a:r>
              <a:rPr lang="en-IN" dirty="0" smtClean="0">
                <a:sym typeface="Symbol"/>
              </a:rPr>
              <a:t></a:t>
            </a:r>
            <a:r>
              <a:rPr lang="en-IN" dirty="0" smtClean="0"/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/>
              <a:t>		So, one % is equal to 3.6</a:t>
            </a:r>
            <a:r>
              <a:rPr lang="en-IN" dirty="0" smtClean="0">
                <a:sym typeface="Symbol"/>
              </a:rPr>
              <a:t> (360  100)</a:t>
            </a:r>
            <a:r>
              <a:rPr lang="en-IN" dirty="0" smtClean="0"/>
              <a:t>	     	Therefore the corresponding value will be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/>
              <a:t>		Angle for blood group A = 30x3.6 = 108</a:t>
            </a:r>
            <a:r>
              <a:rPr lang="en-IN" dirty="0" smtClean="0">
                <a:sym typeface="Symbol"/>
              </a:rPr>
              <a:t>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ym typeface="Symbol"/>
              </a:rPr>
              <a:t>						B = 24</a:t>
            </a:r>
            <a:r>
              <a:rPr lang="en-IN" dirty="0" smtClean="0"/>
              <a:t>x3.6 = 86.4</a:t>
            </a:r>
            <a:r>
              <a:rPr lang="en-IN" dirty="0" smtClean="0">
                <a:sym typeface="Symbol"/>
              </a:rPr>
              <a:t>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ym typeface="Symbol"/>
              </a:rPr>
              <a:t>					</a:t>
            </a:r>
            <a:r>
              <a:rPr lang="en-IN" dirty="0" smtClean="0">
                <a:sym typeface="Symbol"/>
              </a:rPr>
              <a:t>	</a:t>
            </a:r>
            <a:r>
              <a:rPr lang="en-IN" dirty="0" smtClean="0">
                <a:sym typeface="Symbol"/>
              </a:rPr>
              <a:t>AB</a:t>
            </a:r>
            <a:r>
              <a:rPr lang="en-IN" dirty="0" smtClean="0">
                <a:sym typeface="Symbol"/>
              </a:rPr>
              <a:t> </a:t>
            </a:r>
            <a:r>
              <a:rPr lang="en-IN" dirty="0" smtClean="0">
                <a:sym typeface="Symbol"/>
              </a:rPr>
              <a:t>= 22</a:t>
            </a:r>
            <a:r>
              <a:rPr lang="en-IN" dirty="0" smtClean="0"/>
              <a:t>x3.6 = 79.2</a:t>
            </a:r>
            <a:r>
              <a:rPr lang="en-IN" dirty="0" smtClean="0">
                <a:sym typeface="Symbol"/>
              </a:rPr>
              <a:t>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IN" dirty="0" smtClean="0">
                <a:sym typeface="Symbol"/>
              </a:rPr>
              <a:t>					</a:t>
            </a:r>
            <a:r>
              <a:rPr lang="en-IN" smtClean="0">
                <a:sym typeface="Symbol"/>
              </a:rPr>
              <a:t>	</a:t>
            </a:r>
            <a:r>
              <a:rPr lang="en-IN" smtClean="0">
                <a:sym typeface="Symbol"/>
              </a:rPr>
              <a:t>O </a:t>
            </a:r>
            <a:r>
              <a:rPr lang="en-IN" dirty="0" smtClean="0">
                <a:sym typeface="Symbol"/>
              </a:rPr>
              <a:t>= 24</a:t>
            </a:r>
            <a:r>
              <a:rPr lang="en-IN" dirty="0" smtClean="0"/>
              <a:t>x3.6 = 86.4</a:t>
            </a:r>
            <a:r>
              <a:rPr lang="en-IN" dirty="0" smtClean="0">
                <a:sym typeface="Symbol"/>
              </a:rPr>
              <a:t> </a:t>
            </a:r>
            <a:r>
              <a:rPr lang="en-IN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2060"/>
                </a:solidFill>
              </a:rPr>
              <a:t>Introduction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IN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IN" sz="4800" dirty="0" smtClean="0">
                <a:solidFill>
                  <a:srgbClr val="002060"/>
                </a:solidFill>
              </a:rPr>
              <a:t> 	Frequency distribution</a:t>
            </a:r>
          </a:p>
          <a:p>
            <a:pPr>
              <a:buFont typeface="Wingdings" pitchFamily="2" charset="2"/>
              <a:buChar char="ü"/>
            </a:pPr>
            <a:r>
              <a:rPr lang="en-IN" sz="4800" dirty="0" smtClean="0">
                <a:solidFill>
                  <a:srgbClr val="002060"/>
                </a:solidFill>
              </a:rPr>
              <a:t> 	Variables</a:t>
            </a:r>
          </a:p>
          <a:p>
            <a:pPr>
              <a:buNone/>
            </a:pPr>
            <a:endParaRPr lang="en-IN" sz="4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IN" sz="4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3429000"/>
          <a:ext cx="8153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457200" y="10668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Degree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 smtClean="0"/>
                        <a:t>108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86.4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79.2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86.4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4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400" dirty="0" smtClean="0"/>
              <a:t>	</a:t>
            </a:r>
            <a:endParaRPr lang="en-IN" dirty="0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" y="2133600"/>
          <a:ext cx="8305800" cy="3124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4463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Number of persons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6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44631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Total  600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/>
            <a:r>
              <a:rPr lang="en-IN" sz="3200" dirty="0" smtClean="0"/>
              <a:t>C)	Pie diagram: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Solution: </a:t>
            </a:r>
            <a:r>
              <a:rPr lang="en-IN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Exercise no. 4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57200" y="2286000"/>
          <a:ext cx="3657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524000"/>
                <a:gridCol w="1066800"/>
              </a:tblGrid>
              <a:tr h="144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Blood</a:t>
                      </a:r>
                      <a:r>
                        <a:rPr lang="en-US" sz="2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groups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Times New Roman"/>
                          <a:cs typeface="Times New Roman"/>
                        </a:rPr>
                        <a:t>Percentage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Degree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dirty="0" smtClean="0"/>
                        <a:t>72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b="1" dirty="0" smtClean="0">
                          <a:latin typeface="Calibri"/>
                          <a:ea typeface="Times New Roman"/>
                          <a:cs typeface="Times New Roman"/>
                        </a:rPr>
                        <a:t>AB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  <a:tr h="723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  <a:r>
                        <a:rPr lang="en-IN" sz="2400" dirty="0" smtClean="0">
                          <a:sym typeface="Symbol"/>
                        </a:rPr>
                        <a:t>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4343400" y="2286000"/>
          <a:ext cx="4495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676400" y="1752600"/>
            <a:ext cx="1066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/>
              <a:t>Table</a:t>
            </a:r>
            <a:endParaRPr lang="en-US" sz="2400" b="1" dirty="0"/>
          </a:p>
        </p:txBody>
      </p:sp>
      <p:sp>
        <p:nvSpPr>
          <p:cNvPr id="9" name="Oval 8"/>
          <p:cNvSpPr/>
          <p:nvPr/>
        </p:nvSpPr>
        <p:spPr>
          <a:xfrm>
            <a:off x="5715000" y="16002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Pie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7" grpId="1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IN" sz="6600" dirty="0" smtClean="0">
                <a:solidFill>
                  <a:srgbClr val="002060"/>
                </a:solidFill>
              </a:rPr>
              <a:t> </a:t>
            </a:r>
            <a:r>
              <a:rPr lang="en-IN" sz="6600" dirty="0" smtClean="0">
                <a:solidFill>
                  <a:srgbClr val="002060"/>
                </a:solidFill>
                <a:latin typeface="Arial Rounded MT Bold" pitchFamily="34" charset="0"/>
              </a:rPr>
              <a:t>THANKS</a:t>
            </a:r>
            <a:endParaRPr lang="en-US" sz="6600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Frequency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None/>
            </a:pPr>
            <a:r>
              <a:rPr lang="en-IN" dirty="0" err="1" smtClean="0"/>
              <a:t>i</a:t>
            </a:r>
            <a:r>
              <a:rPr lang="en-IN" dirty="0" smtClean="0"/>
              <a:t>)	Number of classes</a:t>
            </a:r>
          </a:p>
          <a:p>
            <a:pPr marL="514350" indent="-514350">
              <a:buNone/>
            </a:pPr>
            <a:r>
              <a:rPr lang="en-IN" dirty="0" smtClean="0"/>
              <a:t>ii)	Class intervals</a:t>
            </a:r>
          </a:p>
          <a:p>
            <a:pPr marL="514350" indent="-514350">
              <a:buNone/>
            </a:pPr>
            <a:r>
              <a:rPr lang="en-IN" dirty="0" smtClean="0"/>
              <a:t>				 </a:t>
            </a:r>
            <a:r>
              <a:rPr lang="en-IN" dirty="0" err="1" smtClean="0"/>
              <a:t>i</a:t>
            </a:r>
            <a:r>
              <a:rPr lang="en-IN" dirty="0" smtClean="0"/>
              <a:t> =    </a:t>
            </a:r>
            <a:r>
              <a:rPr lang="en-IN" u="sng" dirty="0" smtClean="0"/>
              <a:t>L – S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IN" dirty="0" smtClean="0"/>
              <a:t>					   c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IN" dirty="0" smtClean="0"/>
              <a:t>	where 	</a:t>
            </a:r>
            <a:r>
              <a:rPr lang="en-IN" dirty="0" err="1" smtClean="0"/>
              <a:t>i</a:t>
            </a:r>
            <a:r>
              <a:rPr lang="en-IN" dirty="0" smtClean="0"/>
              <a:t> = class interval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IN" dirty="0" smtClean="0"/>
              <a:t>			L = largest value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IN" dirty="0" smtClean="0"/>
              <a:t>			S = smallest value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IN" dirty="0" smtClean="0"/>
              <a:t>			c = number of classes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</a:rPr>
              <a:t>Frequency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	iii) 	Class limits</a:t>
            </a:r>
          </a:p>
          <a:p>
            <a:pPr>
              <a:buNone/>
            </a:pPr>
            <a:r>
              <a:rPr lang="en-IN" dirty="0" smtClean="0"/>
              <a:t>	iv) 	Mid-value or mid point</a:t>
            </a:r>
          </a:p>
          <a:p>
            <a:pPr>
              <a:buNone/>
            </a:pPr>
            <a:r>
              <a:rPr lang="en-IN" dirty="0" smtClean="0"/>
              <a:t>				m = </a:t>
            </a:r>
            <a:r>
              <a:rPr lang="en-IN" u="sng" dirty="0" smtClean="0"/>
              <a:t>l</a:t>
            </a:r>
            <a:r>
              <a:rPr lang="en-IN" u="sng" baseline="-25000" dirty="0" smtClean="0"/>
              <a:t>1</a:t>
            </a:r>
            <a:r>
              <a:rPr lang="en-IN" u="sng" dirty="0" smtClean="0"/>
              <a:t> + l</a:t>
            </a:r>
            <a:r>
              <a:rPr lang="en-IN" u="sng" baseline="-25000" dirty="0" smtClean="0"/>
              <a:t>2</a:t>
            </a:r>
          </a:p>
          <a:p>
            <a:pPr>
              <a:buNone/>
            </a:pPr>
            <a:r>
              <a:rPr lang="en-IN" baseline="-25000" dirty="0" smtClean="0"/>
              <a:t>					</a:t>
            </a:r>
            <a:r>
              <a:rPr lang="en-IN" dirty="0" smtClean="0"/>
              <a:t>2</a:t>
            </a:r>
          </a:p>
          <a:p>
            <a:pPr>
              <a:buNone/>
            </a:pPr>
            <a:r>
              <a:rPr lang="en-IN" dirty="0" smtClean="0"/>
              <a:t> 		where  	l</a:t>
            </a:r>
            <a:r>
              <a:rPr lang="en-IN" baseline="-25000" dirty="0" smtClean="0"/>
              <a:t>1</a:t>
            </a:r>
            <a:r>
              <a:rPr lang="en-IN" dirty="0" smtClean="0"/>
              <a:t> = lower limit of the class</a:t>
            </a:r>
          </a:p>
          <a:p>
            <a:pPr>
              <a:buNone/>
            </a:pPr>
            <a:r>
              <a:rPr lang="en-IN" dirty="0" smtClean="0"/>
              <a:t>				l</a:t>
            </a:r>
            <a:r>
              <a:rPr lang="en-IN" baseline="-25000" dirty="0" smtClean="0"/>
              <a:t>2 </a:t>
            </a:r>
            <a:r>
              <a:rPr lang="en-IN" dirty="0" smtClean="0"/>
              <a:t>= upper limit of the class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en-IN" dirty="0" smtClean="0">
                <a:solidFill>
                  <a:srgbClr val="002060"/>
                </a:solidFill>
              </a:rPr>
              <a:t> 	Variables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3600" dirty="0" err="1" smtClean="0"/>
              <a:t>i</a:t>
            </a:r>
            <a:r>
              <a:rPr lang="en-IN" sz="3600" dirty="0" smtClean="0"/>
              <a:t>) 	Discrete variables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	x = n</a:t>
            </a:r>
            <a:r>
              <a:rPr lang="en-IN" baseline="-25000" dirty="0" smtClean="0"/>
              <a:t>1</a:t>
            </a:r>
            <a:r>
              <a:rPr lang="en-IN" dirty="0" smtClean="0"/>
              <a:t> + n</a:t>
            </a:r>
            <a:r>
              <a:rPr lang="en-IN" baseline="-25000" dirty="0" smtClean="0"/>
              <a:t>2</a:t>
            </a:r>
            <a:r>
              <a:rPr lang="en-IN" dirty="0" smtClean="0"/>
              <a:t> + n</a:t>
            </a:r>
            <a:r>
              <a:rPr lang="en-IN" baseline="-25000" dirty="0" smtClean="0"/>
              <a:t>3</a:t>
            </a:r>
            <a:r>
              <a:rPr lang="en-IN" dirty="0" smtClean="0"/>
              <a:t> + n</a:t>
            </a:r>
            <a:r>
              <a:rPr lang="en-IN" baseline="-25000" dirty="0" smtClean="0"/>
              <a:t>4</a:t>
            </a:r>
            <a:r>
              <a:rPr lang="en-IN" dirty="0" smtClean="0"/>
              <a:t> +</a:t>
            </a:r>
            <a:r>
              <a:rPr lang="en-IN" baseline="-25000" dirty="0" smtClean="0"/>
              <a:t> ..........</a:t>
            </a:r>
          </a:p>
          <a:p>
            <a:pPr>
              <a:buNone/>
            </a:pPr>
            <a:endParaRPr lang="en-IN" sz="1600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sz="3600" dirty="0" smtClean="0"/>
              <a:t>ii) 	Continuous variables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419600"/>
          <a:ext cx="60960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71500">
                <a:tc>
                  <a:txBody>
                    <a:bodyPr/>
                    <a:lstStyle/>
                    <a:p>
                      <a:r>
                        <a:rPr lang="en-IN" dirty="0" smtClean="0"/>
                        <a:t>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</a:t>
                      </a:r>
                      <a:r>
                        <a:rPr lang="en-IN" baseline="0" dirty="0" smtClean="0"/>
                        <a:t> – 20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20</a:t>
                      </a:r>
                      <a:r>
                        <a:rPr lang="en-IN" baseline="0" dirty="0" smtClean="0"/>
                        <a:t> – 30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30</a:t>
                      </a:r>
                      <a:r>
                        <a:rPr lang="en-IN" baseline="0" dirty="0" smtClean="0"/>
                        <a:t> – 40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40</a:t>
                      </a:r>
                      <a:r>
                        <a:rPr lang="en-IN" baseline="0" dirty="0" smtClean="0"/>
                        <a:t> –50 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IN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IN" dirty="0" smtClean="0"/>
              <a:t>Diagrammatic representation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dirty="0" smtClean="0"/>
              <a:t>		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IN" dirty="0" smtClean="0"/>
              <a:t>	A)</a:t>
            </a:r>
            <a:r>
              <a:rPr lang="en-IN" sz="4100" dirty="0" smtClean="0"/>
              <a:t>	Line diagram</a:t>
            </a: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r>
              <a:rPr lang="en-IN" sz="4100" dirty="0" smtClean="0"/>
              <a:t>	B) 	Bar diagram</a:t>
            </a:r>
          </a:p>
          <a:p>
            <a:pPr>
              <a:buNone/>
            </a:pPr>
            <a:r>
              <a:rPr lang="en-IN" sz="4100" dirty="0" smtClean="0"/>
              <a:t>			</a:t>
            </a:r>
            <a:r>
              <a:rPr lang="en-IN" sz="4100" dirty="0" err="1" smtClean="0"/>
              <a:t>i</a:t>
            </a:r>
            <a:r>
              <a:rPr lang="en-IN" sz="4100" dirty="0" smtClean="0"/>
              <a:t>) 	Simple bar diagram</a:t>
            </a:r>
          </a:p>
          <a:p>
            <a:pPr>
              <a:buNone/>
            </a:pPr>
            <a:r>
              <a:rPr lang="en-IN" sz="4100" dirty="0" smtClean="0"/>
              <a:t>			ii)	Divided bar diagram</a:t>
            </a:r>
          </a:p>
          <a:p>
            <a:pPr>
              <a:buNone/>
            </a:pPr>
            <a:r>
              <a:rPr lang="en-IN" sz="4100" dirty="0" smtClean="0"/>
              <a:t>			iii)	Percentage bar diagram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4100" dirty="0" smtClean="0"/>
              <a:t>			iv)	Multiple bar diagram</a:t>
            </a:r>
          </a:p>
          <a:p>
            <a:pPr>
              <a:buNone/>
            </a:pPr>
            <a:r>
              <a:rPr lang="en-IN" sz="4100" dirty="0" smtClean="0"/>
              <a:t>	C)	Pie diagram</a:t>
            </a:r>
          </a:p>
          <a:p>
            <a:pPr>
              <a:buNone/>
            </a:pPr>
            <a:r>
              <a:rPr lang="en-IN" sz="41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en-IN" dirty="0" smtClean="0"/>
              <a:t>A)	Line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Frequency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 algn="ctr">
              <a:buNone/>
            </a:pPr>
            <a:r>
              <a:rPr lang="en-IN" dirty="0" smtClean="0"/>
              <a:t>Variables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7162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en-IN" dirty="0" smtClean="0"/>
              <a:t>B) 	Bar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Characteristics features: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 	Commonly used to represent statistical data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 	They may be in the shape of horizontal or vertical 	bars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 	The width of the bars should be uniform 		throughout the diagram	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 	The gap between one and other bar should be 	uniformly distributed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en-IN" dirty="0" smtClean="0"/>
              <a:t>B) 	Bar diagram: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i</a:t>
            </a:r>
            <a:r>
              <a:rPr lang="en-IN" dirty="0" smtClean="0"/>
              <a:t>) 	Simple Bar Diagram – </a:t>
            </a:r>
          </a:p>
          <a:p>
            <a:pPr>
              <a:buNone/>
            </a:pPr>
            <a:r>
              <a:rPr lang="en-IN" dirty="0" smtClean="0"/>
              <a:t>		it is used to represent only one variable; 	one bar represent only one frequency</a:t>
            </a:r>
          </a:p>
          <a:p>
            <a:pPr>
              <a:buNone/>
            </a:pPr>
            <a:r>
              <a:rPr lang="en-IN" dirty="0" smtClean="0"/>
              <a:t>   </a:t>
            </a:r>
          </a:p>
          <a:p>
            <a:pPr>
              <a:buNone/>
            </a:pPr>
            <a:r>
              <a:rPr lang="en-IN" dirty="0" smtClean="0"/>
              <a:t>   frequency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2133600"/>
          <a:ext cx="6629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271</Words>
  <Application>Microsoft Office PowerPoint</Application>
  <PresentationFormat>On-screen Show (4:3)</PresentationFormat>
  <Paragraphs>270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  <vt:variant>
        <vt:lpstr>Custom Shows</vt:lpstr>
      </vt:variant>
      <vt:variant>
        <vt:i4>1</vt:i4>
      </vt:variant>
    </vt:vector>
  </HeadingPairs>
  <TitlesOfParts>
    <vt:vector size="32" baseType="lpstr">
      <vt:lpstr>Arial Unicode MS</vt:lpstr>
      <vt:lpstr>Arial</vt:lpstr>
      <vt:lpstr>Arial Rounded MT Bold</vt:lpstr>
      <vt:lpstr>Calibri</vt:lpstr>
      <vt:lpstr>Symbol</vt:lpstr>
      <vt:lpstr>Times New Roman</vt:lpstr>
      <vt:lpstr>Wingdings</vt:lpstr>
      <vt:lpstr>Office Theme</vt:lpstr>
      <vt:lpstr> Diagrammatic  and  Graphical Representation of Data</vt:lpstr>
      <vt:lpstr>Introduction </vt:lpstr>
      <vt:lpstr>Frequency distribution</vt:lpstr>
      <vt:lpstr>Frequency distribution</vt:lpstr>
      <vt:lpstr>  Variables </vt:lpstr>
      <vt:lpstr>Diagrammatic representation of data</vt:lpstr>
      <vt:lpstr>A) Line diagram</vt:lpstr>
      <vt:lpstr>B)  Bar diagram</vt:lpstr>
      <vt:lpstr>B)  Bar diagram: Types </vt:lpstr>
      <vt:lpstr>B)  Bar diagram: Types </vt:lpstr>
      <vt:lpstr>ii)  Divided Bar Diagram –   Exercise no. 1</vt:lpstr>
      <vt:lpstr>iii) Percentage bar diagram</vt:lpstr>
      <vt:lpstr>iii) Percentage bar diagram -   Exercise no. 2</vt:lpstr>
      <vt:lpstr>iv) Multiple bar diagram</vt:lpstr>
      <vt:lpstr>iv) Multiple bar diagram</vt:lpstr>
      <vt:lpstr>iv) Multiple bar diagram -       Exercise no. 3</vt:lpstr>
      <vt:lpstr>C) Pie diagram</vt:lpstr>
      <vt:lpstr>C) Pie diagram</vt:lpstr>
      <vt:lpstr>C) Pie diagram</vt:lpstr>
      <vt:lpstr>C) Pie diagram</vt:lpstr>
      <vt:lpstr>C) Pie diagram:</vt:lpstr>
      <vt:lpstr>C) Pie diagram:</vt:lpstr>
      <vt:lpstr> THANKS</vt:lpstr>
      <vt:lpstr>Custom Show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Diagrammatic representation of data</dc:title>
  <dc:creator>91945</dc:creator>
  <cp:lastModifiedBy>shashwatkatiyar8@gmail.com</cp:lastModifiedBy>
  <cp:revision>76</cp:revision>
  <dcterms:created xsi:type="dcterms:W3CDTF">2006-08-16T00:00:00Z</dcterms:created>
  <dcterms:modified xsi:type="dcterms:W3CDTF">2021-05-24T05:51:47Z</dcterms:modified>
</cp:coreProperties>
</file>