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305" r:id="rId24"/>
    <p:sldId id="306" r:id="rId25"/>
    <p:sldId id="307" r:id="rId26"/>
    <p:sldId id="287" r:id="rId27"/>
    <p:sldId id="308" r:id="rId28"/>
    <p:sldId id="309" r:id="rId29"/>
    <p:sldId id="310" r:id="rId30"/>
    <p:sldId id="311" r:id="rId31"/>
    <p:sldId id="312" r:id="rId32"/>
    <p:sldId id="292" r:id="rId33"/>
    <p:sldId id="293" r:id="rId34"/>
    <p:sldId id="294" r:id="rId35"/>
    <p:sldId id="295" r:id="rId36"/>
    <p:sldId id="257" r:id="rId37"/>
    <p:sldId id="258" r:id="rId38"/>
    <p:sldId id="259" r:id="rId39"/>
    <p:sldId id="260" r:id="rId40"/>
    <p:sldId id="262" r:id="rId41"/>
    <p:sldId id="263" r:id="rId4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5" d="100"/>
          <a:sy n="145" d="100"/>
        </p:scale>
        <p:origin x="-654" y="-102"/>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511E47-51A1-44DA-BDF5-C9B7C6EC262A}" type="datetimeFigureOut">
              <a:rPr lang="en-US" smtClean="0"/>
              <a:pPr/>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C4CA27-B851-49B9-B8C5-8210395859C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511E47-51A1-44DA-BDF5-C9B7C6EC262A}" type="datetimeFigureOut">
              <a:rPr lang="en-US" smtClean="0"/>
              <a:pPr/>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C4CA27-B851-49B9-B8C5-8210395859C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511E47-51A1-44DA-BDF5-C9B7C6EC262A}" type="datetimeFigureOut">
              <a:rPr lang="en-US" smtClean="0"/>
              <a:pPr/>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C4CA27-B851-49B9-B8C5-8210395859C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511E47-51A1-44DA-BDF5-C9B7C6EC262A}" type="datetimeFigureOut">
              <a:rPr lang="en-US" smtClean="0"/>
              <a:pPr/>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C4CA27-B851-49B9-B8C5-8210395859C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511E47-51A1-44DA-BDF5-C9B7C6EC262A}" type="datetimeFigureOut">
              <a:rPr lang="en-US" smtClean="0"/>
              <a:pPr/>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C4CA27-B851-49B9-B8C5-8210395859C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511E47-51A1-44DA-BDF5-C9B7C6EC262A}" type="datetimeFigureOut">
              <a:rPr lang="en-US" smtClean="0"/>
              <a:pPr/>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C4CA27-B851-49B9-B8C5-8210395859C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511E47-51A1-44DA-BDF5-C9B7C6EC262A}" type="datetimeFigureOut">
              <a:rPr lang="en-US" smtClean="0"/>
              <a:pPr/>
              <a:t>11/30/2022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C4CA27-B851-49B9-B8C5-8210395859C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511E47-51A1-44DA-BDF5-C9B7C6EC262A}" type="datetimeFigureOut">
              <a:rPr lang="en-US" smtClean="0"/>
              <a:pPr/>
              <a:t>11/30/2022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C4CA27-B851-49B9-B8C5-8210395859C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511E47-51A1-44DA-BDF5-C9B7C6EC262A}" type="datetimeFigureOut">
              <a:rPr lang="en-US" smtClean="0"/>
              <a:pPr/>
              <a:t>11/30/2022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C4CA27-B851-49B9-B8C5-8210395859C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511E47-51A1-44DA-BDF5-C9B7C6EC262A}" type="datetimeFigureOut">
              <a:rPr lang="en-US" smtClean="0"/>
              <a:pPr/>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C4CA27-B851-49B9-B8C5-8210395859C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511E47-51A1-44DA-BDF5-C9B7C6EC262A}" type="datetimeFigureOut">
              <a:rPr lang="en-US" smtClean="0"/>
              <a:pPr/>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C4CA27-B851-49B9-B8C5-8210395859C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4511E47-51A1-44DA-BDF5-C9B7C6EC262A}" type="datetimeFigureOut">
              <a:rPr lang="en-US" smtClean="0"/>
              <a:pPr/>
              <a:t>11/30/2022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DC4CA27-B851-49B9-B8C5-8210395859C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Digital Instruments</a:t>
            </a:r>
            <a:endParaRPr lang="en-US" dirty="0"/>
          </a:p>
        </p:txBody>
      </p:sp>
      <p:sp>
        <p:nvSpPr>
          <p:cNvPr id="4" name="Subtitle 2"/>
          <p:cNvSpPr>
            <a:spLocks noGrp="1"/>
          </p:cNvSpPr>
          <p:nvPr>
            <p:ph type="subTitle" idx="1"/>
          </p:nvPr>
        </p:nvSpPr>
        <p:spPr/>
        <p:style>
          <a:lnRef idx="1">
            <a:schemeClr val="accent1"/>
          </a:lnRef>
          <a:fillRef idx="2">
            <a:schemeClr val="accent1"/>
          </a:fillRef>
          <a:effectRef idx="1">
            <a:schemeClr val="accent1"/>
          </a:effectRef>
          <a:fontRef idx="minor">
            <a:schemeClr val="dk1"/>
          </a:fontRef>
        </p:style>
        <p:txBody>
          <a:bodyPr>
            <a:normAutofit fontScale="62500" lnSpcReduction="20000"/>
          </a:bodyPr>
          <a:lstStyle/>
          <a:p>
            <a:r>
              <a:rPr lang="en-US" dirty="0" smtClean="0">
                <a:solidFill>
                  <a:schemeClr val="accent4"/>
                </a:solidFill>
              </a:rPr>
              <a:t>By:</a:t>
            </a:r>
          </a:p>
          <a:p>
            <a:r>
              <a:rPr lang="en-US" dirty="0" err="1" smtClean="0">
                <a:solidFill>
                  <a:schemeClr val="accent4"/>
                </a:solidFill>
              </a:rPr>
              <a:t>Er.Somesh</a:t>
            </a:r>
            <a:r>
              <a:rPr lang="en-US" dirty="0" smtClean="0">
                <a:solidFill>
                  <a:schemeClr val="accent4"/>
                </a:solidFill>
              </a:rPr>
              <a:t> Kumar Malhotra</a:t>
            </a:r>
          </a:p>
          <a:p>
            <a:r>
              <a:rPr lang="en-US" dirty="0" smtClean="0">
                <a:solidFill>
                  <a:schemeClr val="accent4"/>
                </a:solidFill>
              </a:rPr>
              <a:t>Assistant Professor,</a:t>
            </a:r>
          </a:p>
          <a:p>
            <a:r>
              <a:rPr lang="en-US" dirty="0" smtClean="0">
                <a:solidFill>
                  <a:schemeClr val="accent4"/>
                </a:solidFill>
              </a:rPr>
              <a:t>ECE </a:t>
            </a:r>
            <a:r>
              <a:rPr lang="en-US" dirty="0" err="1" smtClean="0">
                <a:solidFill>
                  <a:schemeClr val="accent4"/>
                </a:solidFill>
              </a:rPr>
              <a:t>Deptt.,UIET,CSJM</a:t>
            </a:r>
            <a:r>
              <a:rPr lang="en-US" dirty="0" smtClean="0">
                <a:solidFill>
                  <a:schemeClr val="accent4"/>
                </a:solidFill>
              </a:rPr>
              <a:t> University</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Frequency counter</a:t>
            </a:r>
            <a:endParaRPr lang="en-US" dirty="0"/>
          </a:p>
        </p:txBody>
      </p:sp>
      <p:pic>
        <p:nvPicPr>
          <p:cNvPr id="16386" name="Picture 2"/>
          <p:cNvPicPr>
            <a:picLocks noGrp="1" noChangeAspect="1" noChangeArrowheads="1"/>
          </p:cNvPicPr>
          <p:nvPr>
            <p:ph idx="1"/>
          </p:nvPr>
        </p:nvPicPr>
        <p:blipFill>
          <a:blip r:embed="rId2" cstate="print"/>
          <a:srcRect/>
          <a:stretch>
            <a:fillRect/>
          </a:stretch>
        </p:blipFill>
        <p:spPr bwMode="auto">
          <a:xfrm>
            <a:off x="542925" y="1368623"/>
            <a:ext cx="8058150" cy="3057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Frequency counter</a:t>
            </a:r>
            <a:endParaRPr lang="en-US" dirty="0"/>
          </a:p>
        </p:txBody>
      </p:sp>
      <p:pic>
        <p:nvPicPr>
          <p:cNvPr id="17410" name="Picture 2"/>
          <p:cNvPicPr>
            <a:picLocks noGrp="1" noChangeAspect="1" noChangeArrowheads="1"/>
          </p:cNvPicPr>
          <p:nvPr>
            <p:ph idx="1"/>
          </p:nvPr>
        </p:nvPicPr>
        <p:blipFill>
          <a:blip r:embed="rId2" cstate="print"/>
          <a:srcRect/>
          <a:stretch>
            <a:fillRect/>
          </a:stretch>
        </p:blipFill>
        <p:spPr bwMode="auto">
          <a:xfrm>
            <a:off x="457200" y="1444264"/>
            <a:ext cx="8229600" cy="29062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Frequency counter</a:t>
            </a:r>
            <a:endParaRPr lang="en-US" dirty="0"/>
          </a:p>
        </p:txBody>
      </p:sp>
      <p:pic>
        <p:nvPicPr>
          <p:cNvPr id="18434" name="Picture 2"/>
          <p:cNvPicPr>
            <a:picLocks noGrp="1" noChangeAspect="1" noChangeArrowheads="1"/>
          </p:cNvPicPr>
          <p:nvPr>
            <p:ph idx="1"/>
          </p:nvPr>
        </p:nvPicPr>
        <p:blipFill>
          <a:blip r:embed="rId2" cstate="print"/>
          <a:srcRect/>
          <a:stretch>
            <a:fillRect/>
          </a:stretch>
        </p:blipFill>
        <p:spPr bwMode="auto">
          <a:xfrm>
            <a:off x="381000" y="1314450"/>
            <a:ext cx="8229600" cy="970652"/>
          </a:xfrm>
          <a:prstGeom prst="rect">
            <a:avLst/>
          </a:prstGeom>
          <a:noFill/>
          <a:ln w="9525">
            <a:noFill/>
            <a:miter lim="800000"/>
            <a:headEnd/>
            <a:tailEnd/>
          </a:ln>
          <a:effectLst/>
        </p:spPr>
      </p:pic>
      <p:pic>
        <p:nvPicPr>
          <p:cNvPr id="18435" name="Picture 3"/>
          <p:cNvPicPr>
            <a:picLocks noChangeAspect="1" noChangeArrowheads="1"/>
          </p:cNvPicPr>
          <p:nvPr/>
        </p:nvPicPr>
        <p:blipFill>
          <a:blip r:embed="rId3" cstate="print"/>
          <a:srcRect/>
          <a:stretch>
            <a:fillRect/>
          </a:stretch>
        </p:blipFill>
        <p:spPr bwMode="auto">
          <a:xfrm>
            <a:off x="533400" y="2057400"/>
            <a:ext cx="8020050" cy="16073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Frequency counter</a:t>
            </a:r>
            <a:endParaRPr lang="en-US" dirty="0"/>
          </a:p>
        </p:txBody>
      </p:sp>
      <p:pic>
        <p:nvPicPr>
          <p:cNvPr id="19458" name="Picture 2"/>
          <p:cNvPicPr>
            <a:picLocks noGrp="1" noChangeAspect="1" noChangeArrowheads="1"/>
          </p:cNvPicPr>
          <p:nvPr>
            <p:ph idx="1"/>
          </p:nvPr>
        </p:nvPicPr>
        <p:blipFill>
          <a:blip r:embed="rId2" cstate="print"/>
          <a:srcRect/>
          <a:stretch>
            <a:fillRect/>
          </a:stretch>
        </p:blipFill>
        <p:spPr bwMode="auto">
          <a:xfrm>
            <a:off x="738188" y="1432917"/>
            <a:ext cx="7667625" cy="29289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Frequency counter</a:t>
            </a:r>
            <a:endParaRPr lang="en-US" dirty="0"/>
          </a:p>
        </p:txBody>
      </p:sp>
      <p:pic>
        <p:nvPicPr>
          <p:cNvPr id="20482" name="Picture 2"/>
          <p:cNvPicPr>
            <a:picLocks noGrp="1" noChangeAspect="1" noChangeArrowheads="1"/>
          </p:cNvPicPr>
          <p:nvPr>
            <p:ph idx="1"/>
          </p:nvPr>
        </p:nvPicPr>
        <p:blipFill>
          <a:blip r:embed="rId2" cstate="print"/>
          <a:srcRect/>
          <a:stretch>
            <a:fillRect/>
          </a:stretch>
        </p:blipFill>
        <p:spPr bwMode="auto">
          <a:xfrm>
            <a:off x="457200" y="1314451"/>
            <a:ext cx="8229600" cy="325754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Frequency counter</a:t>
            </a:r>
            <a:endParaRPr lang="en-US" dirty="0"/>
          </a:p>
        </p:txBody>
      </p:sp>
      <p:pic>
        <p:nvPicPr>
          <p:cNvPr id="21506" name="Picture 2"/>
          <p:cNvPicPr>
            <a:picLocks noGrp="1" noChangeAspect="1" noChangeArrowheads="1"/>
          </p:cNvPicPr>
          <p:nvPr>
            <p:ph idx="1"/>
          </p:nvPr>
        </p:nvPicPr>
        <p:blipFill>
          <a:blip r:embed="rId2" cstate="print"/>
          <a:srcRect/>
          <a:stretch>
            <a:fillRect/>
          </a:stretch>
        </p:blipFill>
        <p:spPr bwMode="auto">
          <a:xfrm>
            <a:off x="561975" y="1428750"/>
            <a:ext cx="8020050" cy="289321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Voltmeter</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457200" y="1257301"/>
            <a:ext cx="8229600" cy="32003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Voltmeter</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457200" y="1143001"/>
            <a:ext cx="8229600" cy="337184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Voltmeter</a:t>
            </a:r>
            <a:endParaRPr lang="en-US" dirty="0"/>
          </a:p>
        </p:txBody>
      </p:sp>
      <p:pic>
        <p:nvPicPr>
          <p:cNvPr id="3075" name="Picture 3"/>
          <p:cNvPicPr>
            <a:picLocks noGrp="1" noChangeAspect="1" noChangeArrowheads="1"/>
          </p:cNvPicPr>
          <p:nvPr>
            <p:ph idx="1"/>
          </p:nvPr>
        </p:nvPicPr>
        <p:blipFill>
          <a:blip r:embed="rId2" cstate="print"/>
          <a:srcRect/>
          <a:stretch>
            <a:fillRect/>
          </a:stretch>
        </p:blipFill>
        <p:spPr bwMode="auto">
          <a:xfrm>
            <a:off x="457200" y="1516618"/>
            <a:ext cx="8229600" cy="27615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Voltmeter</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457200" y="1371601"/>
            <a:ext cx="8229600" cy="8107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a:t>
            </a:r>
            <a:r>
              <a:rPr lang="en-US" dirty="0" err="1"/>
              <a:t>M</a:t>
            </a:r>
            <a:r>
              <a:rPr lang="en-US" dirty="0" err="1" smtClean="0"/>
              <a:t>ultimeter</a:t>
            </a:r>
            <a:endParaRPr lang="en-US"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457200" y="1314450"/>
            <a:ext cx="8229600" cy="3086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Oscilloscope</a:t>
            </a:r>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457200" y="1085850"/>
            <a:ext cx="8229600" cy="3429000"/>
          </a:xfrm>
          <a:prstGeom prst="rect">
            <a:avLst/>
          </a:prstGeom>
          <a:noFill/>
          <a:ln w="9525">
            <a:noFill/>
            <a:miter lim="800000"/>
            <a:headEnd/>
            <a:tailEnd/>
          </a:ln>
          <a:effectLst/>
        </p:spPr>
      </p:pic>
      <p:sp>
        <p:nvSpPr>
          <p:cNvPr id="5" name="Rectangle 4"/>
          <p:cNvSpPr/>
          <p:nvPr/>
        </p:nvSpPr>
        <p:spPr>
          <a:xfrm>
            <a:off x="457200" y="2343150"/>
            <a:ext cx="914400"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Storage Oscilloscope</a:t>
            </a:r>
            <a:endParaRPr lang="en-US"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533400" y="1257300"/>
            <a:ext cx="8229600" cy="5715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cstate="print"/>
          <a:srcRect/>
          <a:stretch>
            <a:fillRect/>
          </a:stretch>
        </p:blipFill>
        <p:spPr bwMode="auto">
          <a:xfrm>
            <a:off x="609600" y="1600200"/>
            <a:ext cx="7924800" cy="1771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Storage Oscilloscope</a:t>
            </a:r>
            <a:endParaRPr lang="en-US"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457200" y="1449627"/>
            <a:ext cx="8229600" cy="28955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Storage Oscilloscope</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A mesh storage CRT, illustrated in Fig, contains a storage mesh, flood guns and a collimator, in addition to all the elements of a standard CRT. </a:t>
            </a:r>
          </a:p>
          <a:p>
            <a:r>
              <a:rPr lang="en-US" dirty="0" smtClean="0"/>
              <a:t>The storage mesh that is the storage target behind the phosphor screen is a conductive mesh covered with dielectric material consisting of a thin layer of material such as magnesium fluoride.</a:t>
            </a:r>
          </a:p>
          <a:p>
            <a:r>
              <a:rPr lang="en-US" dirty="0" smtClean="0"/>
              <a:t>The writing gun is a high-energy electron gun similar to the conventional gun, giving a narrow focused beam which can be deflected and used to write the information to be stored. The writing gun etches a positively charged pattern on the storage mesh or target by knocking off secondary emission electrons. </a:t>
            </a:r>
          </a:p>
          <a:p>
            <a:r>
              <a:rPr lang="en-US" dirty="0" smtClean="0"/>
              <a:t>This positively charged pattern remains exactly in the position on the storage target where it is deposited. This is due to the excellent insulating property of the magnesium fluoride coating on the storage target.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Storage Oscilloscope</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The electron beam, which is deflected in the conventional manner, both in horizontal and vertical direction, traces out the wave pattern on the storage mesh. </a:t>
            </a:r>
          </a:p>
          <a:p>
            <a:r>
              <a:rPr lang="en-US" dirty="0" smtClean="0"/>
              <a:t>In order to make the pattern visible, even after several hours, special electron guns, known as the flood guns are switched on.</a:t>
            </a:r>
          </a:p>
          <a:p>
            <a:r>
              <a:rPr lang="en-US" dirty="0" smtClean="0"/>
              <a:t>The flood guns are of simple construction and are placed inside the CRT in a position</a:t>
            </a:r>
            <a:br>
              <a:rPr lang="en-US" dirty="0" smtClean="0"/>
            </a:br>
            <a:r>
              <a:rPr lang="en-US" dirty="0" smtClean="0"/>
              <a:t>between the direction plates and the storage target and they emit low-velocity electrons covering a large area towards the screen.</a:t>
            </a:r>
          </a:p>
          <a:p>
            <a:r>
              <a:rPr lang="en-US" dirty="0" smtClean="0"/>
              <a:t>The electron paths are adjusted by the collimator electrodes consisting of a conductive coating on the inside surface of the CRT. The collimator electrodes are biased so as to distribute the flood gun electrons evenly over the target surface and causes the electrons to be perpendicular to the storage mesh.</a:t>
            </a:r>
            <a:br>
              <a:rPr lang="en-US" dirty="0" smtClean="0"/>
            </a:b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Storage Oscilloscope</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Most of the flood electrons are stopped and collected by the collector mesh and, therefore, never reach the phosphor screen. Only electrons near the stored positive charge are pulled to the storage target with sufficient force to hit the phosphor screen. </a:t>
            </a:r>
          </a:p>
          <a:p>
            <a:r>
              <a:rPr lang="en-US" dirty="0" smtClean="0"/>
              <a:t>The CRT display, therefore, will be an exact replica of the pattern which was initially stored on the target and the display will remain visible as long as the flood gun operates. </a:t>
            </a:r>
          </a:p>
          <a:p>
            <a:r>
              <a:rPr lang="en-US" dirty="0" smtClean="0"/>
              <a:t>For erasing of the pattern on the storage target, a negative charge is applied to </a:t>
            </a:r>
            <a:r>
              <a:rPr lang="en-US" dirty="0" err="1" smtClean="0"/>
              <a:t>neutralise</a:t>
            </a:r>
            <a:r>
              <a:rPr lang="en-US" dirty="0" smtClean="0"/>
              <a:t> the stored positive charge.</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Disadvantage of Analog Storage Oscilloscope</a:t>
            </a:r>
            <a:endParaRPr lang="en-US" dirty="0"/>
          </a:p>
        </p:txBody>
      </p:sp>
      <p:pic>
        <p:nvPicPr>
          <p:cNvPr id="10242" name="Picture 2"/>
          <p:cNvPicPr>
            <a:picLocks noGrp="1" noChangeAspect="1" noChangeArrowheads="1"/>
          </p:cNvPicPr>
          <p:nvPr>
            <p:ph idx="1"/>
          </p:nvPr>
        </p:nvPicPr>
        <p:blipFill>
          <a:blip r:embed="rId2" cstate="print"/>
          <a:srcRect/>
          <a:stretch>
            <a:fillRect/>
          </a:stretch>
        </p:blipFill>
        <p:spPr bwMode="auto">
          <a:xfrm>
            <a:off x="457200" y="1479082"/>
            <a:ext cx="8229600" cy="28366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Storage Oscilloscope</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A superior method if trace storage is the digital storage oscilloscope (DSO). In this technique, the waveform to be stored is </a:t>
            </a:r>
            <a:r>
              <a:rPr lang="en-US" dirty="0" err="1" smtClean="0"/>
              <a:t>digitised</a:t>
            </a:r>
            <a:r>
              <a:rPr lang="en-US" dirty="0" smtClean="0"/>
              <a:t>, stored in a digital memory and retrieved for display on the storage oscilloscope.</a:t>
            </a:r>
          </a:p>
          <a:p>
            <a:pPr algn="just"/>
            <a:r>
              <a:rPr lang="en-US" dirty="0" smtClean="0"/>
              <a:t> The stored waveform is continually displayed by repeatedly scanning the stored waveform and, therefore, a conventional CRT can be employed for the display and thus some of the cost of the additional circuitry for digitizing and storing the input waveform is offset.</a:t>
            </a:r>
          </a:p>
          <a:p>
            <a:pPr algn="just"/>
            <a:r>
              <a:rPr lang="en-US" dirty="0" smtClean="0"/>
              <a:t> The stored display can be displayed indefinitely as long as the power is applied to the memory, which can be supplied with a small battery. The </a:t>
            </a:r>
            <a:r>
              <a:rPr lang="en-US" dirty="0" err="1" smtClean="0"/>
              <a:t>digitised</a:t>
            </a:r>
            <a:r>
              <a:rPr lang="en-US" dirty="0" smtClean="0"/>
              <a:t> waveform can be further </a:t>
            </a:r>
            <a:r>
              <a:rPr lang="en-US" dirty="0" err="1" smtClean="0"/>
              <a:t>analysed</a:t>
            </a:r>
            <a:r>
              <a:rPr lang="en-US" dirty="0" smtClean="0"/>
              <a:t> by either the oscilloscope or by loading the content of the memory into a computer.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Storage Oscilloscope</a:t>
            </a:r>
            <a:endParaRPr lang="en-US" dirty="0"/>
          </a:p>
        </p:txBody>
      </p:sp>
      <p:sp>
        <p:nvSpPr>
          <p:cNvPr id="3" name="Content Placeholder 2"/>
          <p:cNvSpPr>
            <a:spLocks noGrp="1"/>
          </p:cNvSpPr>
          <p:nvPr>
            <p:ph idx="1"/>
          </p:nvPr>
        </p:nvSpPr>
        <p:spPr/>
        <p:txBody>
          <a:bodyPr>
            <a:normAutofit fontScale="55000" lnSpcReduction="20000"/>
          </a:bodyPr>
          <a:lstStyle/>
          <a:p>
            <a:pPr algn="just"/>
            <a:r>
              <a:rPr lang="en-US" dirty="0" smtClean="0"/>
              <a:t>Some of the digital storage oscilloscope use 12-bit converter, giving 0.025% resolution and 0.1% accuracy on voltage and time readings, which are better than the 2.5% of analog storage oscilloscopes.</a:t>
            </a:r>
          </a:p>
          <a:p>
            <a:r>
              <a:rPr lang="en-US" dirty="0" smtClean="0"/>
              <a:t>The only drawback of digital storage oscilloscopes is limited bandwidth by the speed of their analog-to-digital converters (ADCs). However, 20 MHz </a:t>
            </a:r>
            <a:r>
              <a:rPr lang="en-US" dirty="0" err="1" smtClean="0"/>
              <a:t>digitising</a:t>
            </a:r>
            <a:r>
              <a:rPr lang="en-US" dirty="0" smtClean="0"/>
              <a:t> rates available on some oscilloscopes yield a bandwidth of 5 MHz, which is adequate for most of the applications.</a:t>
            </a:r>
          </a:p>
          <a:p>
            <a:r>
              <a:rPr lang="en-US" dirty="0" smtClean="0"/>
              <a:t>Figure below gives the block diagram of a digital storage oscilloscope (DSO). It uses</a:t>
            </a:r>
            <a:br>
              <a:rPr lang="en-US" dirty="0" smtClean="0"/>
            </a:br>
            <a:r>
              <a:rPr lang="en-US" dirty="0" smtClean="0"/>
              <a:t>both of digital-to-Analog and Analog-to-Digital (DACs and ADCs) for </a:t>
            </a:r>
            <a:r>
              <a:rPr lang="en-US" dirty="0" err="1" smtClean="0"/>
              <a:t>digitising</a:t>
            </a:r>
            <a:r>
              <a:rPr lang="en-US" dirty="0" smtClean="0"/>
              <a:t>, storing and displaying analog waveforms. </a:t>
            </a:r>
          </a:p>
          <a:p>
            <a:r>
              <a:rPr lang="en-US" dirty="0" smtClean="0"/>
              <a:t>The overall operation is controlled and </a:t>
            </a:r>
            <a:r>
              <a:rPr lang="en-US" dirty="0" err="1" smtClean="0"/>
              <a:t>synchronised</a:t>
            </a:r>
            <a:r>
              <a:rPr lang="en-US" dirty="0" smtClean="0"/>
              <a:t> by the control circuits. Which usually have microprocessor executing a control program stored in Read-Only Memory (ROM). </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Storage Oscilloscope</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The data acquisition portion of the system </a:t>
            </a:r>
            <a:r>
              <a:rPr lang="en-US" dirty="0" err="1" smtClean="0"/>
              <a:t>containsa</a:t>
            </a:r>
            <a:r>
              <a:rPr lang="en-US" dirty="0" smtClean="0"/>
              <a:t> sample-and-hold (S/H) and a analog-to-digital converter that repetitively samples and digitized the input signal at a rate determined by the sample clock, and transmits the </a:t>
            </a:r>
            <a:r>
              <a:rPr lang="en-US" dirty="0" err="1" smtClean="0"/>
              <a:t>digitised</a:t>
            </a:r>
            <a:r>
              <a:rPr lang="en-US" dirty="0" smtClean="0"/>
              <a:t> data to memory for storage. </a:t>
            </a:r>
          </a:p>
          <a:p>
            <a:r>
              <a:rPr lang="en-US" dirty="0" smtClean="0"/>
              <a:t>The control circuit makes sure that successive data points are stored in successive memory locations by continually updating the memory’s </a:t>
            </a:r>
            <a:r>
              <a:rPr lang="en-US" i="1" dirty="0" smtClean="0"/>
              <a:t>address counter.</a:t>
            </a:r>
          </a:p>
          <a:p>
            <a:r>
              <a:rPr lang="en-US" dirty="0" smtClean="0"/>
              <a:t>When memory is full, the next data point from the ADC is stored in the first memory location writing over the old data, and so on for successive data points. This data acquisition and the storage process continue until the control circuit receives a trigger signal from either the input waveform (internal trigger) or an external trigger source.</a:t>
            </a:r>
          </a:p>
          <a:p>
            <a:r>
              <a:rPr lang="en-US" dirty="0" smtClean="0"/>
              <a:t>When the triggering occurs, the system stops acquiring data further and enters the display mode of operation, in which all or part of the memory data is repetitively displayed on the Cathode Ray Tube (CRT).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a:t>
            </a:r>
            <a:r>
              <a:rPr lang="en-US" dirty="0" err="1" smtClean="0"/>
              <a:t>Multimeter</a:t>
            </a:r>
            <a:endParaRPr lang="en-US"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852488" y="1307902"/>
            <a:ext cx="7439025" cy="317896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Storage Oscilloscope</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753665" y="1200150"/>
            <a:ext cx="7636669" cy="3394075"/>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Storage Oscilloscope</a:t>
            </a:r>
            <a:endParaRPr lang="en-US" dirty="0"/>
          </a:p>
        </p:txBody>
      </p:sp>
      <p:sp>
        <p:nvSpPr>
          <p:cNvPr id="3" name="Content Placeholder 2"/>
          <p:cNvSpPr>
            <a:spLocks noGrp="1"/>
          </p:cNvSpPr>
          <p:nvPr>
            <p:ph idx="1"/>
          </p:nvPr>
        </p:nvSpPr>
        <p:spPr/>
        <p:txBody>
          <a:bodyPr>
            <a:noAutofit/>
          </a:bodyPr>
          <a:lstStyle/>
          <a:p>
            <a:r>
              <a:rPr lang="en-US" sz="1600" dirty="0" smtClean="0"/>
              <a:t>In display operation two DACs are employed for providing the vertical and horizontal deflecting voltages for the cathode ray tube.</a:t>
            </a:r>
          </a:p>
          <a:p>
            <a:r>
              <a:rPr lang="en-US" sz="1600" dirty="0" smtClean="0"/>
              <a:t> Data from memory produce the vertical deflection of the electron beam, while the time base counter provides the horizontal deflection in the form of a staircase sweep signal.</a:t>
            </a:r>
          </a:p>
          <a:p>
            <a:r>
              <a:rPr lang="en-US" sz="1600" dirty="0" smtClean="0"/>
              <a:t> The control circuits synchronize the display operation by incrementing the memory address counter and the time base counter at the same time so that each horizontal step of the electron beam is accompanied by a new data value from the memory to the vertical DAC. </a:t>
            </a:r>
          </a:p>
          <a:p>
            <a:r>
              <a:rPr lang="en-US" sz="1600" dirty="0" smtClean="0"/>
              <a:t>The counters are continuously recycled so that the stored data points are repetitively re-plotted on the screen of the CRT. The screen display consists of discrete dots representing the various data points but the number of dots is usually so large (typically 1000 or more) that they tend to blend together and appear to be a continuous waveform</a:t>
            </a:r>
            <a:r>
              <a:rPr lang="en-US" sz="1800" dirty="0" smtClean="0"/>
              <a:t>.</a:t>
            </a:r>
            <a:endParaRPr lang="en-US" sz="1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 Analyzer</a:t>
            </a:r>
            <a:endParaRPr lang="en-US" dirty="0"/>
          </a:p>
        </p:txBody>
      </p:sp>
      <p:sp>
        <p:nvSpPr>
          <p:cNvPr id="3" name="Content Placeholder 2"/>
          <p:cNvSpPr>
            <a:spLocks noGrp="1"/>
          </p:cNvSpPr>
          <p:nvPr>
            <p:ph idx="1"/>
          </p:nvPr>
        </p:nvSpPr>
        <p:spPr/>
        <p:txBody>
          <a:bodyPr>
            <a:normAutofit fontScale="55000" lnSpcReduction="20000"/>
          </a:bodyPr>
          <a:lstStyle/>
          <a:p>
            <a:pPr algn="just"/>
            <a:r>
              <a:rPr lang="en-US" dirty="0" smtClean="0"/>
              <a:t>In digital circuit, the signal to be checked and  processed at point are logical combination of standardized physical states. Two such states are 0 and 1. Whatever function a direct digital circuit does, only the signal level in such states are of significance. Thus special measurement instruments which can generate or analyze the logic event state are of prime importance.</a:t>
            </a:r>
          </a:p>
          <a:p>
            <a:pPr algn="just"/>
            <a:r>
              <a:rPr lang="en-US" dirty="0" smtClean="0"/>
              <a:t>The measuring instruments or test sets function as (1) logic analyzer, (2)logic generator and (3) logic test system, which includes analysis and generation with mutual triggering facilities.</a:t>
            </a:r>
          </a:p>
          <a:p>
            <a:pPr algn="just"/>
            <a:r>
              <a:rPr lang="en-US" dirty="0" smtClean="0"/>
              <a:t>The logic analyzer analyzes (</a:t>
            </a:r>
            <a:r>
              <a:rPr lang="en-US" dirty="0" err="1" smtClean="0"/>
              <a:t>i</a:t>
            </a:r>
            <a:r>
              <a:rPr lang="en-US" dirty="0" smtClean="0"/>
              <a:t>) the timing of the digital function as well as (ii) the sequence of complex digital events including detection </a:t>
            </a:r>
            <a:r>
              <a:rPr lang="en-US" dirty="0" smtClean="0"/>
              <a:t>and</a:t>
            </a:r>
            <a:endParaRPr lang="en-US" dirty="0" smtClean="0"/>
          </a:p>
          <a:p>
            <a:pPr algn="just"/>
            <a:r>
              <a:rPr lang="en-US" dirty="0" smtClean="0"/>
              <a:t>The logic or digital generator provides the excitation for the test to be made, but only in such circuit which need external excitation for the analysis to be made.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 Analyzer</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b="1" u="sng" dirty="0" smtClean="0"/>
              <a:t>Logic </a:t>
            </a:r>
            <a:r>
              <a:rPr lang="en-US" b="1" u="sng" dirty="0" smtClean="0"/>
              <a:t>test system: An overview</a:t>
            </a:r>
            <a:endParaRPr lang="en-US" b="1" dirty="0" smtClean="0"/>
          </a:p>
          <a:p>
            <a:r>
              <a:rPr lang="en-US" dirty="0" smtClean="0"/>
              <a:t>The logic test system is a system which perform different measuring tasks and is now available in modular </a:t>
            </a:r>
            <a:r>
              <a:rPr lang="en-US" dirty="0" err="1" smtClean="0"/>
              <a:t>configuration.Such</a:t>
            </a:r>
            <a:r>
              <a:rPr lang="en-US" dirty="0" smtClean="0"/>
              <a:t> a test system may additionally includes word generators for test functions, signal processing systems, and a transient recorders.</a:t>
            </a:r>
          </a:p>
          <a:p>
            <a:r>
              <a:rPr lang="en-US" dirty="0" smtClean="0"/>
              <a:t>For hardware analysis the logic analyzer should have high sampling frequency for ascertaining incorrect timing with high resolution.</a:t>
            </a:r>
          </a:p>
          <a:p>
            <a:r>
              <a:rPr lang="en-US" dirty="0" smtClean="0"/>
              <a:t>Probes used must have high impedance so as not to load the test signal.</a:t>
            </a:r>
          </a:p>
          <a:p>
            <a:r>
              <a:rPr lang="en-US" dirty="0" smtClean="0"/>
              <a:t>For software analysis channel number must be high and facilities should be there for complex triggering.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 Analyzer</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Generalized logic analyzer need have four parts : </a:t>
            </a:r>
          </a:p>
          <a:p>
            <a:pPr>
              <a:buNone/>
            </a:pPr>
            <a:r>
              <a:rPr lang="en-US" dirty="0" smtClean="0"/>
              <a:t>	(1) data </a:t>
            </a:r>
            <a:r>
              <a:rPr lang="en-US" dirty="0" smtClean="0"/>
              <a:t>acquisition </a:t>
            </a:r>
            <a:endParaRPr lang="en-US" dirty="0" smtClean="0"/>
          </a:p>
          <a:p>
            <a:pPr>
              <a:buNone/>
            </a:pPr>
            <a:r>
              <a:rPr lang="en-US" dirty="0" smtClean="0"/>
              <a:t>	(2) data storage </a:t>
            </a:r>
          </a:p>
          <a:p>
            <a:pPr>
              <a:buNone/>
            </a:pPr>
            <a:r>
              <a:rPr lang="en-US" dirty="0" smtClean="0"/>
              <a:t>	(3) control and triggering and</a:t>
            </a:r>
          </a:p>
          <a:p>
            <a:pPr>
              <a:buNone/>
            </a:pPr>
            <a:r>
              <a:rPr lang="en-US" dirty="0" smtClean="0"/>
              <a:t>	(4) display.</a:t>
            </a:r>
          </a:p>
          <a:p>
            <a:pPr marL="514350" indent="-514350">
              <a:buFont typeface="+mj-lt"/>
              <a:buAutoNum type="arabicPeriod"/>
            </a:pPr>
            <a:r>
              <a:rPr lang="en-US" dirty="0" smtClean="0"/>
              <a:t>Data is received in parallel from the test system with variable threshold level for various types of logics (TTL,ECL,CMOS etc).The number of channels for data inputs requires to be selected as per the system under analysis and also per analysis mode</a:t>
            </a:r>
            <a:r>
              <a:rPr lang="en-US" dirty="0" smtClean="0"/>
              <a:t>. For </a:t>
            </a:r>
            <a:r>
              <a:rPr lang="en-US" dirty="0" smtClean="0"/>
              <a:t>state </a:t>
            </a:r>
            <a:r>
              <a:rPr lang="en-US" dirty="0" err="1" smtClean="0"/>
              <a:t>analysis,number</a:t>
            </a:r>
            <a:r>
              <a:rPr lang="en-US" dirty="0" smtClean="0"/>
              <a:t> of channels is generally quite high</a:t>
            </a:r>
            <a:r>
              <a:rPr lang="en-US" dirty="0" smtClean="0"/>
              <a:t>. Data </a:t>
            </a:r>
            <a:r>
              <a:rPr lang="en-US" dirty="0" smtClean="0"/>
              <a:t>sampling is synchronous for state analysis and asynchronous for timing analysis.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 Analyzer</a:t>
            </a:r>
            <a:endParaRPr lang="en-US" dirty="0"/>
          </a:p>
        </p:txBody>
      </p:sp>
      <p:sp>
        <p:nvSpPr>
          <p:cNvPr id="3" name="Content Placeholder 2"/>
          <p:cNvSpPr>
            <a:spLocks noGrp="1"/>
          </p:cNvSpPr>
          <p:nvPr>
            <p:ph idx="1"/>
          </p:nvPr>
        </p:nvSpPr>
        <p:spPr/>
        <p:txBody>
          <a:bodyPr>
            <a:normAutofit fontScale="55000" lnSpcReduction="20000"/>
          </a:bodyPr>
          <a:lstStyle/>
          <a:p>
            <a:pPr marL="514350" indent="-514350">
              <a:buAutoNum type="arabicPeriod" startAt="2"/>
            </a:pPr>
            <a:r>
              <a:rPr lang="en-US" dirty="0" smtClean="0"/>
              <a:t>The </a:t>
            </a:r>
            <a:r>
              <a:rPr lang="en-US" dirty="0" smtClean="0"/>
              <a:t>memory unit stores all the parallel input data. It is also fast enough to handle the high sampling rate. Often the memory is designed to have depth, specially for state analysis. </a:t>
            </a:r>
            <a:endParaRPr lang="en-US" dirty="0" smtClean="0"/>
          </a:p>
          <a:p>
            <a:pPr marL="514350" indent="-514350" algn="just">
              <a:buAutoNum type="arabicPeriod" startAt="3"/>
            </a:pPr>
            <a:r>
              <a:rPr lang="en-US" dirty="0" smtClean="0"/>
              <a:t>The common form of triggering in logic analyzer is word </a:t>
            </a:r>
            <a:r>
              <a:rPr lang="en-US" dirty="0" err="1" smtClean="0"/>
              <a:t>recognition.The</a:t>
            </a:r>
            <a:r>
              <a:rPr lang="en-US" dirty="0" smtClean="0"/>
              <a:t> user presets a data which is used for comparing the incoming data. If match occurs, the analyzer is triggered. The trigger rate, obviously, is as fast as the sampling rate. </a:t>
            </a:r>
          </a:p>
          <a:p>
            <a:pPr marL="514350" indent="-514350" algn="just">
              <a:buAutoNum type="arabicPeriod" startAt="3"/>
            </a:pPr>
            <a:r>
              <a:rPr lang="en-US" dirty="0" smtClean="0"/>
              <a:t>Different display formats such as timing diagram, state table and histograms are available. Binary display provide standard logic output, But for microprocessor the hexadecimal format or actual processor </a:t>
            </a:r>
            <a:r>
              <a:rPr lang="en-US" dirty="0" err="1" smtClean="0"/>
              <a:t>pnemonics</a:t>
            </a:r>
            <a:r>
              <a:rPr lang="en-US" dirty="0" smtClean="0"/>
              <a:t> are in demand, while in computer are octal display was common at one time. For statistical measurement , histogram are preferable, specially for routine event frequencies or module extension periods</a:t>
            </a:r>
            <a:r>
              <a:rPr lang="en-US" dirty="0" smtClean="0"/>
              <a:t>.</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Spectrum Analyzer</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457200" y="1200150"/>
            <a:ext cx="8229600" cy="3314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Spectrum Analyzer</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228600" y="1257300"/>
            <a:ext cx="8534400" cy="3600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Spectrum Analyzer</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971550" y="1314451"/>
            <a:ext cx="7200900" cy="3257549"/>
          </a:xfrm>
          <a:prstGeom prst="rect">
            <a:avLst/>
          </a:prstGeom>
          <a:noFill/>
          <a:ln w="9525">
            <a:noFill/>
            <a:miter lim="800000"/>
            <a:headEnd/>
            <a:tailEnd/>
          </a:ln>
          <a:effectLst/>
        </p:spPr>
      </p:pic>
      <p:sp>
        <p:nvSpPr>
          <p:cNvPr id="6" name="Rectangle 5"/>
          <p:cNvSpPr/>
          <p:nvPr/>
        </p:nvSpPr>
        <p:spPr>
          <a:xfrm>
            <a:off x="3657600" y="1314450"/>
            <a:ext cx="685800" cy="400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Spectrum Analyzer</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533400" y="1085850"/>
            <a:ext cx="8229600" cy="360045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a:t>
            </a:r>
            <a:r>
              <a:rPr lang="en-US" dirty="0" err="1" smtClean="0"/>
              <a:t>Multimeter</a:t>
            </a:r>
            <a:endParaRPr lang="en-US" dirty="0"/>
          </a:p>
        </p:txBody>
      </p:sp>
      <p:pic>
        <p:nvPicPr>
          <p:cNvPr id="10242" name="Picture 2"/>
          <p:cNvPicPr>
            <a:picLocks noGrp="1" noChangeAspect="1" noChangeArrowheads="1"/>
          </p:cNvPicPr>
          <p:nvPr>
            <p:ph idx="1"/>
          </p:nvPr>
        </p:nvPicPr>
        <p:blipFill>
          <a:blip r:embed="rId2" cstate="print"/>
          <a:srcRect/>
          <a:stretch>
            <a:fillRect/>
          </a:stretch>
        </p:blipFill>
        <p:spPr bwMode="auto">
          <a:xfrm>
            <a:off x="457200" y="1314450"/>
            <a:ext cx="8229600" cy="3143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a:t>
            </a:r>
            <a:endParaRPr lang="en-US"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750154" y="1200151"/>
            <a:ext cx="7643693" cy="3394472"/>
          </a:xfrm>
          <a:prstGeom prst="rect">
            <a:avLst/>
          </a:prstGeom>
          <a:noFill/>
          <a:ln w="9525">
            <a:noFill/>
            <a:miter lim="800000"/>
            <a:headEnd/>
            <a:tailEnd/>
          </a:ln>
          <a:effectLst/>
        </p:spPr>
      </p:pic>
      <p:sp>
        <p:nvSpPr>
          <p:cNvPr id="5" name="Rectangle 4"/>
          <p:cNvSpPr/>
          <p:nvPr/>
        </p:nvSpPr>
        <p:spPr>
          <a:xfrm>
            <a:off x="762000" y="1257300"/>
            <a:ext cx="1066800"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a:t>
            </a:r>
            <a:endParaRPr lang="en-US"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533400" y="1257300"/>
            <a:ext cx="8229600" cy="656735"/>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cstate="print"/>
          <a:srcRect/>
          <a:stretch>
            <a:fillRect/>
          </a:stretch>
        </p:blipFill>
        <p:spPr bwMode="auto">
          <a:xfrm>
            <a:off x="457201" y="1428750"/>
            <a:ext cx="3571875" cy="188595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a:t>
            </a:r>
            <a:r>
              <a:rPr lang="en-US" dirty="0" err="1" smtClean="0"/>
              <a:t>Multimeter</a:t>
            </a:r>
            <a:endParaRPr lang="en-US" dirty="0"/>
          </a:p>
        </p:txBody>
      </p:sp>
      <p:pic>
        <p:nvPicPr>
          <p:cNvPr id="11266" name="Picture 2"/>
          <p:cNvPicPr>
            <a:picLocks noGrp="1" noChangeAspect="1" noChangeArrowheads="1"/>
          </p:cNvPicPr>
          <p:nvPr>
            <p:ph idx="1"/>
          </p:nvPr>
        </p:nvPicPr>
        <p:blipFill>
          <a:blip r:embed="rId2" cstate="print"/>
          <a:srcRect/>
          <a:stretch>
            <a:fillRect/>
          </a:stretch>
        </p:blipFill>
        <p:spPr bwMode="auto">
          <a:xfrm>
            <a:off x="457200" y="1314451"/>
            <a:ext cx="8229600" cy="30860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a:t>
            </a:r>
            <a:r>
              <a:rPr lang="en-US" dirty="0" err="1" smtClean="0"/>
              <a:t>Multimeter</a:t>
            </a:r>
            <a:endParaRPr lang="en-US" dirty="0"/>
          </a:p>
        </p:txBody>
      </p:sp>
      <p:pic>
        <p:nvPicPr>
          <p:cNvPr id="12290" name="Picture 2"/>
          <p:cNvPicPr>
            <a:picLocks noGrp="1" noChangeAspect="1" noChangeArrowheads="1"/>
          </p:cNvPicPr>
          <p:nvPr>
            <p:ph idx="1"/>
          </p:nvPr>
        </p:nvPicPr>
        <p:blipFill>
          <a:blip r:embed="rId2" cstate="print"/>
          <a:srcRect/>
          <a:stretch>
            <a:fillRect/>
          </a:stretch>
        </p:blipFill>
        <p:spPr bwMode="auto">
          <a:xfrm>
            <a:off x="714375" y="1743671"/>
            <a:ext cx="7715250" cy="23074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a:t>
            </a:r>
            <a:r>
              <a:rPr lang="en-US" dirty="0" err="1" smtClean="0"/>
              <a:t>Multimeter</a:t>
            </a:r>
            <a:endParaRPr lang="en-US" dirty="0"/>
          </a:p>
        </p:txBody>
      </p:sp>
      <p:pic>
        <p:nvPicPr>
          <p:cNvPr id="13314" name="Picture 2"/>
          <p:cNvPicPr>
            <a:picLocks noGrp="1" noChangeAspect="1" noChangeArrowheads="1"/>
          </p:cNvPicPr>
          <p:nvPr>
            <p:ph idx="1"/>
          </p:nvPr>
        </p:nvPicPr>
        <p:blipFill>
          <a:blip r:embed="rId2" cstate="print"/>
          <a:srcRect/>
          <a:stretch>
            <a:fillRect/>
          </a:stretch>
        </p:blipFill>
        <p:spPr bwMode="auto">
          <a:xfrm>
            <a:off x="457200" y="1487720"/>
            <a:ext cx="8229600" cy="28193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a:t>
            </a:r>
            <a:r>
              <a:rPr lang="en-US" dirty="0" err="1" smtClean="0"/>
              <a:t>Multimeter</a:t>
            </a:r>
            <a:endParaRPr lang="en-US" dirty="0"/>
          </a:p>
        </p:txBody>
      </p:sp>
      <p:pic>
        <p:nvPicPr>
          <p:cNvPr id="14338" name="Picture 2"/>
          <p:cNvPicPr>
            <a:picLocks noGrp="1" noChangeAspect="1" noChangeArrowheads="1"/>
          </p:cNvPicPr>
          <p:nvPr>
            <p:ph idx="1"/>
          </p:nvPr>
        </p:nvPicPr>
        <p:blipFill>
          <a:blip r:embed="rId2" cstate="print"/>
          <a:srcRect/>
          <a:stretch>
            <a:fillRect/>
          </a:stretch>
        </p:blipFill>
        <p:spPr bwMode="auto">
          <a:xfrm>
            <a:off x="457200" y="1615134"/>
            <a:ext cx="8229600" cy="2564506"/>
          </a:xfrm>
          <a:prstGeom prst="rect">
            <a:avLst/>
          </a:prstGeom>
          <a:noFill/>
          <a:ln w="9525">
            <a:noFill/>
            <a:miter lim="800000"/>
            <a:headEnd/>
            <a:tailEnd/>
          </a:ln>
          <a:effectLst/>
        </p:spPr>
      </p:pic>
      <p:pic>
        <p:nvPicPr>
          <p:cNvPr id="14339" name="Picture 3"/>
          <p:cNvPicPr>
            <a:picLocks noChangeAspect="1" noChangeArrowheads="1"/>
          </p:cNvPicPr>
          <p:nvPr/>
        </p:nvPicPr>
        <p:blipFill>
          <a:blip r:embed="rId3" cstate="print"/>
          <a:srcRect/>
          <a:stretch>
            <a:fillRect/>
          </a:stretch>
        </p:blipFill>
        <p:spPr bwMode="auto">
          <a:xfrm>
            <a:off x="457200" y="3943351"/>
            <a:ext cx="8077200" cy="8501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Frequency counter</a:t>
            </a:r>
            <a:endParaRPr lang="en-US" dirty="0"/>
          </a:p>
        </p:txBody>
      </p:sp>
      <p:pic>
        <p:nvPicPr>
          <p:cNvPr id="15362" name="Picture 2"/>
          <p:cNvPicPr>
            <a:picLocks noGrp="1" noChangeAspect="1" noChangeArrowheads="1"/>
          </p:cNvPicPr>
          <p:nvPr>
            <p:ph idx="1"/>
          </p:nvPr>
        </p:nvPicPr>
        <p:blipFill>
          <a:blip r:embed="rId2" cstate="print"/>
          <a:srcRect/>
          <a:stretch>
            <a:fillRect/>
          </a:stretch>
        </p:blipFill>
        <p:spPr bwMode="auto">
          <a:xfrm>
            <a:off x="457200" y="1200150"/>
            <a:ext cx="8229600" cy="3257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TotalTime>
  <Words>1418</Words>
  <Application>Microsoft Office PowerPoint</Application>
  <PresentationFormat>On-screen Show (16:9)</PresentationFormat>
  <Paragraphs>89</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Digital Instruments</vt:lpstr>
      <vt:lpstr>Digital Multimeter</vt:lpstr>
      <vt:lpstr>Digital Multimeter</vt:lpstr>
      <vt:lpstr>Digital Multimeter</vt:lpstr>
      <vt:lpstr>Digital Multimeter</vt:lpstr>
      <vt:lpstr>Digital Multimeter</vt:lpstr>
      <vt:lpstr>Digital Multimeter</vt:lpstr>
      <vt:lpstr>Digital Multimeter</vt:lpstr>
      <vt:lpstr>Digital Frequency counter</vt:lpstr>
      <vt:lpstr>Digital Frequency counter</vt:lpstr>
      <vt:lpstr>Digital Frequency counter</vt:lpstr>
      <vt:lpstr>Digital Frequency counter</vt:lpstr>
      <vt:lpstr>Digital Frequency counter</vt:lpstr>
      <vt:lpstr>Digital Frequency counter</vt:lpstr>
      <vt:lpstr>Digital Frequency counter</vt:lpstr>
      <vt:lpstr>Digital Voltmeter</vt:lpstr>
      <vt:lpstr>Digital Voltmeter</vt:lpstr>
      <vt:lpstr>Digital Voltmeter</vt:lpstr>
      <vt:lpstr>Digital Voltmeter</vt:lpstr>
      <vt:lpstr>Storage Oscilloscope</vt:lpstr>
      <vt:lpstr>Analog Storage Oscilloscope</vt:lpstr>
      <vt:lpstr>Analog Storage Oscilloscope</vt:lpstr>
      <vt:lpstr>Analog Storage Oscilloscope</vt:lpstr>
      <vt:lpstr>Analog Storage Oscilloscope</vt:lpstr>
      <vt:lpstr>Analog Storage Oscilloscope</vt:lpstr>
      <vt:lpstr>Disadvantage of Analog Storage Oscilloscope</vt:lpstr>
      <vt:lpstr>Digital Storage Oscilloscope</vt:lpstr>
      <vt:lpstr>Digital Storage Oscilloscope</vt:lpstr>
      <vt:lpstr>Digital Storage Oscilloscope</vt:lpstr>
      <vt:lpstr>Digital Storage Oscilloscope</vt:lpstr>
      <vt:lpstr>Digital Storage Oscilloscope</vt:lpstr>
      <vt:lpstr>Logic Analyzer</vt:lpstr>
      <vt:lpstr>Logic Analyzer</vt:lpstr>
      <vt:lpstr>Logic Analyzer</vt:lpstr>
      <vt:lpstr>Logic Analyzer</vt:lpstr>
      <vt:lpstr>Spectrum Analyzer</vt:lpstr>
      <vt:lpstr>Spectrum Analyzer</vt:lpstr>
      <vt:lpstr>Spectrum Analyzer</vt:lpstr>
      <vt:lpstr>Spectrum Analyzer</vt:lpstr>
      <vt:lpstr>applications</vt:lpstr>
      <vt:lpstr>applications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Instruments</dc:title>
  <dc:creator>FRONT COMPUTER</dc:creator>
  <cp:lastModifiedBy>user</cp:lastModifiedBy>
  <cp:revision>20</cp:revision>
  <dcterms:created xsi:type="dcterms:W3CDTF">2017-11-02T04:47:48Z</dcterms:created>
  <dcterms:modified xsi:type="dcterms:W3CDTF">2022-11-30T04:30:15Z</dcterms:modified>
</cp:coreProperties>
</file>