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3" r:id="rId6"/>
    <p:sldId id="261" r:id="rId7"/>
    <p:sldId id="279" r:id="rId8"/>
    <p:sldId id="275" r:id="rId9"/>
    <p:sldId id="262" r:id="rId10"/>
    <p:sldId id="263" r:id="rId11"/>
    <p:sldId id="264" r:id="rId12"/>
    <p:sldId id="278" r:id="rId13"/>
    <p:sldId id="276" r:id="rId14"/>
    <p:sldId id="265" r:id="rId15"/>
    <p:sldId id="277" r:id="rId16"/>
    <p:sldId id="266" r:id="rId17"/>
    <p:sldId id="268" r:id="rId18"/>
    <p:sldId id="269" r:id="rId19"/>
    <p:sldId id="270" r:id="rId20"/>
    <p:sldId id="271" r:id="rId21"/>
    <p:sldId id="27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Disability Prevention</a:t>
            </a:r>
            <a:endParaRPr lang="en-US" dirty="0"/>
          </a:p>
        </p:txBody>
      </p:sp>
      <p:sp>
        <p:nvSpPr>
          <p:cNvPr id="3" name="Subtitle 2"/>
          <p:cNvSpPr>
            <a:spLocks noGrp="1"/>
          </p:cNvSpPr>
          <p:nvPr>
            <p:ph type="subTitle" idx="1"/>
          </p:nvPr>
        </p:nvSpPr>
        <p:spPr/>
        <p:txBody>
          <a:bodyPr/>
          <a:lstStyle/>
          <a:p>
            <a:r>
              <a:rPr lang="en-US" dirty="0" smtClean="0"/>
              <a:t>Dr </a:t>
            </a:r>
            <a:r>
              <a:rPr lang="en-US" dirty="0" err="1" smtClean="0"/>
              <a:t>Digvijay</a:t>
            </a:r>
            <a:r>
              <a:rPr lang="en-US" dirty="0" smtClean="0"/>
              <a:t> Sharma</a:t>
            </a:r>
          </a:p>
          <a:p>
            <a:r>
              <a:rPr lang="en-US" dirty="0" smtClean="0"/>
              <a:t>School of Health sciences</a:t>
            </a:r>
          </a:p>
          <a:p>
            <a:r>
              <a:rPr lang="en-US" dirty="0" err="1" smtClean="0"/>
              <a:t>Csjm</a:t>
            </a:r>
            <a:r>
              <a:rPr lang="en-US" dirty="0" smtClean="0"/>
              <a:t> University</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Injuries may result from intentional or unintentional acts and injury prevention has several aspects. One is education regarding measures which can be taken to prevent acts that cause injuries. A second is protection, which uses environmental or technical devices such as seat belts, helmets and air bags to prevent injuries. A third aspect is the promotion of safety as part of general health promotion policies, and this is being developed under WHO leadership.</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Secondary Prevention</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Secondary prevention targets an existing risk factor and removes or reduces it. When secondary prevention is successful, the disability will not occur</a:t>
            </a:r>
            <a:r>
              <a:rPr lang="en-US" dirty="0" smtClean="0"/>
              <a:t>.</a:t>
            </a:r>
          </a:p>
          <a:p>
            <a:r>
              <a:rPr lang="en-US" dirty="0" smtClean="0"/>
              <a:t> </a:t>
            </a:r>
            <a:r>
              <a:rPr lang="en-US" dirty="0" smtClean="0"/>
              <a:t>However, since the risk factor did exist and some damage may have been done before secondary prevention began, the impairment may be reduced rather than prevented.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Aims</a:t>
            </a:r>
            <a:endParaRPr lang="en-US" dirty="0"/>
          </a:p>
        </p:txBody>
      </p:sp>
      <p:sp>
        <p:nvSpPr>
          <p:cNvPr id="3" name="Content Placeholder 2"/>
          <p:cNvSpPr>
            <a:spLocks noGrp="1"/>
          </p:cNvSpPr>
          <p:nvPr>
            <p:ph idx="1"/>
          </p:nvPr>
        </p:nvSpPr>
        <p:spPr/>
        <p:txBody>
          <a:bodyPr/>
          <a:lstStyle/>
          <a:p>
            <a:r>
              <a:rPr lang="en-US" dirty="0" smtClean="0"/>
              <a:t>Efforts in the category of secondary prevention are aimed at an identified group of people who either show symptoms of a disabling condition or are considered to be "high risk" for the development of such a </a:t>
            </a:r>
            <a:r>
              <a:rPr lang="en-US" dirty="0" smtClean="0"/>
              <a:t>condition.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Measures</a:t>
            </a:r>
            <a:endParaRPr lang="en-US" dirty="0"/>
          </a:p>
        </p:txBody>
      </p:sp>
      <p:sp>
        <p:nvSpPr>
          <p:cNvPr id="3" name="Content Placeholder 2"/>
          <p:cNvSpPr>
            <a:spLocks noGrp="1"/>
          </p:cNvSpPr>
          <p:nvPr>
            <p:ph idx="1"/>
          </p:nvPr>
        </p:nvSpPr>
        <p:spPr/>
        <p:txBody>
          <a:bodyPr>
            <a:normAutofit fontScale="92500"/>
          </a:bodyPr>
          <a:lstStyle/>
          <a:p>
            <a:r>
              <a:rPr lang="en-US" dirty="0" smtClean="0"/>
              <a:t>Secondary prevention detects illness or injury early to lessen the impact of disability. Examples of secondary prevention strategies include, but are not limited to:</a:t>
            </a:r>
          </a:p>
          <a:p>
            <a:r>
              <a:rPr lang="en-US" dirty="0" smtClean="0"/>
              <a:t>Routine health screenings, such as eye exams for cataracts, and mammograms for breast </a:t>
            </a:r>
            <a:r>
              <a:rPr lang="en-US" dirty="0" smtClean="0"/>
              <a:t>cancer.</a:t>
            </a:r>
            <a:endParaRPr lang="en-US" dirty="0" smtClean="0"/>
          </a:p>
          <a:p>
            <a:r>
              <a:rPr lang="en-US" dirty="0" smtClean="0"/>
              <a:t>Nutrition programs to help prevent further cardiac </a:t>
            </a:r>
            <a:r>
              <a:rPr lang="en-US" dirty="0" smtClean="0"/>
              <a:t>issues.</a:t>
            </a:r>
            <a:endParaRPr lang="en-US" dirty="0" smtClean="0"/>
          </a:p>
          <a:p>
            <a:r>
              <a:rPr lang="en-US" dirty="0" smtClean="0"/>
              <a:t>Fall risk </a:t>
            </a:r>
            <a:r>
              <a:rPr lang="en-US" dirty="0" smtClean="0"/>
              <a:t>evaluation.</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Tertiary Prevention</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Tertiary prevention is implemented when a pathological condition exists</a:t>
            </a:r>
            <a:r>
              <a:rPr lang="en-US" dirty="0" smtClean="0"/>
              <a:t>.</a:t>
            </a:r>
          </a:p>
          <a:p>
            <a:r>
              <a:rPr lang="en-US" dirty="0" smtClean="0"/>
              <a:t> </a:t>
            </a:r>
            <a:r>
              <a:rPr lang="en-US" dirty="0" smtClean="0"/>
              <a:t>It "promotes adjustment to irremediable conditions and minimizes further complications or loss of function" (Scott &amp; </a:t>
            </a:r>
            <a:r>
              <a:rPr lang="en-US" dirty="0" err="1" smtClean="0"/>
              <a:t>Carran</a:t>
            </a:r>
            <a:r>
              <a:rPr lang="en-US" dirty="0" smtClean="0"/>
              <a:t>, 1987, page 801). </a:t>
            </a:r>
            <a:endParaRPr lang="en-US" dirty="0" smtClean="0"/>
          </a:p>
          <a:p>
            <a:r>
              <a:rPr lang="en-US" dirty="0" smtClean="0"/>
              <a:t>When </a:t>
            </a:r>
            <a:r>
              <a:rPr lang="en-US" dirty="0" smtClean="0"/>
              <a:t>tertiary prevention is successful progression along the continuum from pathology to disability is slowed, halted, or even reversed</a:t>
            </a:r>
            <a:r>
              <a:rPr lang="en-US" dirty="0" smtClean="0"/>
              <a:t>.</a:t>
            </a:r>
          </a:p>
          <a:p>
            <a:r>
              <a:rPr lang="en-US" dirty="0" smtClean="0"/>
              <a:t> </a:t>
            </a:r>
            <a:r>
              <a:rPr lang="en-US" dirty="0" smtClean="0"/>
              <a:t>Tertiary prevention is focused on a limited population who have a specific condition.</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Aims</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Tertiary </a:t>
            </a:r>
            <a:r>
              <a:rPr lang="en-US" dirty="0" smtClean="0"/>
              <a:t>prevention attempts to limit or undo the impact of an injury or illness, which is causing disability. The goal of tertiary prevention is to prevent limitations and promote improvement toward independence. Examples of tertiary prevention strategies include, but are not limited to:</a:t>
            </a:r>
          </a:p>
          <a:p>
            <a:r>
              <a:rPr lang="en-US" dirty="0" smtClean="0"/>
              <a:t>A rehabilitation program after an accident</a:t>
            </a:r>
          </a:p>
          <a:p>
            <a:r>
              <a:rPr lang="en-US" dirty="0" smtClean="0"/>
              <a:t>A cardiac rehabilitation program</a:t>
            </a:r>
          </a:p>
          <a:p>
            <a:r>
              <a:rPr lang="en-US" dirty="0" smtClean="0"/>
              <a:t>A disease management program</a:t>
            </a:r>
          </a:p>
          <a:p>
            <a:r>
              <a:rPr lang="en-US" dirty="0" smtClean="0"/>
              <a:t>A self-help group</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idx="1"/>
          </p:nvPr>
        </p:nvSpPr>
        <p:spPr/>
        <p:txBody>
          <a:bodyPr/>
          <a:lstStyle/>
          <a:p>
            <a:r>
              <a:rPr lang="en-US" dirty="0" smtClean="0"/>
              <a:t>When impairments occur, they can be treated in order to prevent or to reduce disabilities, such as difficulty in seeing, hearing or walking</a:t>
            </a:r>
            <a:r>
              <a:rPr lang="en-US" dirty="0" smtClean="0"/>
              <a:t>.</a:t>
            </a:r>
          </a:p>
          <a:p>
            <a:r>
              <a:rPr lang="en-US" dirty="0" smtClean="0"/>
              <a:t>Eyeglasses can greatly reduce, or even eliminate, difficulty in seeing; a hearing aid can reduce difficulty in hearing; and leg braces can reduce difficulty in walking</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When disabilities occur, measures aimed specifically at the limited function which a disabled person experiences can also be taken to reduce or to limit the progression of the disability. </a:t>
            </a:r>
            <a:endParaRPr lang="en-US" dirty="0" smtClean="0"/>
          </a:p>
          <a:p>
            <a:r>
              <a:rPr lang="en-US" dirty="0" smtClean="0"/>
              <a:t>These </a:t>
            </a:r>
            <a:r>
              <a:rPr lang="en-US" dirty="0" smtClean="0"/>
              <a:t>are the measures commonly referred to as rehabilitation. Because they focus on </a:t>
            </a:r>
            <a:r>
              <a:rPr lang="en-US" dirty="0" smtClean="0"/>
              <a:t>the activities </a:t>
            </a:r>
            <a:r>
              <a:rPr lang="en-US" dirty="0" smtClean="0"/>
              <a:t>which people can or cannot do, they require their active participation. </a:t>
            </a:r>
            <a:endParaRPr lang="en-US" dirty="0" smtClean="0"/>
          </a:p>
          <a:p>
            <a:r>
              <a:rPr lang="en-US" dirty="0" smtClean="0"/>
              <a:t>The </a:t>
            </a:r>
            <a:r>
              <a:rPr lang="en-US" dirty="0" smtClean="0"/>
              <a:t>rehabilitation process may require a person to learn how to dress or feed; a new system for communication; a new method for moving around, perhaps using a wheelchair; or new methods </a:t>
            </a:r>
            <a:r>
              <a:rPr lang="en-US" dirty="0" smtClean="0"/>
              <a:t>for organizing </a:t>
            </a:r>
            <a:r>
              <a:rPr lang="en-US" dirty="0" smtClean="0"/>
              <a:t>and carrying out daily activities.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Addressing the functional limitations of disabled people may also reduce the handicaps confronting them in their interactions with society. </a:t>
            </a:r>
            <a:endParaRPr lang="en-US" dirty="0" smtClean="0"/>
          </a:p>
          <a:p>
            <a:r>
              <a:rPr lang="en-US" dirty="0" smtClean="0"/>
              <a:t>For </a:t>
            </a:r>
            <a:r>
              <a:rPr lang="en-US" dirty="0" smtClean="0"/>
              <a:t>example, if a person with </a:t>
            </a:r>
            <a:r>
              <a:rPr lang="en-US" dirty="0" err="1" smtClean="0"/>
              <a:t>paralysed</a:t>
            </a:r>
            <a:r>
              <a:rPr lang="en-US" dirty="0" smtClean="0"/>
              <a:t> legs can learn to walk with braces and crutches, he or she will have a far greater chance of being accepted by other people at school or at work. </a:t>
            </a:r>
            <a:endParaRPr lang="en-US" dirty="0" smtClean="0"/>
          </a:p>
          <a:p>
            <a:r>
              <a:rPr lang="en-US" dirty="0" smtClean="0"/>
              <a:t>However</a:t>
            </a:r>
            <a:r>
              <a:rPr lang="en-US" dirty="0" smtClean="0"/>
              <a:t>, only treating disabilities is not sufficient to reduce handicaps. Societal attitudes must also change so that people with disabilities have increased opportunities to participate in the same educational, work and social activities as other people in their communities.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Integrated Approach</a:t>
            </a:r>
            <a:endParaRPr lang="en-US" dirty="0"/>
          </a:p>
        </p:txBody>
      </p:sp>
      <p:sp>
        <p:nvSpPr>
          <p:cNvPr id="3" name="Content Placeholder 2"/>
          <p:cNvSpPr>
            <a:spLocks noGrp="1"/>
          </p:cNvSpPr>
          <p:nvPr>
            <p:ph idx="1"/>
          </p:nvPr>
        </p:nvSpPr>
        <p:spPr/>
        <p:txBody>
          <a:bodyPr>
            <a:normAutofit/>
          </a:bodyPr>
          <a:lstStyle/>
          <a:p>
            <a:r>
              <a:rPr lang="en-US" dirty="0" smtClean="0"/>
              <a:t>WHO promotes an integrated approach to preventing disabilities by including all </a:t>
            </a:r>
            <a:r>
              <a:rPr lang="en-US" dirty="0" err="1" smtClean="0"/>
              <a:t>promotive</a:t>
            </a:r>
            <a:r>
              <a:rPr lang="en-US" dirty="0" smtClean="0"/>
              <a:t>, preventive, curative and rehabilitative care in primary health care. Integrated health services can strengthen disability prevention by keeping health care personnel at district and </a:t>
            </a:r>
            <a:r>
              <a:rPr lang="en-US" dirty="0" err="1" smtClean="0"/>
              <a:t>subdistrict</a:t>
            </a:r>
            <a:r>
              <a:rPr lang="en-US" dirty="0" smtClean="0"/>
              <a:t> level well informed about all aspects of disability prevention, including rehabilitation.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Defining the Prevention of Disabilities</a:t>
            </a:r>
            <a:br>
              <a:rPr lang="en-US" b="1" dirty="0" smtClean="0"/>
            </a:br>
            <a:endParaRPr lang="en-US" dirty="0"/>
          </a:p>
        </p:txBody>
      </p:sp>
      <p:sp>
        <p:nvSpPr>
          <p:cNvPr id="3" name="Content Placeholder 2"/>
          <p:cNvSpPr>
            <a:spLocks noGrp="1"/>
          </p:cNvSpPr>
          <p:nvPr>
            <p:ph idx="1"/>
          </p:nvPr>
        </p:nvSpPr>
        <p:spPr/>
        <p:txBody>
          <a:bodyPr/>
          <a:lstStyle/>
          <a:p>
            <a:r>
              <a:rPr lang="en-US" dirty="0" smtClean="0"/>
              <a:t>Prevention means "to keep from occurring" (The Concise Oxford Dictionary</a:t>
            </a:r>
            <a:r>
              <a:rPr lang="en-US" dirty="0" smtClean="0"/>
              <a:t>).</a:t>
            </a:r>
          </a:p>
          <a:p>
            <a:r>
              <a:rPr lang="en-US" dirty="0" smtClean="0"/>
              <a:t> </a:t>
            </a:r>
            <a:r>
              <a:rPr lang="en-US" dirty="0" smtClean="0"/>
              <a:t>Prevention of disability </a:t>
            </a:r>
            <a:r>
              <a:rPr lang="en-US" dirty="0" smtClean="0"/>
              <a:t>can be done in two ways</a:t>
            </a:r>
            <a:r>
              <a:rPr lang="en-US" dirty="0" smtClean="0"/>
              <a:t>.  Firstly make </a:t>
            </a:r>
            <a:r>
              <a:rPr lang="en-US" dirty="0" smtClean="0"/>
              <a:t>attempts to eliminate the causes of disabilities and secondly attempts to reduce the severity of those already in existence.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normAutofit/>
          </a:bodyPr>
          <a:lstStyle/>
          <a:p>
            <a:r>
              <a:rPr lang="en-US" dirty="0" smtClean="0"/>
              <a:t>In addition, the health sector can actively participate in </a:t>
            </a:r>
            <a:r>
              <a:rPr lang="en-US" dirty="0" err="1" smtClean="0"/>
              <a:t>intersectoral</a:t>
            </a:r>
            <a:r>
              <a:rPr lang="en-US" dirty="0" smtClean="0"/>
              <a:t> efforts to provide living </a:t>
            </a:r>
            <a:r>
              <a:rPr lang="en-US" dirty="0" smtClean="0"/>
              <a:t>conditions, </a:t>
            </a:r>
            <a:r>
              <a:rPr lang="en-US" dirty="0" smtClean="0"/>
              <a:t>which </a:t>
            </a:r>
            <a:r>
              <a:rPr lang="en-US" dirty="0" smtClean="0"/>
              <a:t>reduces </a:t>
            </a:r>
            <a:r>
              <a:rPr lang="en-US" dirty="0" smtClean="0"/>
              <a:t>the risk of diseases and injuries, address the needs of people with impairments and disabilities through </a:t>
            </a:r>
            <a:r>
              <a:rPr lang="en-US" dirty="0" smtClean="0"/>
              <a:t>community based </a:t>
            </a:r>
            <a:r>
              <a:rPr lang="en-US" dirty="0" smtClean="0"/>
              <a:t>rehabilitation, and ensure their full integration in society.</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Refrences</a:t>
            </a:r>
            <a:endParaRPr lang="en-US" dirty="0"/>
          </a:p>
        </p:txBody>
      </p:sp>
      <p:sp>
        <p:nvSpPr>
          <p:cNvPr id="3" name="Content Placeholder 2"/>
          <p:cNvSpPr>
            <a:spLocks noGrp="1"/>
          </p:cNvSpPr>
          <p:nvPr>
            <p:ph idx="1"/>
          </p:nvPr>
        </p:nvSpPr>
        <p:spPr/>
        <p:txBody>
          <a:bodyPr>
            <a:normAutofit/>
          </a:bodyPr>
          <a:lstStyle/>
          <a:p>
            <a:r>
              <a:rPr lang="en-US" sz="1600" dirty="0" smtClean="0">
                <a:latin typeface="Times New Roman" pitchFamily="18" charset="0"/>
                <a:cs typeface="Times New Roman" pitchFamily="18" charset="0"/>
              </a:rPr>
              <a:t>Dr </a:t>
            </a:r>
            <a:r>
              <a:rPr lang="en-US" sz="1600" i="1" dirty="0" smtClean="0">
                <a:latin typeface="Times New Roman" pitchFamily="18" charset="0"/>
                <a:cs typeface="Times New Roman" pitchFamily="18" charset="0"/>
              </a:rPr>
              <a:t>Ann </a:t>
            </a:r>
            <a:r>
              <a:rPr lang="en-US" sz="1600" i="1" dirty="0" err="1" smtClean="0">
                <a:latin typeface="Times New Roman" pitchFamily="18" charset="0"/>
                <a:cs typeface="Times New Roman" pitchFamily="18" charset="0"/>
              </a:rPr>
              <a:t>Goerdt</a:t>
            </a:r>
            <a:r>
              <a:rPr lang="en-US" sz="1600" i="1" dirty="0" smtClean="0">
                <a:latin typeface="Times New Roman" pitchFamily="18" charset="0"/>
                <a:cs typeface="Times New Roman" pitchFamily="18" charset="0"/>
              </a:rPr>
              <a:t>,</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Disability prevention and rehabilitation,</a:t>
            </a:r>
            <a:r>
              <a:rPr lang="en-US" sz="1600" b="1" dirty="0" smtClean="0"/>
              <a:t> </a:t>
            </a:r>
            <a:r>
              <a:rPr lang="en-US" sz="1600" dirty="0" smtClean="0">
                <a:latin typeface="Times New Roman" pitchFamily="18" charset="0"/>
                <a:cs typeface="Times New Roman" pitchFamily="18" charset="0"/>
              </a:rPr>
              <a:t>World Health , 48th Year, No. 5, September-</a:t>
            </a:r>
            <a:r>
              <a:rPr lang="en-US" sz="1600" dirty="0" err="1" smtClean="0">
                <a:latin typeface="Times New Roman" pitchFamily="18" charset="0"/>
                <a:cs typeface="Times New Roman" pitchFamily="18" charset="0"/>
              </a:rPr>
              <a:t>october</a:t>
            </a:r>
            <a:r>
              <a:rPr lang="en-US" sz="1600" dirty="0" smtClean="0">
                <a:latin typeface="Times New Roman" pitchFamily="18" charset="0"/>
                <a:cs typeface="Times New Roman" pitchFamily="18" charset="0"/>
              </a:rPr>
              <a:t> 1995.</a:t>
            </a:r>
          </a:p>
          <a:p>
            <a:r>
              <a:rPr lang="en-US" sz="1600" dirty="0" smtClean="0"/>
              <a:t>Scott, K.G. &amp; Curran, D.T. (1987). The epidemiology and prevention of mental retardation. American Psychologist, 42, pp. 801-804.</a:t>
            </a:r>
          </a:p>
          <a:p>
            <a:r>
              <a:rPr lang="en-US" sz="1600" dirty="0" smtClean="0"/>
              <a:t>Florence </a:t>
            </a:r>
            <a:r>
              <a:rPr lang="en-US" sz="1600" dirty="0" err="1" smtClean="0"/>
              <a:t>Lalonde</a:t>
            </a:r>
            <a:r>
              <a:rPr lang="en-US" sz="1600" dirty="0" smtClean="0"/>
              <a:t>, Prevention of </a:t>
            </a:r>
            <a:r>
              <a:rPr lang="en-US" sz="1600" dirty="0" err="1" smtClean="0"/>
              <a:t>Disabilities,SSTA</a:t>
            </a:r>
            <a:r>
              <a:rPr lang="en-US" sz="1600" dirty="0" smtClean="0"/>
              <a:t> Research Centre Report #94-07a.</a:t>
            </a:r>
          </a:p>
          <a:p>
            <a:r>
              <a:rPr lang="en-US" sz="1600" i="1" dirty="0" smtClean="0">
                <a:latin typeface="Times New Roman" pitchFamily="18" charset="0"/>
                <a:cs typeface="Times New Roman" pitchFamily="18" charset="0"/>
              </a:rPr>
              <a:t>Laura Camus, https://study.com/academy/lesson/disability-prevention-management-strategies-for-counselors.html</a:t>
            </a:r>
            <a:r>
              <a:rPr lang="en-US" sz="1600" b="1" i="1" dirty="0" smtClean="0"/>
              <a:t>.</a:t>
            </a:r>
            <a:endParaRPr lang="en-US" sz="16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lstStyle/>
          <a:p>
            <a:r>
              <a:rPr lang="en-US" dirty="0" smtClean="0"/>
              <a:t>The occurrence of disability calls attention to the need for disability prevention, including rehabilitation.</a:t>
            </a:r>
          </a:p>
          <a:p>
            <a:pPr>
              <a:buNone/>
            </a:pPr>
            <a:r>
              <a:rPr lang="en-US" dirty="0" smtClean="0"/>
              <a:t>   WHO addresses this need by promoting a variety of prevention measures.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a:t>
            </a:r>
            <a:r>
              <a:rPr lang="en-US" dirty="0" smtClean="0"/>
              <a:t> </a:t>
            </a:r>
            <a:r>
              <a:rPr lang="en-US" dirty="0" smtClean="0"/>
              <a:t>of prevention</a:t>
            </a:r>
            <a:endParaRPr lang="en-US" dirty="0"/>
          </a:p>
        </p:txBody>
      </p:sp>
      <p:sp>
        <p:nvSpPr>
          <p:cNvPr id="3" name="Content Placeholder 2"/>
          <p:cNvSpPr>
            <a:spLocks noGrp="1"/>
          </p:cNvSpPr>
          <p:nvPr>
            <p:ph idx="1"/>
          </p:nvPr>
        </p:nvSpPr>
        <p:spPr/>
        <p:txBody>
          <a:bodyPr/>
          <a:lstStyle/>
          <a:p>
            <a:r>
              <a:rPr lang="en-US" dirty="0" smtClean="0"/>
              <a:t>There are three </a:t>
            </a:r>
            <a:r>
              <a:rPr lang="en-US" dirty="0" smtClean="0"/>
              <a:t>levels</a:t>
            </a:r>
            <a:r>
              <a:rPr lang="en-US" dirty="0" smtClean="0"/>
              <a:t> </a:t>
            </a:r>
            <a:r>
              <a:rPr lang="en-US" dirty="0" smtClean="0"/>
              <a:t>of prevention:</a:t>
            </a:r>
          </a:p>
          <a:p>
            <a:r>
              <a:rPr lang="en-US" dirty="0" smtClean="0"/>
              <a:t> Primary</a:t>
            </a:r>
          </a:p>
          <a:p>
            <a:r>
              <a:rPr lang="en-US" dirty="0" smtClean="0"/>
              <a:t> Secondary</a:t>
            </a:r>
          </a:p>
          <a:p>
            <a:r>
              <a:rPr lang="en-US" dirty="0" smtClean="0"/>
              <a:t> Tertiary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Prevention</a:t>
            </a:r>
            <a:endParaRPr lang="en-US" dirty="0"/>
          </a:p>
        </p:txBody>
      </p:sp>
      <p:pic>
        <p:nvPicPr>
          <p:cNvPr id="1029" name="Picture 5"/>
          <p:cNvPicPr>
            <a:picLocks noGrp="1" noChangeAspect="1" noChangeArrowheads="1"/>
          </p:cNvPicPr>
          <p:nvPr>
            <p:ph idx="1"/>
          </p:nvPr>
        </p:nvPicPr>
        <p:blipFill>
          <a:blip r:embed="rId2"/>
          <a:srcRect/>
          <a:stretch>
            <a:fillRect/>
          </a:stretch>
        </p:blipFill>
        <p:spPr bwMode="auto">
          <a:xfrm>
            <a:off x="457200" y="2817914"/>
            <a:ext cx="8229600" cy="2090535"/>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Primary Prevention</a:t>
            </a:r>
            <a:br>
              <a:rPr lang="en-US" dirty="0" smtClean="0"/>
            </a:br>
            <a:endParaRPr lang="en-US" dirty="0"/>
          </a:p>
        </p:txBody>
      </p:sp>
      <p:sp>
        <p:nvSpPr>
          <p:cNvPr id="3" name="Content Placeholder 2"/>
          <p:cNvSpPr>
            <a:spLocks noGrp="1"/>
          </p:cNvSpPr>
          <p:nvPr>
            <p:ph idx="1"/>
          </p:nvPr>
        </p:nvSpPr>
        <p:spPr/>
        <p:txBody>
          <a:bodyPr/>
          <a:lstStyle/>
          <a:p>
            <a:r>
              <a:rPr lang="en-US" dirty="0" smtClean="0"/>
              <a:t>Primary prevention reduces the incidence of disabilities by preventing risk factors which cause impairment. If primary prevention efforts succeed, they completely eliminate any possibility </a:t>
            </a:r>
            <a:r>
              <a:rPr lang="en-US" dirty="0" smtClean="0"/>
              <a:t>of</a:t>
            </a:r>
            <a:r>
              <a:rPr lang="en-US" dirty="0" smtClean="0"/>
              <a:t> </a:t>
            </a:r>
            <a:r>
              <a:rPr lang="en-US" dirty="0" smtClean="0"/>
              <a:t>disability </a:t>
            </a:r>
            <a:r>
              <a:rPr lang="en-US" dirty="0" smtClean="0"/>
              <a:t>that will </a:t>
            </a:r>
            <a:r>
              <a:rPr lang="en-US" dirty="0" smtClean="0"/>
              <a:t>occur. Primary prevention is aimed at the general population rather than at an identified "high risk" group.</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a:t>
            </a:r>
            <a:endParaRPr lang="en-US" dirty="0"/>
          </a:p>
        </p:txBody>
      </p:sp>
      <p:sp>
        <p:nvSpPr>
          <p:cNvPr id="3" name="Content Placeholder 2"/>
          <p:cNvSpPr>
            <a:spLocks noGrp="1"/>
          </p:cNvSpPr>
          <p:nvPr>
            <p:ph idx="1"/>
          </p:nvPr>
        </p:nvSpPr>
        <p:spPr/>
        <p:txBody>
          <a:bodyPr/>
          <a:lstStyle/>
          <a:p>
            <a:r>
              <a:rPr lang="en-US" dirty="0" smtClean="0"/>
              <a:t>Preventive efforts can involve medical, educational, or social strategies, or any combination of these. For example, a program intended to reduce the risk of disabilities for the infants of pregnant teenagers who smoke, drink, or use drugs might combine medical treatment, health education, peer </a:t>
            </a:r>
            <a:r>
              <a:rPr lang="en-US" dirty="0" err="1" smtClean="0"/>
              <a:t>counselling</a:t>
            </a:r>
            <a:r>
              <a:rPr lang="en-US" dirty="0" smtClean="0"/>
              <a:t>, and group pressure to achieve its goal.</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primary prevention</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This </a:t>
            </a:r>
            <a:r>
              <a:rPr lang="en-US" dirty="0" smtClean="0"/>
              <a:t>process means helping clients to access and participate in preventative strategies which may include, but are not limited to:</a:t>
            </a:r>
          </a:p>
          <a:p>
            <a:r>
              <a:rPr lang="en-US" dirty="0" smtClean="0"/>
              <a:t>Identifying and implementing ways to prevent injury and illness at home and in the </a:t>
            </a:r>
            <a:r>
              <a:rPr lang="en-US" dirty="0" smtClean="0"/>
              <a:t>community.</a:t>
            </a:r>
            <a:endParaRPr lang="en-US" dirty="0" smtClean="0"/>
          </a:p>
          <a:p>
            <a:r>
              <a:rPr lang="en-US" dirty="0" smtClean="0"/>
              <a:t>Providing education about protective equipment, such as helmets, seatbelts, and </a:t>
            </a:r>
            <a:r>
              <a:rPr lang="en-US" dirty="0" smtClean="0"/>
              <a:t>earplugs.</a:t>
            </a:r>
            <a:endParaRPr lang="en-US" dirty="0" smtClean="0"/>
          </a:p>
          <a:p>
            <a:r>
              <a:rPr lang="en-US" dirty="0" smtClean="0"/>
              <a:t>Ensuring access to medical care and proper </a:t>
            </a:r>
            <a:r>
              <a:rPr lang="en-US" dirty="0" smtClean="0"/>
              <a:t>nutrition.</a:t>
            </a:r>
            <a:endParaRPr lang="en-US" dirty="0" smtClean="0"/>
          </a:p>
          <a:p>
            <a:r>
              <a:rPr lang="en-US" dirty="0" smtClean="0"/>
              <a:t>Promoting healthy behaviors, such as routine and preventative medical care, prenatal care, exercise, healthy eating, consuming alcohol responsibly, and smoking </a:t>
            </a:r>
            <a:r>
              <a:rPr lang="en-US" dirty="0" smtClean="0"/>
              <a:t>cessation.</a:t>
            </a:r>
            <a:endParaRPr lang="en-US" dirty="0" smtClean="0"/>
          </a:p>
          <a:p>
            <a:r>
              <a:rPr lang="en-US" dirty="0" smtClean="0"/>
              <a:t>Educating family members, employers, and community members about the needs of people with </a:t>
            </a:r>
            <a:r>
              <a:rPr lang="en-US" dirty="0" smtClean="0"/>
              <a:t>disabilities.</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The </a:t>
            </a:r>
            <a:r>
              <a:rPr lang="en-US" dirty="0" smtClean="0"/>
              <a:t>measures promoted for the prevention of diseases which cause disabilities </a:t>
            </a:r>
            <a:r>
              <a:rPr lang="en-US" dirty="0" smtClean="0"/>
              <a:t>include: </a:t>
            </a:r>
          </a:p>
          <a:p>
            <a:r>
              <a:rPr lang="en-US" dirty="0" smtClean="0"/>
              <a:t>immunization, Particularly </a:t>
            </a:r>
            <a:r>
              <a:rPr lang="en-US" dirty="0" smtClean="0"/>
              <a:t>against poliomyelitis, measles, rubella and tuberculosis; </a:t>
            </a:r>
            <a:endParaRPr lang="en-US" dirty="0" smtClean="0"/>
          </a:p>
          <a:p>
            <a:r>
              <a:rPr lang="en-US" dirty="0" smtClean="0"/>
              <a:t>prenatal </a:t>
            </a:r>
            <a:r>
              <a:rPr lang="en-US" dirty="0" smtClean="0"/>
              <a:t>care to ensure the healthy development and delivery of babies; </a:t>
            </a:r>
            <a:endParaRPr lang="en-US" dirty="0" smtClean="0"/>
          </a:p>
          <a:p>
            <a:r>
              <a:rPr lang="en-US" dirty="0" smtClean="0"/>
              <a:t>appropriate </a:t>
            </a:r>
            <a:r>
              <a:rPr lang="en-US" dirty="0" smtClean="0"/>
              <a:t>nutrition, especially iron, iodine and vitamin A, for mothers and children; and </a:t>
            </a:r>
            <a:endParaRPr lang="en-US" dirty="0" smtClean="0"/>
          </a:p>
          <a:p>
            <a:r>
              <a:rPr lang="en-US" dirty="0" smtClean="0"/>
              <a:t>sanitary </a:t>
            </a:r>
            <a:r>
              <a:rPr lang="en-US" dirty="0" smtClean="0"/>
              <a:t>measures to prevent eye diseases, such as infections and trachoma.</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1231</Words>
  <Application>Microsoft Office PowerPoint</Application>
  <PresentationFormat>On-screen Show (4:3)</PresentationFormat>
  <Paragraphs>75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Disability Prevention</vt:lpstr>
      <vt:lpstr>Defining the Prevention of Disabilities </vt:lpstr>
      <vt:lpstr>Slide 3</vt:lpstr>
      <vt:lpstr>Levels of prevention</vt:lpstr>
      <vt:lpstr>Levels of Prevention</vt:lpstr>
      <vt:lpstr>Primary Prevention </vt:lpstr>
      <vt:lpstr>strategies</vt:lpstr>
      <vt:lpstr>Process of primary prevention</vt:lpstr>
      <vt:lpstr>measures</vt:lpstr>
      <vt:lpstr>measures</vt:lpstr>
      <vt:lpstr>Secondary Prevention </vt:lpstr>
      <vt:lpstr>Aims</vt:lpstr>
      <vt:lpstr>Measures</vt:lpstr>
      <vt:lpstr>Tertiary Prevention </vt:lpstr>
      <vt:lpstr>Aims </vt:lpstr>
      <vt:lpstr>Treatment</vt:lpstr>
      <vt:lpstr>Measures</vt:lpstr>
      <vt:lpstr>Conti..</vt:lpstr>
      <vt:lpstr>Integrated Approach</vt:lpstr>
      <vt:lpstr>Conti..</vt:lpstr>
      <vt:lpstr>Refrences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Prevention</dc:title>
  <dc:creator>Hp</dc:creator>
  <cp:lastModifiedBy>Hp</cp:lastModifiedBy>
  <cp:revision>4</cp:revision>
  <dcterms:created xsi:type="dcterms:W3CDTF">2006-08-16T00:00:00Z</dcterms:created>
  <dcterms:modified xsi:type="dcterms:W3CDTF">2021-12-10T06:40:11Z</dcterms:modified>
</cp:coreProperties>
</file>