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1A3AD-8D02-429A-8137-D1D1ABA6C0C0}" v="3046" dt="2022-03-13T04:05:46.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72" autoAdjust="0"/>
    <p:restoredTop sz="94660"/>
  </p:normalViewPr>
  <p:slideViewPr>
    <p:cSldViewPr snapToGrid="0">
      <p:cViewPr varScale="1">
        <p:scale>
          <a:sx n="76" d="100"/>
          <a:sy n="76" d="100"/>
        </p:scale>
        <p:origin x="-96"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pPr/>
              <a:t>26/3/2022</a:t>
            </a:fld>
            <a:endParaRPr lang="en-US" dirty="0"/>
          </a:p>
        </p:txBody>
      </p:sp>
      <p:sp>
        <p:nvSpPr>
          <p:cNvPr id="9" name="Footer Placeholder 8">
            <a:extLst>
              <a:ext uri="{FF2B5EF4-FFF2-40B4-BE49-F238E27FC236}">
                <a16:creationId xmlns=""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85013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pPr/>
              <a:t>26/3/2022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12178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pPr/>
              <a:t>26/3/2022</a:t>
            </a:fld>
            <a:endParaRPr lang="en-US" dirty="0"/>
          </a:p>
        </p:txBody>
      </p:sp>
      <p:sp>
        <p:nvSpPr>
          <p:cNvPr id="12" name="Footer Placeholder 11">
            <a:extLst>
              <a:ext uri="{FF2B5EF4-FFF2-40B4-BE49-F238E27FC236}">
                <a16:creationId xmlns=""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94559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pPr/>
              <a:t>26/3/2022</a:t>
            </a:fld>
            <a:endParaRPr lang="en-US" dirty="0"/>
          </a:p>
        </p:txBody>
      </p:sp>
      <p:sp>
        <p:nvSpPr>
          <p:cNvPr id="9" name="Footer Placeholder 8">
            <a:extLst>
              <a:ext uri="{FF2B5EF4-FFF2-40B4-BE49-F238E27FC236}">
                <a16:creationId xmlns=""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308285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pPr/>
              <a:t>26/3/2022</a:t>
            </a:fld>
            <a:endParaRPr lang="en-US" dirty="0"/>
          </a:p>
        </p:txBody>
      </p:sp>
      <p:sp>
        <p:nvSpPr>
          <p:cNvPr id="9" name="Footer Placeholder 8">
            <a:extLst>
              <a:ext uri="{FF2B5EF4-FFF2-40B4-BE49-F238E27FC236}">
                <a16:creationId xmlns=""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04836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pPr/>
              <a:t>26/3/2022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49441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pPr/>
              <a:t>26/3/2022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02903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pPr/>
              <a:t>26/3/2022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78702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pPr/>
              <a:t>26/3/2022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94865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pPr/>
              <a:t>26/3/2022</a:t>
            </a:fld>
            <a:endParaRPr lang="en-US" dirty="0"/>
          </a:p>
        </p:txBody>
      </p:sp>
      <p:sp>
        <p:nvSpPr>
          <p:cNvPr id="10" name="Footer Placeholder 9">
            <a:extLst>
              <a:ext uri="{FF2B5EF4-FFF2-40B4-BE49-F238E27FC236}">
                <a16:creationId xmlns=""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178122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pPr/>
              <a:t>26/3/2022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94428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lIns="109728" tIns="109728" rIns="109728" bIns="91440" anchor="b"/>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lIns="109728" tIns="109728" rIns="109728" bIns="91440"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lIns="109728" tIns="109728" rIns="109728" bIns="91440" anchor="ctr"/>
          <a:lstStyle>
            <a:lvl1pPr algn="r">
              <a:defRPr sz="800" spc="50">
                <a:solidFill>
                  <a:schemeClr val="tx1">
                    <a:lumMod val="75000"/>
                    <a:lumOff val="25000"/>
                  </a:schemeClr>
                </a:solidFill>
              </a:defRPr>
            </a:lvl1pPr>
          </a:lstStyle>
          <a:p>
            <a:fld id="{ED291B17-9318-49DB-B28B-6E5994AE9581}" type="datetime1">
              <a:rPr lang="en-US" smtClean="0"/>
              <a:pPr/>
              <a:t>26/3/2022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lIns="109728" tIns="109728" rIns="109728" bIns="91440" anchor="ctr"/>
          <a:lstStyle>
            <a:lvl1pPr algn="l">
              <a:defRPr sz="800" cap="none" spc="5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lIns="109728" tIns="109728" rIns="109728" bIns="91440" anchor="ctr"/>
          <a:lstStyle>
            <a:lvl1pPr algn="r">
              <a:defRPr sz="800">
                <a:solidFill>
                  <a:schemeClr val="tx1">
                    <a:lumMod val="75000"/>
                    <a:lumOff val="25000"/>
                  </a:schemeClr>
                </a:solidFill>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 xmlns:p14="http://schemas.microsoft.com/office/powerpoint/2010/main" val="249230774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457200" rtl="0" eaLnBrk="1" latinLnBrk="0" hangingPunct="1">
        <a:lnSpc>
          <a:spcPct val="90000"/>
        </a:lnSpc>
        <a:spcBef>
          <a:spcPct val="0"/>
        </a:spcBef>
        <a:buNone/>
        <a:defRPr sz="4400" b="1" kern="1200" cap="none" spc="150">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spc="1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spc="1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spc="1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spc="1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spc="1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AF47317F-C87A-4D9C-A72E-89C67FDA2CA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nchor="b">
            <a:normAutofit/>
          </a:bodyPr>
          <a:lstStyle/>
          <a:p>
            <a:r>
              <a:rPr lang="en-US" sz="4800" dirty="0">
                <a:solidFill>
                  <a:schemeClr val="tx2"/>
                </a:solidFill>
                <a:ea typeface="Calibri Light"/>
                <a:cs typeface="Calibri Light"/>
              </a:rPr>
              <a:t>DISTRICT REHABILITATION CENTER</a:t>
            </a:r>
          </a:p>
        </p:txBody>
      </p:sp>
      <p:sp>
        <p:nvSpPr>
          <p:cNvPr id="8" name="Subtitle 7"/>
          <p:cNvSpPr>
            <a:spLocks noGrp="1"/>
          </p:cNvSpPr>
          <p:nvPr>
            <p:ph type="subTitle" idx="1"/>
          </p:nvPr>
        </p:nvSpPr>
        <p:spPr/>
        <p:txBody>
          <a:bodyPr/>
          <a:lstStyle/>
          <a:p>
            <a:r>
              <a:rPr lang="en-US" dirty="0" smtClean="0"/>
              <a:t>Dr </a:t>
            </a:r>
            <a:r>
              <a:rPr lang="en-US" dirty="0" err="1" smtClean="0"/>
              <a:t>Digvijay</a:t>
            </a:r>
            <a:r>
              <a:rPr lang="en-US" dirty="0" smtClean="0"/>
              <a:t> </a:t>
            </a:r>
            <a:r>
              <a:rPr lang="en-US" dirty="0" err="1" smtClean="0"/>
              <a:t>Sahrma</a:t>
            </a:r>
            <a:endParaRPr lang="en-US" dirty="0"/>
          </a:p>
        </p:txBody>
      </p:sp>
      <p:sp>
        <p:nvSpPr>
          <p:cNvPr id="9" name="Rectangle 8">
            <a:extLst>
              <a:ext uri="{FF2B5EF4-FFF2-40B4-BE49-F238E27FC236}">
                <a16:creationId xmlns="" xmlns:a16="http://schemas.microsoft.com/office/drawing/2014/main" id="{EA343C5F-7AA1-409B-BD18-44E928CE3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 xmlns:a16="http://schemas.microsoft.com/office/drawing/2014/main" id="{93FF31F9-8C96-4D43-9B36-20F6B6FE66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87694" y="0"/>
            <a:ext cx="4304306"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 xmlns:a16="http://schemas.microsoft.com/office/drawing/2014/main" id="{3D252CC1-04C4-47A3-AFEA-5022A689C8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84640" y="5031846"/>
            <a:ext cx="3546077"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D2E15B-5C23-4A6D-A25C-1D1166AAA1C9}"/>
              </a:ext>
            </a:extLst>
          </p:cNvPr>
          <p:cNvSpPr>
            <a:spLocks noGrp="1"/>
          </p:cNvSpPr>
          <p:nvPr>
            <p:ph type="title"/>
          </p:nvPr>
        </p:nvSpPr>
        <p:spPr>
          <a:xfrm>
            <a:off x="581192" y="702156"/>
            <a:ext cx="11029616" cy="1384104"/>
          </a:xfrm>
        </p:spPr>
        <p:txBody>
          <a:bodyPr/>
          <a:lstStyle/>
          <a:p>
            <a:r>
              <a:rPr lang="en-US" sz="3200" dirty="0"/>
              <a:t>PROMOTING EDUCATIONAL VOCATIONAL TRAINING PLACEMENT</a:t>
            </a:r>
          </a:p>
        </p:txBody>
      </p:sp>
      <p:sp>
        <p:nvSpPr>
          <p:cNvPr id="3" name="Content Placeholder 2">
            <a:extLst>
              <a:ext uri="{FF2B5EF4-FFF2-40B4-BE49-F238E27FC236}">
                <a16:creationId xmlns="" xmlns:a16="http://schemas.microsoft.com/office/drawing/2014/main" id="{BBC8D4EE-4889-4EFB-8933-BC5A53A16459}"/>
              </a:ext>
            </a:extLst>
          </p:cNvPr>
          <p:cNvSpPr>
            <a:spLocks noGrp="1"/>
          </p:cNvSpPr>
          <p:nvPr>
            <p:ph idx="1"/>
          </p:nvPr>
        </p:nvSpPr>
        <p:spPr>
          <a:xfrm>
            <a:off x="581192" y="2125941"/>
            <a:ext cx="11029615" cy="4640716"/>
          </a:xfrm>
        </p:spPr>
        <p:txBody>
          <a:bodyPr/>
          <a:lstStyle/>
          <a:p>
            <a:pPr marL="285750" indent="-285750"/>
            <a:r>
              <a:rPr lang="en-US" sz="2200" dirty="0"/>
              <a:t>Education training and employment are important component of rehabilitation.</a:t>
            </a:r>
          </a:p>
          <a:p>
            <a:pPr marL="285750" indent="-285750"/>
            <a:r>
              <a:rPr lang="en-US" sz="2200" dirty="0"/>
              <a:t>The implementing agencies organize orientation programs for teachers, community and families.</a:t>
            </a:r>
          </a:p>
          <a:p>
            <a:pPr marL="285750" indent="-285750"/>
            <a:r>
              <a:rPr lang="en-US" sz="2200" dirty="0"/>
              <a:t>They may also provide information about suitable vocations, possible job placement.</a:t>
            </a:r>
          </a:p>
          <a:p>
            <a:pPr marL="285750" indent="-285750"/>
            <a:r>
              <a:rPr lang="en-US" sz="2200" dirty="0"/>
              <a:t>At least 1 orientation program of 3 days should be held in a month.</a:t>
            </a:r>
          </a:p>
        </p:txBody>
      </p:sp>
    </p:spTree>
    <p:extLst>
      <p:ext uri="{BB962C8B-B14F-4D97-AF65-F5344CB8AC3E}">
        <p14:creationId xmlns="" xmlns:p14="http://schemas.microsoft.com/office/powerpoint/2010/main" val="42367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3214D2E-39E4-45F8-98F8-0B179C388189}"/>
              </a:ext>
            </a:extLst>
          </p:cNvPr>
          <p:cNvSpPr>
            <a:spLocks noGrp="1"/>
          </p:cNvSpPr>
          <p:nvPr>
            <p:ph idx="1"/>
          </p:nvPr>
        </p:nvSpPr>
        <p:spPr>
          <a:xfrm>
            <a:off x="659346" y="1676556"/>
            <a:ext cx="11029615" cy="3634486"/>
          </a:xfrm>
        </p:spPr>
        <p:txBody>
          <a:bodyPr/>
          <a:lstStyle/>
          <a:p>
            <a:pPr marL="0" indent="0">
              <a:buNone/>
            </a:pPr>
            <a:r>
              <a:rPr lang="en-US" sz="8800" b="1" i="1" dirty="0"/>
              <a:t>     THANK  YOU</a:t>
            </a:r>
          </a:p>
        </p:txBody>
      </p:sp>
    </p:spTree>
    <p:extLst>
      <p:ext uri="{BB962C8B-B14F-4D97-AF65-F5344CB8AC3E}">
        <p14:creationId xmlns="" xmlns:p14="http://schemas.microsoft.com/office/powerpoint/2010/main" val="124704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34E637-D8D1-44C1-94CF-FA3144BFE666}"/>
              </a:ext>
            </a:extLst>
          </p:cNvPr>
          <p:cNvSpPr>
            <a:spLocks noGrp="1"/>
          </p:cNvSpPr>
          <p:nvPr>
            <p:ph type="title"/>
          </p:nvPr>
        </p:nvSpPr>
        <p:spPr>
          <a:xfrm>
            <a:off x="581192" y="624002"/>
            <a:ext cx="11029616" cy="1188720"/>
          </a:xfrm>
        </p:spPr>
        <p:txBody>
          <a:bodyPr/>
          <a:lstStyle/>
          <a:p>
            <a:r>
              <a:rPr lang="en-US" dirty="0"/>
              <a:t>INTRODUCTION</a:t>
            </a:r>
          </a:p>
        </p:txBody>
      </p:sp>
      <p:sp>
        <p:nvSpPr>
          <p:cNvPr id="3" name="Content Placeholder 2">
            <a:extLst>
              <a:ext uri="{FF2B5EF4-FFF2-40B4-BE49-F238E27FC236}">
                <a16:creationId xmlns="" xmlns:a16="http://schemas.microsoft.com/office/drawing/2014/main" id="{A7D1EA85-9EA4-4187-9EC7-E1793DA3F5BF}"/>
              </a:ext>
            </a:extLst>
          </p:cNvPr>
          <p:cNvSpPr>
            <a:spLocks noGrp="1"/>
          </p:cNvSpPr>
          <p:nvPr>
            <p:ph idx="1"/>
          </p:nvPr>
        </p:nvSpPr>
        <p:spPr>
          <a:xfrm>
            <a:off x="581192" y="1842634"/>
            <a:ext cx="11029615" cy="4797023"/>
          </a:xfrm>
        </p:spPr>
        <p:txBody>
          <a:bodyPr/>
          <a:lstStyle/>
          <a:p>
            <a:pPr marL="305435" indent="-305435"/>
            <a:r>
              <a:rPr lang="en-US" sz="2400" dirty="0"/>
              <a:t>During 1985-1990 started as outreach activity of the government of India for providing comprehensive services to the Person with disability(PWD) at the grass root level and for facilitating creation of the infrastructure and capacity building at the district level for awareness generation, rehabilitation and training of rehabilitation professionals.</a:t>
            </a:r>
          </a:p>
          <a:p>
            <a:pPr marL="305435" indent="-305435"/>
            <a:r>
              <a:rPr lang="en-US" sz="2400" dirty="0"/>
              <a:t>The DDRC (District disability rehabilitation center) are set up under the plan scheme " Scheme for implementation for PWDs"  (Equal opposition, protection of right and full participation ACT, 1995).</a:t>
            </a:r>
          </a:p>
        </p:txBody>
      </p:sp>
    </p:spTree>
    <p:extLst>
      <p:ext uri="{BB962C8B-B14F-4D97-AF65-F5344CB8AC3E}">
        <p14:creationId xmlns="" xmlns:p14="http://schemas.microsoft.com/office/powerpoint/2010/main" val="215460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75069C-87F9-47F8-AAB2-E3990D6B9FB8}"/>
              </a:ext>
            </a:extLst>
          </p:cNvPr>
          <p:cNvSpPr>
            <a:spLocks noGrp="1"/>
          </p:cNvSpPr>
          <p:nvPr>
            <p:ph type="title"/>
          </p:nvPr>
        </p:nvSpPr>
        <p:spPr>
          <a:xfrm>
            <a:off x="581192" y="614233"/>
            <a:ext cx="11029616" cy="1188720"/>
          </a:xfrm>
        </p:spPr>
        <p:txBody>
          <a:bodyPr/>
          <a:lstStyle/>
          <a:p>
            <a:r>
              <a:rPr lang="en-US" dirty="0"/>
              <a:t>OBJECTIVES AND SETTING OF DDRC</a:t>
            </a:r>
          </a:p>
        </p:txBody>
      </p:sp>
      <p:sp>
        <p:nvSpPr>
          <p:cNvPr id="3" name="Content Placeholder 2">
            <a:extLst>
              <a:ext uri="{FF2B5EF4-FFF2-40B4-BE49-F238E27FC236}">
                <a16:creationId xmlns="" xmlns:a16="http://schemas.microsoft.com/office/drawing/2014/main" id="{D60EFAFF-DE42-4F5B-B7A6-E04ED80AE51F}"/>
              </a:ext>
            </a:extLst>
          </p:cNvPr>
          <p:cNvSpPr>
            <a:spLocks noGrp="1"/>
          </p:cNvSpPr>
          <p:nvPr>
            <p:ph idx="1"/>
          </p:nvPr>
        </p:nvSpPr>
        <p:spPr>
          <a:xfrm>
            <a:off x="581192" y="1891480"/>
            <a:ext cx="11029615" cy="4894716"/>
          </a:xfrm>
        </p:spPr>
        <p:txBody>
          <a:bodyPr/>
          <a:lstStyle/>
          <a:p>
            <a:pPr marL="305435" indent="-305435"/>
            <a:r>
              <a:rPr lang="en-US" sz="2000" dirty="0"/>
              <a:t>The survey and identification of PWD through camp approach.</a:t>
            </a:r>
          </a:p>
          <a:p>
            <a:pPr marL="305435" indent="-305435"/>
            <a:r>
              <a:rPr lang="en-US" sz="2000" dirty="0"/>
              <a:t>Awareness generation for encouraging and enhancing prevention of disabilities, early detection and intervention etc.</a:t>
            </a:r>
          </a:p>
          <a:p>
            <a:pPr marL="305435" indent="-305435"/>
            <a:r>
              <a:rPr lang="en-US" sz="2000" dirty="0"/>
              <a:t>Early intervention.</a:t>
            </a:r>
          </a:p>
          <a:p>
            <a:pPr marL="305435" indent="-305435"/>
            <a:r>
              <a:rPr lang="en-US" sz="2000" dirty="0"/>
              <a:t>Assessment of need of assistive devices, provision fitment of assistive devices, follow-up and repair of assistive devices.</a:t>
            </a:r>
          </a:p>
          <a:p>
            <a:pPr marL="305435" indent="-305435"/>
            <a:r>
              <a:rPr lang="en-US" sz="2000" dirty="0"/>
              <a:t>Therapeutic services like Physiotherapy, Occupational Therapy, Speech therapy etc.</a:t>
            </a:r>
          </a:p>
          <a:p>
            <a:pPr marL="305435" indent="-305435"/>
            <a:r>
              <a:rPr lang="en-US" sz="2000" dirty="0"/>
              <a:t>Facilitation of disability certificate, bus passes and other concession facilities for PWDs.</a:t>
            </a:r>
          </a:p>
        </p:txBody>
      </p:sp>
    </p:spTree>
    <p:extLst>
      <p:ext uri="{BB962C8B-B14F-4D97-AF65-F5344CB8AC3E}">
        <p14:creationId xmlns="" xmlns:p14="http://schemas.microsoft.com/office/powerpoint/2010/main" val="419256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A745E54-9A9E-4FDA-874B-32F6BE7A787C}"/>
              </a:ext>
            </a:extLst>
          </p:cNvPr>
          <p:cNvSpPr>
            <a:spLocks noGrp="1"/>
          </p:cNvSpPr>
          <p:nvPr>
            <p:ph idx="1"/>
          </p:nvPr>
        </p:nvSpPr>
        <p:spPr>
          <a:xfrm>
            <a:off x="581192" y="1002480"/>
            <a:ext cx="11029615" cy="5773946"/>
          </a:xfrm>
        </p:spPr>
        <p:txBody>
          <a:bodyPr/>
          <a:lstStyle/>
          <a:p>
            <a:pPr marL="305435" indent="-305435"/>
            <a:r>
              <a:rPr lang="en-US" sz="2000" dirty="0"/>
              <a:t>Referral and arrangement of surgical correction through government and charitable institutions.</a:t>
            </a:r>
          </a:p>
          <a:p>
            <a:pPr marL="305435" indent="-305435"/>
            <a:r>
              <a:rPr lang="en-US" sz="2000" dirty="0"/>
              <a:t>Arrangement of loans for self-employment through banks and other financial institution.</a:t>
            </a:r>
          </a:p>
          <a:p>
            <a:pPr marL="305435" indent="-305435"/>
            <a:r>
              <a:rPr lang="en-US" sz="2000" dirty="0"/>
              <a:t>Counselling of PWDs, their parents and family members.</a:t>
            </a:r>
          </a:p>
          <a:p>
            <a:pPr marL="305435" indent="-305435"/>
            <a:r>
              <a:rPr lang="en-US" sz="2000" dirty="0"/>
              <a:t>Promotion for barrier free environment.</a:t>
            </a:r>
          </a:p>
          <a:p>
            <a:pPr marL="305435" indent="-305435"/>
            <a:r>
              <a:rPr lang="en-US" sz="2000" dirty="0"/>
              <a:t>To provide supportive and complementary service to promote educational and vocational training for employment.</a:t>
            </a:r>
          </a:p>
          <a:p>
            <a:pPr marL="305435" indent="-305435"/>
            <a:r>
              <a:rPr lang="en-US" sz="2000" dirty="0"/>
              <a:t>Provide orientation training for teachers, communities and families.</a:t>
            </a:r>
          </a:p>
          <a:p>
            <a:pPr marL="305435" indent="-305435"/>
            <a:endParaRPr lang="en-US" dirty="0"/>
          </a:p>
        </p:txBody>
      </p:sp>
    </p:spTree>
    <p:extLst>
      <p:ext uri="{BB962C8B-B14F-4D97-AF65-F5344CB8AC3E}">
        <p14:creationId xmlns="" xmlns:p14="http://schemas.microsoft.com/office/powerpoint/2010/main" val="82842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CD35F89-35AE-485B-92D3-83005601BE42}"/>
              </a:ext>
            </a:extLst>
          </p:cNvPr>
          <p:cNvSpPr>
            <a:spLocks noGrp="1"/>
          </p:cNvSpPr>
          <p:nvPr>
            <p:ph idx="1"/>
          </p:nvPr>
        </p:nvSpPr>
        <p:spPr>
          <a:xfrm>
            <a:off x="581192" y="846172"/>
            <a:ext cx="11029615" cy="5129178"/>
          </a:xfrm>
        </p:spPr>
        <p:txBody>
          <a:bodyPr/>
          <a:lstStyle/>
          <a:p>
            <a:pPr marL="305435" indent="-305435"/>
            <a:r>
              <a:rPr lang="en-US" sz="2400" dirty="0">
                <a:ea typeface="+mn-lt"/>
                <a:cs typeface="+mn-lt"/>
              </a:rPr>
              <a:t>Provide training to PWDs for early motivation, early stimulation of educational and vocational training for </a:t>
            </a:r>
            <a:r>
              <a:rPr lang="en-US" sz="2400">
                <a:ea typeface="+mn-lt"/>
                <a:cs typeface="+mn-lt"/>
              </a:rPr>
              <a:t>employment</a:t>
            </a:r>
            <a:r>
              <a:rPr lang="en-US" sz="2400" dirty="0">
                <a:ea typeface="+mn-lt"/>
                <a:cs typeface="+mn-lt"/>
              </a:rPr>
              <a:t>.</a:t>
            </a:r>
          </a:p>
          <a:p>
            <a:pPr marL="305435" indent="-305435"/>
            <a:r>
              <a:rPr lang="en-US" sz="2400" dirty="0"/>
              <a:t>Identifying suitable vocation for PWDs, keeping in view local resources and designing and providing vocational training and identifying suitable job so as to make them economically independent.</a:t>
            </a:r>
          </a:p>
        </p:txBody>
      </p:sp>
    </p:spTree>
    <p:extLst>
      <p:ext uri="{BB962C8B-B14F-4D97-AF65-F5344CB8AC3E}">
        <p14:creationId xmlns="" xmlns:p14="http://schemas.microsoft.com/office/powerpoint/2010/main" val="150089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32F476-AF80-49E3-9FF0-C5A539B23213}"/>
              </a:ext>
            </a:extLst>
          </p:cNvPr>
          <p:cNvSpPr>
            <a:spLocks noGrp="1"/>
          </p:cNvSpPr>
          <p:nvPr>
            <p:ph type="title"/>
          </p:nvPr>
        </p:nvSpPr>
        <p:spPr>
          <a:xfrm>
            <a:off x="581192" y="702156"/>
            <a:ext cx="11029616" cy="895644"/>
          </a:xfrm>
        </p:spPr>
        <p:txBody>
          <a:bodyPr/>
          <a:lstStyle/>
          <a:p>
            <a:r>
              <a:rPr lang="en-US" dirty="0"/>
              <a:t>ACTION PLANS OF DDRC</a:t>
            </a:r>
          </a:p>
        </p:txBody>
      </p:sp>
      <p:sp>
        <p:nvSpPr>
          <p:cNvPr id="3" name="Content Placeholder 2">
            <a:extLst>
              <a:ext uri="{FF2B5EF4-FFF2-40B4-BE49-F238E27FC236}">
                <a16:creationId xmlns="" xmlns:a16="http://schemas.microsoft.com/office/drawing/2014/main" id="{D91FC7ED-3806-4EDC-AE99-2B8138329819}"/>
              </a:ext>
            </a:extLst>
          </p:cNvPr>
          <p:cNvSpPr>
            <a:spLocks noGrp="1"/>
          </p:cNvSpPr>
          <p:nvPr>
            <p:ph idx="1"/>
          </p:nvPr>
        </p:nvSpPr>
        <p:spPr>
          <a:xfrm>
            <a:off x="581192" y="1666788"/>
            <a:ext cx="11029615" cy="5090100"/>
          </a:xfrm>
        </p:spPr>
        <p:txBody>
          <a:bodyPr/>
          <a:lstStyle/>
          <a:p>
            <a:pPr marL="0" indent="0">
              <a:buNone/>
            </a:pPr>
            <a:r>
              <a:rPr lang="en-US" sz="2000" dirty="0"/>
              <a:t>It should broadly be as follows:</a:t>
            </a:r>
          </a:p>
          <a:p>
            <a:pPr marL="305435" indent="-305435"/>
            <a:r>
              <a:rPr lang="en-US" sz="2000" dirty="0"/>
              <a:t>Survey of PWDs and their needs in the districts 10-15 villages/month.</a:t>
            </a:r>
          </a:p>
          <a:p>
            <a:pPr marL="305435" indent="-305435"/>
            <a:r>
              <a:rPr lang="en-US" sz="2000" dirty="0"/>
              <a:t>Assessment camps at headquarter twice in a week and at civil hospital once every week.</a:t>
            </a:r>
          </a:p>
          <a:p>
            <a:pPr marL="305435" indent="-305435"/>
            <a:r>
              <a:rPr lang="en-US" sz="2000" dirty="0"/>
              <a:t>Assessment camps at village every twice a month.</a:t>
            </a:r>
          </a:p>
          <a:p>
            <a:pPr marL="305435" indent="-305435"/>
            <a:r>
              <a:rPr lang="en-US" sz="2000" dirty="0"/>
              <a:t>Awareness generation activities like visits to school / awareness camps in village for various target groups / training program of grass root level functionaries 4 times a month.</a:t>
            </a:r>
          </a:p>
          <a:p>
            <a:pPr marL="305435" indent="-305435"/>
            <a:r>
              <a:rPr lang="en-US" sz="2000" dirty="0"/>
              <a:t>Follow up camps in a village 4 times in a month.</a:t>
            </a:r>
          </a:p>
        </p:txBody>
      </p:sp>
    </p:spTree>
    <p:extLst>
      <p:ext uri="{BB962C8B-B14F-4D97-AF65-F5344CB8AC3E}">
        <p14:creationId xmlns="" xmlns:p14="http://schemas.microsoft.com/office/powerpoint/2010/main" val="34782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9C917C-2E6F-4195-A53C-8F1838786972}"/>
              </a:ext>
            </a:extLst>
          </p:cNvPr>
          <p:cNvSpPr>
            <a:spLocks noGrp="1"/>
          </p:cNvSpPr>
          <p:nvPr>
            <p:ph type="title"/>
          </p:nvPr>
        </p:nvSpPr>
        <p:spPr>
          <a:xfrm>
            <a:off x="581192" y="702156"/>
            <a:ext cx="11029616" cy="856567"/>
          </a:xfrm>
        </p:spPr>
        <p:txBody>
          <a:bodyPr/>
          <a:lstStyle/>
          <a:p>
            <a:r>
              <a:rPr lang="en-US" sz="3200" dirty="0"/>
              <a:t>PROMOTION OF PREVENTION</a:t>
            </a:r>
          </a:p>
        </p:txBody>
      </p:sp>
      <p:sp>
        <p:nvSpPr>
          <p:cNvPr id="3" name="Content Placeholder 2">
            <a:extLst>
              <a:ext uri="{FF2B5EF4-FFF2-40B4-BE49-F238E27FC236}">
                <a16:creationId xmlns="" xmlns:a16="http://schemas.microsoft.com/office/drawing/2014/main" id="{9CE67665-BD2E-4D32-85A6-FE29666DBB51}"/>
              </a:ext>
            </a:extLst>
          </p:cNvPr>
          <p:cNvSpPr>
            <a:spLocks noGrp="1"/>
          </p:cNvSpPr>
          <p:nvPr>
            <p:ph idx="1"/>
          </p:nvPr>
        </p:nvSpPr>
        <p:spPr>
          <a:xfrm>
            <a:off x="581192" y="1627711"/>
            <a:ext cx="11029615" cy="2051870"/>
          </a:xfrm>
        </p:spPr>
        <p:txBody>
          <a:bodyPr/>
          <a:lstStyle/>
          <a:p>
            <a:pPr marL="342900" indent="-342900"/>
            <a:r>
              <a:rPr lang="en-US" sz="2400" dirty="0"/>
              <a:t>Prevention has been promoted through various national health programs like prevention of blindness and leprosy.</a:t>
            </a:r>
            <a:endParaRPr lang="en-US"/>
          </a:p>
          <a:p>
            <a:pPr marL="305435" indent="-305435"/>
            <a:r>
              <a:rPr lang="en-US" sz="2400" dirty="0"/>
              <a:t>Environmental sanitation and hygiene living in a condition.</a:t>
            </a:r>
          </a:p>
        </p:txBody>
      </p:sp>
    </p:spTree>
    <p:extLst>
      <p:ext uri="{BB962C8B-B14F-4D97-AF65-F5344CB8AC3E}">
        <p14:creationId xmlns="" xmlns:p14="http://schemas.microsoft.com/office/powerpoint/2010/main" val="80038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75144D-0FAB-4AEB-9146-B17894B771E1}"/>
              </a:ext>
            </a:extLst>
          </p:cNvPr>
          <p:cNvSpPr>
            <a:spLocks noGrp="1"/>
          </p:cNvSpPr>
          <p:nvPr>
            <p:ph type="title"/>
          </p:nvPr>
        </p:nvSpPr>
        <p:spPr>
          <a:xfrm>
            <a:off x="581192" y="1034310"/>
            <a:ext cx="11029616" cy="719797"/>
          </a:xfrm>
        </p:spPr>
        <p:txBody>
          <a:bodyPr/>
          <a:lstStyle/>
          <a:p>
            <a:r>
              <a:rPr lang="en-US" sz="3200" dirty="0">
                <a:ea typeface="+mj-lt"/>
                <a:cs typeface="+mj-lt"/>
              </a:rPr>
              <a:t>BARRIER FREE ENVIRONMENT</a:t>
            </a:r>
            <a:endParaRPr lang="en-US" sz="3200"/>
          </a:p>
        </p:txBody>
      </p:sp>
      <p:sp>
        <p:nvSpPr>
          <p:cNvPr id="3" name="Content Placeholder 2">
            <a:extLst>
              <a:ext uri="{FF2B5EF4-FFF2-40B4-BE49-F238E27FC236}">
                <a16:creationId xmlns="" xmlns:a16="http://schemas.microsoft.com/office/drawing/2014/main" id="{06F8E283-3DB1-406E-BE81-4AF67B54AAF1}"/>
              </a:ext>
            </a:extLst>
          </p:cNvPr>
          <p:cNvSpPr>
            <a:spLocks noGrp="1"/>
          </p:cNvSpPr>
          <p:nvPr>
            <p:ph idx="1"/>
          </p:nvPr>
        </p:nvSpPr>
        <p:spPr>
          <a:xfrm>
            <a:off x="581192" y="2497171"/>
            <a:ext cx="11029615" cy="4064332"/>
          </a:xfrm>
        </p:spPr>
        <p:txBody>
          <a:bodyPr/>
          <a:lstStyle/>
          <a:p>
            <a:pPr marL="305435" indent="-305435"/>
            <a:r>
              <a:rPr lang="en-US" sz="2000" dirty="0"/>
              <a:t>Provision BFE is the 2nd most important assisted devices for providing </a:t>
            </a:r>
            <a:r>
              <a:rPr lang="en-US" sz="2000" dirty="0" err="1"/>
              <a:t>assesibility</a:t>
            </a:r>
            <a:r>
              <a:rPr lang="en-US" sz="2000" dirty="0"/>
              <a:t> to PWDs.</a:t>
            </a:r>
          </a:p>
          <a:p>
            <a:pPr marL="305435" indent="-305435"/>
            <a:r>
              <a:rPr lang="en-US" sz="2000" dirty="0"/>
              <a:t>All new buildings especially public sector, public utility like school, hospitals, and other government buildings.</a:t>
            </a:r>
          </a:p>
          <a:p>
            <a:pPr marL="305435" indent="-305435"/>
            <a:r>
              <a:rPr lang="en-US" sz="2000" dirty="0"/>
              <a:t>Hostels, markets, bus stand, public toilet are to be made barrier free as per the government law.</a:t>
            </a:r>
          </a:p>
          <a:p>
            <a:pPr marL="305435" indent="-305435"/>
            <a:r>
              <a:rPr lang="en-US" sz="2000" dirty="0"/>
              <a:t>The basic responsibility should be of local governments.</a:t>
            </a:r>
          </a:p>
          <a:p>
            <a:pPr marL="305435" indent="-305435"/>
            <a:r>
              <a:rPr lang="en-US" sz="2000" dirty="0"/>
              <a:t>Public buildings like bus stand, district hospital, local bus stand should be converted into barrier free.</a:t>
            </a:r>
          </a:p>
          <a:p>
            <a:pPr marL="305435" indent="-305435"/>
            <a:r>
              <a:rPr lang="en-US" sz="2000" dirty="0">
                <a:ea typeface="+mn-lt"/>
                <a:cs typeface="+mn-lt"/>
              </a:rPr>
              <a:t>District center must be able to provide technical support.</a:t>
            </a:r>
          </a:p>
          <a:p>
            <a:pPr marL="305435" indent="-305435"/>
            <a:endParaRPr lang="en-US" dirty="0"/>
          </a:p>
          <a:p>
            <a:pPr marL="305435" indent="-305435"/>
            <a:endParaRPr lang="en-US" dirty="0"/>
          </a:p>
        </p:txBody>
      </p:sp>
    </p:spTree>
    <p:extLst>
      <p:ext uri="{BB962C8B-B14F-4D97-AF65-F5344CB8AC3E}">
        <p14:creationId xmlns="" xmlns:p14="http://schemas.microsoft.com/office/powerpoint/2010/main" val="61473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36050D-0CA6-4CBC-A943-74831301CC8A}"/>
              </a:ext>
            </a:extLst>
          </p:cNvPr>
          <p:cNvSpPr>
            <a:spLocks noGrp="1"/>
          </p:cNvSpPr>
          <p:nvPr>
            <p:ph type="title"/>
          </p:nvPr>
        </p:nvSpPr>
        <p:spPr>
          <a:xfrm>
            <a:off x="581192" y="702156"/>
            <a:ext cx="11029616" cy="924951"/>
          </a:xfrm>
        </p:spPr>
        <p:txBody>
          <a:bodyPr/>
          <a:lstStyle/>
          <a:p>
            <a:r>
              <a:rPr lang="en-US" sz="3200" dirty="0"/>
              <a:t>EARLY INTERVENTION</a:t>
            </a:r>
          </a:p>
        </p:txBody>
      </p:sp>
      <p:sp>
        <p:nvSpPr>
          <p:cNvPr id="3" name="Content Placeholder 2">
            <a:extLst>
              <a:ext uri="{FF2B5EF4-FFF2-40B4-BE49-F238E27FC236}">
                <a16:creationId xmlns="" xmlns:a16="http://schemas.microsoft.com/office/drawing/2014/main" id="{48C4BBFE-3AF3-402E-90EF-943B2E6D6391}"/>
              </a:ext>
            </a:extLst>
          </p:cNvPr>
          <p:cNvSpPr>
            <a:spLocks noGrp="1"/>
          </p:cNvSpPr>
          <p:nvPr>
            <p:ph idx="1"/>
          </p:nvPr>
        </p:nvSpPr>
        <p:spPr>
          <a:xfrm>
            <a:off x="581192" y="1744941"/>
            <a:ext cx="11029615" cy="3038563"/>
          </a:xfrm>
        </p:spPr>
        <p:txBody>
          <a:bodyPr/>
          <a:lstStyle/>
          <a:p>
            <a:pPr marL="305435" indent="-305435"/>
            <a:r>
              <a:rPr lang="en-US" sz="2000" dirty="0"/>
              <a:t>Early identification and early intervention is very important for PWDs.</a:t>
            </a:r>
          </a:p>
          <a:p>
            <a:pPr marL="305435" indent="-305435"/>
            <a:r>
              <a:rPr lang="en-US" sz="2000" dirty="0"/>
              <a:t>Henc, DDRC must set up at early intervention unit.</a:t>
            </a:r>
          </a:p>
          <a:p>
            <a:pPr marL="305435" indent="-305435"/>
            <a:r>
              <a:rPr lang="en-US" sz="2000" dirty="0"/>
              <a:t>Parents of children with disabilities must be encourage through counselling.</a:t>
            </a:r>
          </a:p>
          <a:p>
            <a:pPr marL="305435" indent="-305435"/>
            <a:r>
              <a:rPr lang="en-US" sz="2000" dirty="0"/>
              <a:t>Low cost intervention using locally available material should be suggested to them for </a:t>
            </a:r>
            <a:r>
              <a:rPr lang="en-US" sz="2000" dirty="0" err="1"/>
              <a:t>contuining</a:t>
            </a:r>
            <a:r>
              <a:rPr lang="en-US" sz="2000" dirty="0"/>
              <a:t> the intervention at their places.</a:t>
            </a:r>
          </a:p>
        </p:txBody>
      </p:sp>
    </p:spTree>
    <p:extLst>
      <p:ext uri="{BB962C8B-B14F-4D97-AF65-F5344CB8AC3E}">
        <p14:creationId xmlns="" xmlns:p14="http://schemas.microsoft.com/office/powerpoint/2010/main" val="3641605087"/>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289</Words>
  <Application>Microsoft Office PowerPoint</Application>
  <PresentationFormat>Custom</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DividendVTI</vt:lpstr>
      <vt:lpstr>DISTRICT REHABILITATION CENTER</vt:lpstr>
      <vt:lpstr>INTRODUCTION</vt:lpstr>
      <vt:lpstr>OBJECTIVES AND SETTING OF DDRC</vt:lpstr>
      <vt:lpstr>Slide 4</vt:lpstr>
      <vt:lpstr>Slide 5</vt:lpstr>
      <vt:lpstr>ACTION PLANS OF DDRC</vt:lpstr>
      <vt:lpstr>PROMOTION OF PREVENTION</vt:lpstr>
      <vt:lpstr>BARRIER FREE ENVIRONMENT</vt:lpstr>
      <vt:lpstr>EARLY INTERVENTION</vt:lpstr>
      <vt:lpstr>PROMOTING EDUCATIONAL VOCATIONAL TRAINING PLACEMENT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476</cp:revision>
  <dcterms:created xsi:type="dcterms:W3CDTF">2013-07-15T20:26:40Z</dcterms:created>
  <dcterms:modified xsi:type="dcterms:W3CDTF">2022-03-26T04:36:36Z</dcterms:modified>
</cp:coreProperties>
</file>