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9" r:id="rId1"/>
  </p:sldMasterIdLst>
  <p:notesMasterIdLst>
    <p:notesMasterId r:id="rId15"/>
  </p:notesMasterIdLst>
  <p:sldIdLst>
    <p:sldId id="270" r:id="rId2"/>
    <p:sldId id="257" r:id="rId3"/>
    <p:sldId id="285" r:id="rId4"/>
    <p:sldId id="258" r:id="rId5"/>
    <p:sldId id="260" r:id="rId6"/>
    <p:sldId id="261" r:id="rId7"/>
    <p:sldId id="263" r:id="rId8"/>
    <p:sldId id="284" r:id="rId9"/>
    <p:sldId id="264" r:id="rId10"/>
    <p:sldId id="265" r:id="rId11"/>
    <p:sldId id="266" r:id="rId12"/>
    <p:sldId id="267" r:id="rId13"/>
    <p:sldId id="29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7" d="100"/>
          <a:sy n="67" d="100"/>
        </p:scale>
        <p:origin x="84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F3C60-1E6A-4CE3-A638-516CBCCF7905}"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IN"/>
        </a:p>
      </dgm:t>
    </dgm:pt>
    <dgm:pt modelId="{7CABAD11-3127-4026-B485-F17002E87FE4}">
      <dgm:prSet phldrT="[Text]" custT="1"/>
      <dgm:spPr/>
      <dgm:t>
        <a:bodyPr/>
        <a:lstStyle/>
        <a:p>
          <a:pPr algn="ctr">
            <a:spcBef>
              <a:spcPts val="600"/>
            </a:spcBef>
            <a:spcAft>
              <a:spcPts val="600"/>
            </a:spcAft>
          </a:pPr>
          <a:endParaRPr lang="en-IN" sz="1000" b="1" dirty="0">
            <a:solidFill>
              <a:schemeClr val="accent1">
                <a:lumMod val="75000"/>
              </a:schemeClr>
            </a:solidFill>
          </a:endParaRPr>
        </a:p>
        <a:p>
          <a:pPr algn="ctr">
            <a:spcBef>
              <a:spcPts val="600"/>
            </a:spcBef>
            <a:spcAft>
              <a:spcPts val="600"/>
            </a:spcAft>
          </a:pPr>
          <a:r>
            <a:rPr lang="en-IN" sz="3000" b="1" dirty="0">
              <a:solidFill>
                <a:schemeClr val="accent1">
                  <a:lumMod val="75000"/>
                </a:schemeClr>
              </a:solidFill>
            </a:rPr>
            <a:t>State of dosage forms-</a:t>
          </a:r>
        </a:p>
      </dgm:t>
    </dgm:pt>
    <dgm:pt modelId="{B6CEDA6E-5208-4743-B217-C244801944B1}" type="parTrans" cxnId="{9390CACE-057D-423E-A8A8-2EAEC20DE7BD}">
      <dgm:prSet/>
      <dgm:spPr/>
      <dgm:t>
        <a:bodyPr/>
        <a:lstStyle/>
        <a:p>
          <a:endParaRPr lang="en-IN"/>
        </a:p>
      </dgm:t>
    </dgm:pt>
    <dgm:pt modelId="{18447E21-9220-421F-B53C-ED4DF9849290}" type="sibTrans" cxnId="{9390CACE-057D-423E-A8A8-2EAEC20DE7BD}">
      <dgm:prSet/>
      <dgm:spPr/>
      <dgm:t>
        <a:bodyPr/>
        <a:lstStyle/>
        <a:p>
          <a:endParaRPr lang="en-IN"/>
        </a:p>
      </dgm:t>
    </dgm:pt>
    <dgm:pt modelId="{61DF2C4D-2187-4DC0-9838-028E8058EDA4}">
      <dgm:prSet phldrT="[Text]"/>
      <dgm:spPr/>
      <dgm:t>
        <a:bodyPr/>
        <a:lstStyle/>
        <a:p>
          <a:r>
            <a:rPr lang="en-IN" dirty="0"/>
            <a:t>Solid – disintegration-dissolution-absorption</a:t>
          </a:r>
        </a:p>
      </dgm:t>
    </dgm:pt>
    <dgm:pt modelId="{99D93AF9-00CD-4B3F-94D0-9A4C8E92BC30}" type="parTrans" cxnId="{99C0AF81-E5AC-4FAD-8A33-DF0E1A26BB9D}">
      <dgm:prSet/>
      <dgm:spPr/>
      <dgm:t>
        <a:bodyPr/>
        <a:lstStyle/>
        <a:p>
          <a:endParaRPr lang="en-IN"/>
        </a:p>
      </dgm:t>
    </dgm:pt>
    <dgm:pt modelId="{89B020E5-4E0A-4177-B94A-D27A17A9BC3F}" type="sibTrans" cxnId="{99C0AF81-E5AC-4FAD-8A33-DF0E1A26BB9D}">
      <dgm:prSet/>
      <dgm:spPr/>
      <dgm:t>
        <a:bodyPr/>
        <a:lstStyle/>
        <a:p>
          <a:endParaRPr lang="en-IN"/>
        </a:p>
      </dgm:t>
    </dgm:pt>
    <dgm:pt modelId="{C0ED845E-75BB-4F23-A562-D2B690EA7182}">
      <dgm:prSet phldrT="[Text]"/>
      <dgm:spPr/>
      <dgm:t>
        <a:bodyPr/>
        <a:lstStyle/>
        <a:p>
          <a:r>
            <a:rPr lang="en-IN" dirty="0"/>
            <a:t>Semisolids – dissolution-absorption </a:t>
          </a:r>
        </a:p>
      </dgm:t>
    </dgm:pt>
    <dgm:pt modelId="{FFDBF77A-8F62-402B-866E-C2B96E636A17}" type="parTrans" cxnId="{63E0CE89-3024-4A8E-A02B-416FD2946128}">
      <dgm:prSet/>
      <dgm:spPr/>
      <dgm:t>
        <a:bodyPr/>
        <a:lstStyle/>
        <a:p>
          <a:endParaRPr lang="en-IN"/>
        </a:p>
      </dgm:t>
    </dgm:pt>
    <dgm:pt modelId="{CB1FC28A-221C-4C71-9E18-76E9A346D892}" type="sibTrans" cxnId="{63E0CE89-3024-4A8E-A02B-416FD2946128}">
      <dgm:prSet/>
      <dgm:spPr/>
      <dgm:t>
        <a:bodyPr/>
        <a:lstStyle/>
        <a:p>
          <a:endParaRPr lang="en-IN"/>
        </a:p>
      </dgm:t>
    </dgm:pt>
    <dgm:pt modelId="{04489348-867B-427C-859C-12EF24DCA4DB}">
      <dgm:prSet phldrT="[Text]"/>
      <dgm:spPr/>
      <dgm:t>
        <a:bodyPr/>
        <a:lstStyle/>
        <a:p>
          <a:r>
            <a:rPr lang="en-IN" dirty="0"/>
            <a:t>Liquids – absorption </a:t>
          </a:r>
        </a:p>
      </dgm:t>
    </dgm:pt>
    <dgm:pt modelId="{6A6825D6-E959-41D6-AEC1-E3F9633256C2}" type="parTrans" cxnId="{13B20FA9-BEDF-424F-BF37-83B98B47CCB9}">
      <dgm:prSet/>
      <dgm:spPr/>
      <dgm:t>
        <a:bodyPr/>
        <a:lstStyle/>
        <a:p>
          <a:endParaRPr lang="en-IN"/>
        </a:p>
      </dgm:t>
    </dgm:pt>
    <dgm:pt modelId="{CCCF8D50-E83C-46B6-A11D-8A55E2CEE8AE}" type="sibTrans" cxnId="{13B20FA9-BEDF-424F-BF37-83B98B47CCB9}">
      <dgm:prSet/>
      <dgm:spPr/>
      <dgm:t>
        <a:bodyPr/>
        <a:lstStyle/>
        <a:p>
          <a:endParaRPr lang="en-IN"/>
        </a:p>
      </dgm:t>
    </dgm:pt>
    <dgm:pt modelId="{D9338883-FEEC-45DE-8F86-1A9922B16A34}" type="pres">
      <dgm:prSet presAssocID="{2F0F3C60-1E6A-4CE3-A638-516CBCCF7905}" presName="vert0" presStyleCnt="0">
        <dgm:presLayoutVars>
          <dgm:dir/>
          <dgm:animOne val="branch"/>
          <dgm:animLvl val="lvl"/>
        </dgm:presLayoutVars>
      </dgm:prSet>
      <dgm:spPr/>
    </dgm:pt>
    <dgm:pt modelId="{79E49D3C-8B1B-40A4-ABD5-CD007C1DDCA1}" type="pres">
      <dgm:prSet presAssocID="{7CABAD11-3127-4026-B485-F17002E87FE4}" presName="thickLine" presStyleLbl="alignNode1" presStyleIdx="0" presStyleCnt="1"/>
      <dgm:spPr/>
    </dgm:pt>
    <dgm:pt modelId="{704A2CD1-DFCC-4AC2-B91F-DDAEE687FD3B}" type="pres">
      <dgm:prSet presAssocID="{7CABAD11-3127-4026-B485-F17002E87FE4}" presName="horz1" presStyleCnt="0"/>
      <dgm:spPr/>
    </dgm:pt>
    <dgm:pt modelId="{664F310A-DB51-4A39-9E6E-794FB0378F23}" type="pres">
      <dgm:prSet presAssocID="{7CABAD11-3127-4026-B485-F17002E87FE4}" presName="tx1" presStyleLbl="revTx" presStyleIdx="0" presStyleCnt="4" custLinFactNeighborX="-789" custLinFactNeighborY="532"/>
      <dgm:spPr/>
    </dgm:pt>
    <dgm:pt modelId="{21C4469A-E225-4506-B73D-4F0F2FE769F6}" type="pres">
      <dgm:prSet presAssocID="{7CABAD11-3127-4026-B485-F17002E87FE4}" presName="vert1" presStyleCnt="0"/>
      <dgm:spPr/>
    </dgm:pt>
    <dgm:pt modelId="{AF4D49B9-D831-45DB-9151-4693F398994B}" type="pres">
      <dgm:prSet presAssocID="{61DF2C4D-2187-4DC0-9838-028E8058EDA4}" presName="vertSpace2a" presStyleCnt="0"/>
      <dgm:spPr/>
    </dgm:pt>
    <dgm:pt modelId="{A86E2AE6-DD29-4AF0-8970-25E7CF40719A}" type="pres">
      <dgm:prSet presAssocID="{61DF2C4D-2187-4DC0-9838-028E8058EDA4}" presName="horz2" presStyleCnt="0"/>
      <dgm:spPr/>
    </dgm:pt>
    <dgm:pt modelId="{33E3D033-BA68-4D3E-BC11-8768B08FF277}" type="pres">
      <dgm:prSet presAssocID="{61DF2C4D-2187-4DC0-9838-028E8058EDA4}" presName="horzSpace2" presStyleCnt="0"/>
      <dgm:spPr/>
    </dgm:pt>
    <dgm:pt modelId="{5E126124-1523-4FEA-8660-A6974AFFAEED}" type="pres">
      <dgm:prSet presAssocID="{61DF2C4D-2187-4DC0-9838-028E8058EDA4}" presName="tx2" presStyleLbl="revTx" presStyleIdx="1" presStyleCnt="4"/>
      <dgm:spPr/>
    </dgm:pt>
    <dgm:pt modelId="{63093ED9-E868-40EA-9506-9D3749F06F3D}" type="pres">
      <dgm:prSet presAssocID="{61DF2C4D-2187-4DC0-9838-028E8058EDA4}" presName="vert2" presStyleCnt="0"/>
      <dgm:spPr/>
    </dgm:pt>
    <dgm:pt modelId="{36163731-753E-4A6F-BDDF-97556912AC21}" type="pres">
      <dgm:prSet presAssocID="{61DF2C4D-2187-4DC0-9838-028E8058EDA4}" presName="thinLine2b" presStyleLbl="callout" presStyleIdx="0" presStyleCnt="3"/>
      <dgm:spPr/>
    </dgm:pt>
    <dgm:pt modelId="{B0748D6C-1C7C-4E4A-9441-28329974A8AD}" type="pres">
      <dgm:prSet presAssocID="{61DF2C4D-2187-4DC0-9838-028E8058EDA4}" presName="vertSpace2b" presStyleCnt="0"/>
      <dgm:spPr/>
    </dgm:pt>
    <dgm:pt modelId="{3F35FE9D-4650-4D14-AB3A-9BBBBE8642D8}" type="pres">
      <dgm:prSet presAssocID="{C0ED845E-75BB-4F23-A562-D2B690EA7182}" presName="horz2" presStyleCnt="0"/>
      <dgm:spPr/>
    </dgm:pt>
    <dgm:pt modelId="{2A04AF84-07C8-4BB8-BB0A-6F7BCF407F6F}" type="pres">
      <dgm:prSet presAssocID="{C0ED845E-75BB-4F23-A562-D2B690EA7182}" presName="horzSpace2" presStyleCnt="0"/>
      <dgm:spPr/>
    </dgm:pt>
    <dgm:pt modelId="{8D0AF8B3-E696-45DA-B749-4E12F54A2E87}" type="pres">
      <dgm:prSet presAssocID="{C0ED845E-75BB-4F23-A562-D2B690EA7182}" presName="tx2" presStyleLbl="revTx" presStyleIdx="2" presStyleCnt="4"/>
      <dgm:spPr/>
    </dgm:pt>
    <dgm:pt modelId="{42EE137A-6C0A-4314-80A7-FA8FD1AAEB3D}" type="pres">
      <dgm:prSet presAssocID="{C0ED845E-75BB-4F23-A562-D2B690EA7182}" presName="vert2" presStyleCnt="0"/>
      <dgm:spPr/>
    </dgm:pt>
    <dgm:pt modelId="{6FD914D6-72BD-4764-8C88-D68F85F4A9B7}" type="pres">
      <dgm:prSet presAssocID="{C0ED845E-75BB-4F23-A562-D2B690EA7182}" presName="thinLine2b" presStyleLbl="callout" presStyleIdx="1" presStyleCnt="3"/>
      <dgm:spPr/>
    </dgm:pt>
    <dgm:pt modelId="{6EA60CBE-B944-4278-A68F-13D7A2865938}" type="pres">
      <dgm:prSet presAssocID="{C0ED845E-75BB-4F23-A562-D2B690EA7182}" presName="vertSpace2b" presStyleCnt="0"/>
      <dgm:spPr/>
    </dgm:pt>
    <dgm:pt modelId="{0E3F3E93-E159-4DAD-9845-EC1DD6C7B63C}" type="pres">
      <dgm:prSet presAssocID="{04489348-867B-427C-859C-12EF24DCA4DB}" presName="horz2" presStyleCnt="0"/>
      <dgm:spPr/>
    </dgm:pt>
    <dgm:pt modelId="{E25C2220-8C13-4E0F-8428-9A278B2D84AA}" type="pres">
      <dgm:prSet presAssocID="{04489348-867B-427C-859C-12EF24DCA4DB}" presName="horzSpace2" presStyleCnt="0"/>
      <dgm:spPr/>
    </dgm:pt>
    <dgm:pt modelId="{ED62B85F-B313-4576-96F4-CB933BF13AB3}" type="pres">
      <dgm:prSet presAssocID="{04489348-867B-427C-859C-12EF24DCA4DB}" presName="tx2" presStyleLbl="revTx" presStyleIdx="3" presStyleCnt="4"/>
      <dgm:spPr/>
    </dgm:pt>
    <dgm:pt modelId="{B27B3FCD-6467-4EA6-9E92-BEC0FD2B0DE2}" type="pres">
      <dgm:prSet presAssocID="{04489348-867B-427C-859C-12EF24DCA4DB}" presName="vert2" presStyleCnt="0"/>
      <dgm:spPr/>
    </dgm:pt>
    <dgm:pt modelId="{C2AFFFAA-CD8A-412D-9190-FB4C9F3AC4B9}" type="pres">
      <dgm:prSet presAssocID="{04489348-867B-427C-859C-12EF24DCA4DB}" presName="thinLine2b" presStyleLbl="callout" presStyleIdx="2" presStyleCnt="3"/>
      <dgm:spPr/>
    </dgm:pt>
    <dgm:pt modelId="{5B77DA4C-B39E-47AC-8D2B-ACB06FE65670}" type="pres">
      <dgm:prSet presAssocID="{04489348-867B-427C-859C-12EF24DCA4DB}" presName="vertSpace2b" presStyleCnt="0"/>
      <dgm:spPr/>
    </dgm:pt>
  </dgm:ptLst>
  <dgm:cxnLst>
    <dgm:cxn modelId="{7AC53323-0AED-4DC0-BEBE-BB394E0619A1}" type="presOf" srcId="{61DF2C4D-2187-4DC0-9838-028E8058EDA4}" destId="{5E126124-1523-4FEA-8660-A6974AFFAEED}" srcOrd="0" destOrd="0" presId="urn:microsoft.com/office/officeart/2008/layout/LinedList"/>
    <dgm:cxn modelId="{F8A75A29-02ED-4E17-9CA4-9859BB1B140D}" type="presOf" srcId="{7CABAD11-3127-4026-B485-F17002E87FE4}" destId="{664F310A-DB51-4A39-9E6E-794FB0378F23}" srcOrd="0" destOrd="0" presId="urn:microsoft.com/office/officeart/2008/layout/LinedList"/>
    <dgm:cxn modelId="{99C0AF81-E5AC-4FAD-8A33-DF0E1A26BB9D}" srcId="{7CABAD11-3127-4026-B485-F17002E87FE4}" destId="{61DF2C4D-2187-4DC0-9838-028E8058EDA4}" srcOrd="0" destOrd="0" parTransId="{99D93AF9-00CD-4B3F-94D0-9A4C8E92BC30}" sibTransId="{89B020E5-4E0A-4177-B94A-D27A17A9BC3F}"/>
    <dgm:cxn modelId="{63E0CE89-3024-4A8E-A02B-416FD2946128}" srcId="{7CABAD11-3127-4026-B485-F17002E87FE4}" destId="{C0ED845E-75BB-4F23-A562-D2B690EA7182}" srcOrd="1" destOrd="0" parTransId="{FFDBF77A-8F62-402B-866E-C2B96E636A17}" sibTransId="{CB1FC28A-221C-4C71-9E18-76E9A346D892}"/>
    <dgm:cxn modelId="{C379EB92-F08D-4897-A22A-00A3150071D0}" type="presOf" srcId="{C0ED845E-75BB-4F23-A562-D2B690EA7182}" destId="{8D0AF8B3-E696-45DA-B749-4E12F54A2E87}" srcOrd="0" destOrd="0" presId="urn:microsoft.com/office/officeart/2008/layout/LinedList"/>
    <dgm:cxn modelId="{13B20FA9-BEDF-424F-BF37-83B98B47CCB9}" srcId="{7CABAD11-3127-4026-B485-F17002E87FE4}" destId="{04489348-867B-427C-859C-12EF24DCA4DB}" srcOrd="2" destOrd="0" parTransId="{6A6825D6-E959-41D6-AEC1-E3F9633256C2}" sibTransId="{CCCF8D50-E83C-46B6-A11D-8A55E2CEE8AE}"/>
    <dgm:cxn modelId="{269487AF-C43A-4E43-8BAE-E1D05F85AF14}" type="presOf" srcId="{2F0F3C60-1E6A-4CE3-A638-516CBCCF7905}" destId="{D9338883-FEEC-45DE-8F86-1A9922B16A34}" srcOrd="0" destOrd="0" presId="urn:microsoft.com/office/officeart/2008/layout/LinedList"/>
    <dgm:cxn modelId="{2F64F3CA-0EF8-4C33-A4E5-BAEA73E6A590}" type="presOf" srcId="{04489348-867B-427C-859C-12EF24DCA4DB}" destId="{ED62B85F-B313-4576-96F4-CB933BF13AB3}" srcOrd="0" destOrd="0" presId="urn:microsoft.com/office/officeart/2008/layout/LinedList"/>
    <dgm:cxn modelId="{9390CACE-057D-423E-A8A8-2EAEC20DE7BD}" srcId="{2F0F3C60-1E6A-4CE3-A638-516CBCCF7905}" destId="{7CABAD11-3127-4026-B485-F17002E87FE4}" srcOrd="0" destOrd="0" parTransId="{B6CEDA6E-5208-4743-B217-C244801944B1}" sibTransId="{18447E21-9220-421F-B53C-ED4DF9849290}"/>
    <dgm:cxn modelId="{50FE1CA4-167E-4F0C-A070-C48F30CF22A9}" type="presParOf" srcId="{D9338883-FEEC-45DE-8F86-1A9922B16A34}" destId="{79E49D3C-8B1B-40A4-ABD5-CD007C1DDCA1}" srcOrd="0" destOrd="0" presId="urn:microsoft.com/office/officeart/2008/layout/LinedList"/>
    <dgm:cxn modelId="{EED8143A-5FFD-42B7-BE8A-95FA3B652E10}" type="presParOf" srcId="{D9338883-FEEC-45DE-8F86-1A9922B16A34}" destId="{704A2CD1-DFCC-4AC2-B91F-DDAEE687FD3B}" srcOrd="1" destOrd="0" presId="urn:microsoft.com/office/officeart/2008/layout/LinedList"/>
    <dgm:cxn modelId="{23AA7A6A-A614-4BE4-9ED7-7B47A129D974}" type="presParOf" srcId="{704A2CD1-DFCC-4AC2-B91F-DDAEE687FD3B}" destId="{664F310A-DB51-4A39-9E6E-794FB0378F23}" srcOrd="0" destOrd="0" presId="urn:microsoft.com/office/officeart/2008/layout/LinedList"/>
    <dgm:cxn modelId="{88505FD9-E426-461B-AA96-2EE9304568FF}" type="presParOf" srcId="{704A2CD1-DFCC-4AC2-B91F-DDAEE687FD3B}" destId="{21C4469A-E225-4506-B73D-4F0F2FE769F6}" srcOrd="1" destOrd="0" presId="urn:microsoft.com/office/officeart/2008/layout/LinedList"/>
    <dgm:cxn modelId="{A74180D2-0786-400D-BA83-8224BA2F4629}" type="presParOf" srcId="{21C4469A-E225-4506-B73D-4F0F2FE769F6}" destId="{AF4D49B9-D831-45DB-9151-4693F398994B}" srcOrd="0" destOrd="0" presId="urn:microsoft.com/office/officeart/2008/layout/LinedList"/>
    <dgm:cxn modelId="{9918E9AB-E27C-4547-AF9D-8C31406E9008}" type="presParOf" srcId="{21C4469A-E225-4506-B73D-4F0F2FE769F6}" destId="{A86E2AE6-DD29-4AF0-8970-25E7CF40719A}" srcOrd="1" destOrd="0" presId="urn:microsoft.com/office/officeart/2008/layout/LinedList"/>
    <dgm:cxn modelId="{F0D26428-CBD3-4562-806F-7BB62AFC6852}" type="presParOf" srcId="{A86E2AE6-DD29-4AF0-8970-25E7CF40719A}" destId="{33E3D033-BA68-4D3E-BC11-8768B08FF277}" srcOrd="0" destOrd="0" presId="urn:microsoft.com/office/officeart/2008/layout/LinedList"/>
    <dgm:cxn modelId="{BE2D1B89-D228-4D00-87F5-B04EFFADC194}" type="presParOf" srcId="{A86E2AE6-DD29-4AF0-8970-25E7CF40719A}" destId="{5E126124-1523-4FEA-8660-A6974AFFAEED}" srcOrd="1" destOrd="0" presId="urn:microsoft.com/office/officeart/2008/layout/LinedList"/>
    <dgm:cxn modelId="{7DA0395D-28B4-441B-BFC8-7CE6C4E225CC}" type="presParOf" srcId="{A86E2AE6-DD29-4AF0-8970-25E7CF40719A}" destId="{63093ED9-E868-40EA-9506-9D3749F06F3D}" srcOrd="2" destOrd="0" presId="urn:microsoft.com/office/officeart/2008/layout/LinedList"/>
    <dgm:cxn modelId="{4BDBC3DF-1ACC-40F0-85B9-BDCDD41FEA15}" type="presParOf" srcId="{21C4469A-E225-4506-B73D-4F0F2FE769F6}" destId="{36163731-753E-4A6F-BDDF-97556912AC21}" srcOrd="2" destOrd="0" presId="urn:microsoft.com/office/officeart/2008/layout/LinedList"/>
    <dgm:cxn modelId="{5FC67FBB-C95D-4366-BF9F-362E563C3B97}" type="presParOf" srcId="{21C4469A-E225-4506-B73D-4F0F2FE769F6}" destId="{B0748D6C-1C7C-4E4A-9441-28329974A8AD}" srcOrd="3" destOrd="0" presId="urn:microsoft.com/office/officeart/2008/layout/LinedList"/>
    <dgm:cxn modelId="{F7B5543A-73E9-4990-8679-079C9DAA697A}" type="presParOf" srcId="{21C4469A-E225-4506-B73D-4F0F2FE769F6}" destId="{3F35FE9D-4650-4D14-AB3A-9BBBBE8642D8}" srcOrd="4" destOrd="0" presId="urn:microsoft.com/office/officeart/2008/layout/LinedList"/>
    <dgm:cxn modelId="{EE621B90-6993-4724-9A07-CFCFCD4BD325}" type="presParOf" srcId="{3F35FE9D-4650-4D14-AB3A-9BBBBE8642D8}" destId="{2A04AF84-07C8-4BB8-BB0A-6F7BCF407F6F}" srcOrd="0" destOrd="0" presId="urn:microsoft.com/office/officeart/2008/layout/LinedList"/>
    <dgm:cxn modelId="{5B44B79F-8FAB-4B2E-85B9-D68E21D4CB48}" type="presParOf" srcId="{3F35FE9D-4650-4D14-AB3A-9BBBBE8642D8}" destId="{8D0AF8B3-E696-45DA-B749-4E12F54A2E87}" srcOrd="1" destOrd="0" presId="urn:microsoft.com/office/officeart/2008/layout/LinedList"/>
    <dgm:cxn modelId="{A47E07E5-AF9C-4077-B14E-73746D0A83A5}" type="presParOf" srcId="{3F35FE9D-4650-4D14-AB3A-9BBBBE8642D8}" destId="{42EE137A-6C0A-4314-80A7-FA8FD1AAEB3D}" srcOrd="2" destOrd="0" presId="urn:microsoft.com/office/officeart/2008/layout/LinedList"/>
    <dgm:cxn modelId="{CB157587-4D13-4F8F-8079-7A5AAB856D15}" type="presParOf" srcId="{21C4469A-E225-4506-B73D-4F0F2FE769F6}" destId="{6FD914D6-72BD-4764-8C88-D68F85F4A9B7}" srcOrd="5" destOrd="0" presId="urn:microsoft.com/office/officeart/2008/layout/LinedList"/>
    <dgm:cxn modelId="{1FD6BF14-DE15-4273-8A33-0D297F1613EF}" type="presParOf" srcId="{21C4469A-E225-4506-B73D-4F0F2FE769F6}" destId="{6EA60CBE-B944-4278-A68F-13D7A2865938}" srcOrd="6" destOrd="0" presId="urn:microsoft.com/office/officeart/2008/layout/LinedList"/>
    <dgm:cxn modelId="{6BF7BAB1-7243-4BDF-AE57-C2CE42D73BF2}" type="presParOf" srcId="{21C4469A-E225-4506-B73D-4F0F2FE769F6}" destId="{0E3F3E93-E159-4DAD-9845-EC1DD6C7B63C}" srcOrd="7" destOrd="0" presId="urn:microsoft.com/office/officeart/2008/layout/LinedList"/>
    <dgm:cxn modelId="{C4529ED7-6D64-407E-B4AB-7AB1B29193C2}" type="presParOf" srcId="{0E3F3E93-E159-4DAD-9845-EC1DD6C7B63C}" destId="{E25C2220-8C13-4E0F-8428-9A278B2D84AA}" srcOrd="0" destOrd="0" presId="urn:microsoft.com/office/officeart/2008/layout/LinedList"/>
    <dgm:cxn modelId="{9C6CC17B-F49D-4A71-89D9-B07553E1085A}" type="presParOf" srcId="{0E3F3E93-E159-4DAD-9845-EC1DD6C7B63C}" destId="{ED62B85F-B313-4576-96F4-CB933BF13AB3}" srcOrd="1" destOrd="0" presId="urn:microsoft.com/office/officeart/2008/layout/LinedList"/>
    <dgm:cxn modelId="{18FECFE4-04DD-4600-B8F9-64CB59153F72}" type="presParOf" srcId="{0E3F3E93-E159-4DAD-9845-EC1DD6C7B63C}" destId="{B27B3FCD-6467-4EA6-9E92-BEC0FD2B0DE2}" srcOrd="2" destOrd="0" presId="urn:microsoft.com/office/officeart/2008/layout/LinedList"/>
    <dgm:cxn modelId="{8EA15204-B862-4944-95CC-580CB150504B}" type="presParOf" srcId="{21C4469A-E225-4506-B73D-4F0F2FE769F6}" destId="{C2AFFFAA-CD8A-412D-9190-FB4C9F3AC4B9}" srcOrd="8" destOrd="0" presId="urn:microsoft.com/office/officeart/2008/layout/LinedList"/>
    <dgm:cxn modelId="{0C36C155-4D7E-4AFD-BF57-436BEF2CED3E}" type="presParOf" srcId="{21C4469A-E225-4506-B73D-4F0F2FE769F6}" destId="{5B77DA4C-B39E-47AC-8D2B-ACB06FE65670}"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FC1F61-ABBF-4E79-8274-F3746F933EB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IN"/>
        </a:p>
      </dgm:t>
    </dgm:pt>
    <dgm:pt modelId="{77981D1D-1B93-4460-B636-DAC50537A0BE}">
      <dgm:prSet phldrT="[Text]" custT="1"/>
      <dgm:spPr/>
      <dgm:t>
        <a:bodyPr/>
        <a:lstStyle/>
        <a:p>
          <a:pPr algn="ctr"/>
          <a:endParaRPr lang="en-IN" sz="1600" b="1" dirty="0">
            <a:solidFill>
              <a:schemeClr val="accent1">
                <a:lumMod val="75000"/>
              </a:schemeClr>
            </a:solidFill>
          </a:endParaRPr>
        </a:p>
        <a:p>
          <a:pPr algn="ctr"/>
          <a:r>
            <a:rPr lang="en-IN" sz="2800" b="1" dirty="0">
              <a:solidFill>
                <a:schemeClr val="accent1">
                  <a:lumMod val="75000"/>
                </a:schemeClr>
              </a:solidFill>
            </a:rPr>
            <a:t>Routes of administration</a:t>
          </a:r>
        </a:p>
      </dgm:t>
    </dgm:pt>
    <dgm:pt modelId="{DD5FF340-52C6-4A3F-959C-B2ACB11595BC}" type="parTrans" cxnId="{49E2A64B-6DDA-4E6B-9E67-F60BC739370E}">
      <dgm:prSet/>
      <dgm:spPr/>
      <dgm:t>
        <a:bodyPr/>
        <a:lstStyle/>
        <a:p>
          <a:endParaRPr lang="en-IN"/>
        </a:p>
      </dgm:t>
    </dgm:pt>
    <dgm:pt modelId="{64FCEC90-3FE7-4DB0-B7E4-3C6AFCA15141}" type="sibTrans" cxnId="{49E2A64B-6DDA-4E6B-9E67-F60BC739370E}">
      <dgm:prSet/>
      <dgm:spPr/>
      <dgm:t>
        <a:bodyPr/>
        <a:lstStyle/>
        <a:p>
          <a:endParaRPr lang="en-IN"/>
        </a:p>
      </dgm:t>
    </dgm:pt>
    <dgm:pt modelId="{2A26B865-629B-4FF8-A454-8E89797BD4D4}">
      <dgm:prSet phldrT="[Text]" custT="1"/>
      <dgm:spPr/>
      <dgm:t>
        <a:bodyPr/>
        <a:lstStyle/>
        <a:p>
          <a:r>
            <a:rPr lang="en-IN" sz="2400" dirty="0"/>
            <a:t>Oral – administration-GIT- absorption- blood</a:t>
          </a:r>
        </a:p>
      </dgm:t>
    </dgm:pt>
    <dgm:pt modelId="{97848BCC-311C-421B-B9E3-BD317EEAA85C}" type="parTrans" cxnId="{4E87CA38-1C9B-4325-85FF-1FEB8109AACE}">
      <dgm:prSet/>
      <dgm:spPr/>
      <dgm:t>
        <a:bodyPr/>
        <a:lstStyle/>
        <a:p>
          <a:endParaRPr lang="en-IN"/>
        </a:p>
      </dgm:t>
    </dgm:pt>
    <dgm:pt modelId="{3A43198C-EDD6-444F-BA8B-D5F6BA17DDCA}" type="sibTrans" cxnId="{4E87CA38-1C9B-4325-85FF-1FEB8109AACE}">
      <dgm:prSet/>
      <dgm:spPr/>
      <dgm:t>
        <a:bodyPr/>
        <a:lstStyle/>
        <a:p>
          <a:endParaRPr lang="en-IN"/>
        </a:p>
      </dgm:t>
    </dgm:pt>
    <dgm:pt modelId="{5C2963E2-1697-4153-8A75-F09516187A0B}">
      <dgm:prSet phldrT="[Text]" custT="1"/>
      <dgm:spPr/>
      <dgm:t>
        <a:bodyPr/>
        <a:lstStyle/>
        <a:p>
          <a:r>
            <a:rPr lang="en-IN" sz="2400" dirty="0"/>
            <a:t>Intravenous – administration- blood</a:t>
          </a:r>
        </a:p>
      </dgm:t>
    </dgm:pt>
    <dgm:pt modelId="{36555289-3F87-4FF7-9255-D0B83A7E9A72}" type="parTrans" cxnId="{044A9862-E679-41DF-92D9-611212DFF172}">
      <dgm:prSet/>
      <dgm:spPr/>
      <dgm:t>
        <a:bodyPr/>
        <a:lstStyle/>
        <a:p>
          <a:endParaRPr lang="en-IN"/>
        </a:p>
      </dgm:t>
    </dgm:pt>
    <dgm:pt modelId="{F0404517-F4F2-4156-A396-43EB74BFD680}" type="sibTrans" cxnId="{044A9862-E679-41DF-92D9-611212DFF172}">
      <dgm:prSet/>
      <dgm:spPr/>
      <dgm:t>
        <a:bodyPr/>
        <a:lstStyle/>
        <a:p>
          <a:endParaRPr lang="en-IN"/>
        </a:p>
      </dgm:t>
    </dgm:pt>
    <dgm:pt modelId="{2BCF45E3-02F5-4D39-B08A-625F95619F63}">
      <dgm:prSet phldrT="[Text]" custT="1"/>
      <dgm:spPr/>
      <dgm:t>
        <a:bodyPr/>
        <a:lstStyle/>
        <a:p>
          <a:r>
            <a:rPr lang="en-IN" sz="2400" dirty="0"/>
            <a:t>Other routes – administration- tissue barrier -blood</a:t>
          </a:r>
        </a:p>
      </dgm:t>
    </dgm:pt>
    <dgm:pt modelId="{159CC601-0611-4A8A-9A58-C8B85DBDE1D2}" type="parTrans" cxnId="{B3540942-253C-447E-9673-29C99D2AC3A5}">
      <dgm:prSet/>
      <dgm:spPr/>
      <dgm:t>
        <a:bodyPr/>
        <a:lstStyle/>
        <a:p>
          <a:endParaRPr lang="en-IN"/>
        </a:p>
      </dgm:t>
    </dgm:pt>
    <dgm:pt modelId="{EC7E7F70-2F24-44BA-8E9E-0F56BBDF3D64}" type="sibTrans" cxnId="{B3540942-253C-447E-9673-29C99D2AC3A5}">
      <dgm:prSet/>
      <dgm:spPr/>
      <dgm:t>
        <a:bodyPr/>
        <a:lstStyle/>
        <a:p>
          <a:endParaRPr lang="en-IN"/>
        </a:p>
      </dgm:t>
    </dgm:pt>
    <dgm:pt modelId="{6C6D4BA2-0E8B-4838-86ED-847DD7C8FFD6}" type="pres">
      <dgm:prSet presAssocID="{7BFC1F61-ABBF-4E79-8274-F3746F933EB4}" presName="vert0" presStyleCnt="0">
        <dgm:presLayoutVars>
          <dgm:dir/>
          <dgm:animOne val="branch"/>
          <dgm:animLvl val="lvl"/>
        </dgm:presLayoutVars>
      </dgm:prSet>
      <dgm:spPr/>
    </dgm:pt>
    <dgm:pt modelId="{6E0EEE07-C292-4BD3-AB4C-F3F8170B53D9}" type="pres">
      <dgm:prSet presAssocID="{77981D1D-1B93-4460-B636-DAC50537A0BE}" presName="thickLine" presStyleLbl="alignNode1" presStyleIdx="0" presStyleCnt="1"/>
      <dgm:spPr/>
    </dgm:pt>
    <dgm:pt modelId="{FEC95D7B-0C23-41C2-B45A-6A0AA40BBAA3}" type="pres">
      <dgm:prSet presAssocID="{77981D1D-1B93-4460-B636-DAC50537A0BE}" presName="horz1" presStyleCnt="0"/>
      <dgm:spPr/>
    </dgm:pt>
    <dgm:pt modelId="{3327AD96-AE57-4737-8077-C22FED9E8317}" type="pres">
      <dgm:prSet presAssocID="{77981D1D-1B93-4460-B636-DAC50537A0BE}" presName="tx1" presStyleLbl="revTx" presStyleIdx="0" presStyleCnt="4" custScaleX="169809"/>
      <dgm:spPr/>
    </dgm:pt>
    <dgm:pt modelId="{2E35964F-9191-4862-93A6-EE007A9A281C}" type="pres">
      <dgm:prSet presAssocID="{77981D1D-1B93-4460-B636-DAC50537A0BE}" presName="vert1" presStyleCnt="0"/>
      <dgm:spPr/>
    </dgm:pt>
    <dgm:pt modelId="{DBE5E7BB-B4D5-435B-9AD7-227AE3663313}" type="pres">
      <dgm:prSet presAssocID="{2A26B865-629B-4FF8-A454-8E89797BD4D4}" presName="vertSpace2a" presStyleCnt="0"/>
      <dgm:spPr/>
    </dgm:pt>
    <dgm:pt modelId="{EC264942-A898-4D34-9C12-AABE5FB1E028}" type="pres">
      <dgm:prSet presAssocID="{2A26B865-629B-4FF8-A454-8E89797BD4D4}" presName="horz2" presStyleCnt="0"/>
      <dgm:spPr/>
    </dgm:pt>
    <dgm:pt modelId="{618040EF-C06B-4353-8538-C13489D24077}" type="pres">
      <dgm:prSet presAssocID="{2A26B865-629B-4FF8-A454-8E89797BD4D4}" presName="horzSpace2" presStyleCnt="0"/>
      <dgm:spPr/>
    </dgm:pt>
    <dgm:pt modelId="{60B9D662-71CA-461B-A172-49C612ABF681}" type="pres">
      <dgm:prSet presAssocID="{2A26B865-629B-4FF8-A454-8E89797BD4D4}" presName="tx2" presStyleLbl="revTx" presStyleIdx="1" presStyleCnt="4"/>
      <dgm:spPr/>
    </dgm:pt>
    <dgm:pt modelId="{9ECE1651-F1C1-4B89-B7BA-06A528CEAF6A}" type="pres">
      <dgm:prSet presAssocID="{2A26B865-629B-4FF8-A454-8E89797BD4D4}" presName="vert2" presStyleCnt="0"/>
      <dgm:spPr/>
    </dgm:pt>
    <dgm:pt modelId="{80E72245-D7DA-40CE-9620-9F46FA122003}" type="pres">
      <dgm:prSet presAssocID="{2A26B865-629B-4FF8-A454-8E89797BD4D4}" presName="thinLine2b" presStyleLbl="callout" presStyleIdx="0" presStyleCnt="3"/>
      <dgm:spPr/>
    </dgm:pt>
    <dgm:pt modelId="{90EBC261-68AD-488F-AFD7-B4423866E0C3}" type="pres">
      <dgm:prSet presAssocID="{2A26B865-629B-4FF8-A454-8E89797BD4D4}" presName="vertSpace2b" presStyleCnt="0"/>
      <dgm:spPr/>
    </dgm:pt>
    <dgm:pt modelId="{22283A94-60CB-466F-8F79-83BFEE3DE7D7}" type="pres">
      <dgm:prSet presAssocID="{5C2963E2-1697-4153-8A75-F09516187A0B}" presName="horz2" presStyleCnt="0"/>
      <dgm:spPr/>
    </dgm:pt>
    <dgm:pt modelId="{C7A6DCE0-4ED7-4B38-908E-E2C15D986A5B}" type="pres">
      <dgm:prSet presAssocID="{5C2963E2-1697-4153-8A75-F09516187A0B}" presName="horzSpace2" presStyleCnt="0"/>
      <dgm:spPr/>
    </dgm:pt>
    <dgm:pt modelId="{32AE47B7-365F-4FD2-BD37-B995C30E1187}" type="pres">
      <dgm:prSet presAssocID="{5C2963E2-1697-4153-8A75-F09516187A0B}" presName="tx2" presStyleLbl="revTx" presStyleIdx="2" presStyleCnt="4"/>
      <dgm:spPr/>
    </dgm:pt>
    <dgm:pt modelId="{17C9C78B-4CF2-4204-A150-354EBEA5F792}" type="pres">
      <dgm:prSet presAssocID="{5C2963E2-1697-4153-8A75-F09516187A0B}" presName="vert2" presStyleCnt="0"/>
      <dgm:spPr/>
    </dgm:pt>
    <dgm:pt modelId="{BA804160-33CE-4402-92F4-0B50354FE520}" type="pres">
      <dgm:prSet presAssocID="{5C2963E2-1697-4153-8A75-F09516187A0B}" presName="thinLine2b" presStyleLbl="callout" presStyleIdx="1" presStyleCnt="3"/>
      <dgm:spPr/>
    </dgm:pt>
    <dgm:pt modelId="{90ADB4B4-79DF-459E-9B3C-B8130E6E31C0}" type="pres">
      <dgm:prSet presAssocID="{5C2963E2-1697-4153-8A75-F09516187A0B}" presName="vertSpace2b" presStyleCnt="0"/>
      <dgm:spPr/>
    </dgm:pt>
    <dgm:pt modelId="{D33DEAFE-06C7-47DB-A7B5-FE58C65B4E84}" type="pres">
      <dgm:prSet presAssocID="{2BCF45E3-02F5-4D39-B08A-625F95619F63}" presName="horz2" presStyleCnt="0"/>
      <dgm:spPr/>
    </dgm:pt>
    <dgm:pt modelId="{A5B57053-6160-4E40-B45E-9131C59FF5BB}" type="pres">
      <dgm:prSet presAssocID="{2BCF45E3-02F5-4D39-B08A-625F95619F63}" presName="horzSpace2" presStyleCnt="0"/>
      <dgm:spPr/>
    </dgm:pt>
    <dgm:pt modelId="{7B867A28-ACB3-41FE-BD6C-7035B0E0ADE1}" type="pres">
      <dgm:prSet presAssocID="{2BCF45E3-02F5-4D39-B08A-625F95619F63}" presName="tx2" presStyleLbl="revTx" presStyleIdx="3" presStyleCnt="4" custScaleX="109543"/>
      <dgm:spPr/>
    </dgm:pt>
    <dgm:pt modelId="{A7828C84-6FD3-4356-879D-2847454E9EEB}" type="pres">
      <dgm:prSet presAssocID="{2BCF45E3-02F5-4D39-B08A-625F95619F63}" presName="vert2" presStyleCnt="0"/>
      <dgm:spPr/>
    </dgm:pt>
    <dgm:pt modelId="{4DF64D92-52A1-4820-8955-C1949DA39A15}" type="pres">
      <dgm:prSet presAssocID="{2BCF45E3-02F5-4D39-B08A-625F95619F63}" presName="thinLine2b" presStyleLbl="callout" presStyleIdx="2" presStyleCnt="3"/>
      <dgm:spPr/>
    </dgm:pt>
    <dgm:pt modelId="{22952AEA-35C9-469B-9B2D-9F5A7BC24F96}" type="pres">
      <dgm:prSet presAssocID="{2BCF45E3-02F5-4D39-B08A-625F95619F63}" presName="vertSpace2b" presStyleCnt="0"/>
      <dgm:spPr/>
    </dgm:pt>
  </dgm:ptLst>
  <dgm:cxnLst>
    <dgm:cxn modelId="{062C7134-DC69-4130-A2AE-567EAF204079}" type="presOf" srcId="{7BFC1F61-ABBF-4E79-8274-F3746F933EB4}" destId="{6C6D4BA2-0E8B-4838-86ED-847DD7C8FFD6}" srcOrd="0" destOrd="0" presId="urn:microsoft.com/office/officeart/2008/layout/LinedList"/>
    <dgm:cxn modelId="{4E87CA38-1C9B-4325-85FF-1FEB8109AACE}" srcId="{77981D1D-1B93-4460-B636-DAC50537A0BE}" destId="{2A26B865-629B-4FF8-A454-8E89797BD4D4}" srcOrd="0" destOrd="0" parTransId="{97848BCC-311C-421B-B9E3-BD317EEAA85C}" sibTransId="{3A43198C-EDD6-444F-BA8B-D5F6BA17DDCA}"/>
    <dgm:cxn modelId="{7242E739-4010-4AFC-9176-9C391985CF25}" type="presOf" srcId="{2BCF45E3-02F5-4D39-B08A-625F95619F63}" destId="{7B867A28-ACB3-41FE-BD6C-7035B0E0ADE1}" srcOrd="0" destOrd="0" presId="urn:microsoft.com/office/officeart/2008/layout/LinedList"/>
    <dgm:cxn modelId="{B3540942-253C-447E-9673-29C99D2AC3A5}" srcId="{77981D1D-1B93-4460-B636-DAC50537A0BE}" destId="{2BCF45E3-02F5-4D39-B08A-625F95619F63}" srcOrd="2" destOrd="0" parTransId="{159CC601-0611-4A8A-9A58-C8B85DBDE1D2}" sibTransId="{EC7E7F70-2F24-44BA-8E9E-0F56BBDF3D64}"/>
    <dgm:cxn modelId="{044A9862-E679-41DF-92D9-611212DFF172}" srcId="{77981D1D-1B93-4460-B636-DAC50537A0BE}" destId="{5C2963E2-1697-4153-8A75-F09516187A0B}" srcOrd="1" destOrd="0" parTransId="{36555289-3F87-4FF7-9255-D0B83A7E9A72}" sibTransId="{F0404517-F4F2-4156-A396-43EB74BFD680}"/>
    <dgm:cxn modelId="{E942DC42-E26B-48E3-A885-0287E11D429E}" type="presOf" srcId="{77981D1D-1B93-4460-B636-DAC50537A0BE}" destId="{3327AD96-AE57-4737-8077-C22FED9E8317}" srcOrd="0" destOrd="0" presId="urn:microsoft.com/office/officeart/2008/layout/LinedList"/>
    <dgm:cxn modelId="{49E2A64B-6DDA-4E6B-9E67-F60BC739370E}" srcId="{7BFC1F61-ABBF-4E79-8274-F3746F933EB4}" destId="{77981D1D-1B93-4460-B636-DAC50537A0BE}" srcOrd="0" destOrd="0" parTransId="{DD5FF340-52C6-4A3F-959C-B2ACB11595BC}" sibTransId="{64FCEC90-3FE7-4DB0-B7E4-3C6AFCA15141}"/>
    <dgm:cxn modelId="{7E1BD980-9173-4C32-B4AD-4517963B54C2}" type="presOf" srcId="{5C2963E2-1697-4153-8A75-F09516187A0B}" destId="{32AE47B7-365F-4FD2-BD37-B995C30E1187}" srcOrd="0" destOrd="0" presId="urn:microsoft.com/office/officeart/2008/layout/LinedList"/>
    <dgm:cxn modelId="{5C829C85-34E8-4D18-AA1B-00496CAAC31A}" type="presOf" srcId="{2A26B865-629B-4FF8-A454-8E89797BD4D4}" destId="{60B9D662-71CA-461B-A172-49C612ABF681}" srcOrd="0" destOrd="0" presId="urn:microsoft.com/office/officeart/2008/layout/LinedList"/>
    <dgm:cxn modelId="{6F8680FF-CDDC-4921-868D-C6FA66F67994}" type="presParOf" srcId="{6C6D4BA2-0E8B-4838-86ED-847DD7C8FFD6}" destId="{6E0EEE07-C292-4BD3-AB4C-F3F8170B53D9}" srcOrd="0" destOrd="0" presId="urn:microsoft.com/office/officeart/2008/layout/LinedList"/>
    <dgm:cxn modelId="{545B937D-7460-400C-A292-3684314A5280}" type="presParOf" srcId="{6C6D4BA2-0E8B-4838-86ED-847DD7C8FFD6}" destId="{FEC95D7B-0C23-41C2-B45A-6A0AA40BBAA3}" srcOrd="1" destOrd="0" presId="urn:microsoft.com/office/officeart/2008/layout/LinedList"/>
    <dgm:cxn modelId="{A3D4750A-7BE9-46AD-AB7A-802BFCC67BE8}" type="presParOf" srcId="{FEC95D7B-0C23-41C2-B45A-6A0AA40BBAA3}" destId="{3327AD96-AE57-4737-8077-C22FED9E8317}" srcOrd="0" destOrd="0" presId="urn:microsoft.com/office/officeart/2008/layout/LinedList"/>
    <dgm:cxn modelId="{F96E1D36-39CB-420C-8207-0D8F66EF7E87}" type="presParOf" srcId="{FEC95D7B-0C23-41C2-B45A-6A0AA40BBAA3}" destId="{2E35964F-9191-4862-93A6-EE007A9A281C}" srcOrd="1" destOrd="0" presId="urn:microsoft.com/office/officeart/2008/layout/LinedList"/>
    <dgm:cxn modelId="{FB6EE6AC-F3D2-4269-84E0-2E37430502D0}" type="presParOf" srcId="{2E35964F-9191-4862-93A6-EE007A9A281C}" destId="{DBE5E7BB-B4D5-435B-9AD7-227AE3663313}" srcOrd="0" destOrd="0" presId="urn:microsoft.com/office/officeart/2008/layout/LinedList"/>
    <dgm:cxn modelId="{4E3508B9-8481-4601-810C-45AB065EBB56}" type="presParOf" srcId="{2E35964F-9191-4862-93A6-EE007A9A281C}" destId="{EC264942-A898-4D34-9C12-AABE5FB1E028}" srcOrd="1" destOrd="0" presId="urn:microsoft.com/office/officeart/2008/layout/LinedList"/>
    <dgm:cxn modelId="{B23C8D32-2334-4701-98EB-2A1D72C764C0}" type="presParOf" srcId="{EC264942-A898-4D34-9C12-AABE5FB1E028}" destId="{618040EF-C06B-4353-8538-C13489D24077}" srcOrd="0" destOrd="0" presId="urn:microsoft.com/office/officeart/2008/layout/LinedList"/>
    <dgm:cxn modelId="{F083833F-66A1-4FA1-9721-18202516D5D0}" type="presParOf" srcId="{EC264942-A898-4D34-9C12-AABE5FB1E028}" destId="{60B9D662-71CA-461B-A172-49C612ABF681}" srcOrd="1" destOrd="0" presId="urn:microsoft.com/office/officeart/2008/layout/LinedList"/>
    <dgm:cxn modelId="{4D7C78D6-E11C-4FCD-ACC5-8CB4BC1859E7}" type="presParOf" srcId="{EC264942-A898-4D34-9C12-AABE5FB1E028}" destId="{9ECE1651-F1C1-4B89-B7BA-06A528CEAF6A}" srcOrd="2" destOrd="0" presId="urn:microsoft.com/office/officeart/2008/layout/LinedList"/>
    <dgm:cxn modelId="{E09AB2E9-A47D-4FD7-B0A2-01A31221D086}" type="presParOf" srcId="{2E35964F-9191-4862-93A6-EE007A9A281C}" destId="{80E72245-D7DA-40CE-9620-9F46FA122003}" srcOrd="2" destOrd="0" presId="urn:microsoft.com/office/officeart/2008/layout/LinedList"/>
    <dgm:cxn modelId="{BF5F61DB-FD73-4BE3-858B-BE03B146C712}" type="presParOf" srcId="{2E35964F-9191-4862-93A6-EE007A9A281C}" destId="{90EBC261-68AD-488F-AFD7-B4423866E0C3}" srcOrd="3" destOrd="0" presId="urn:microsoft.com/office/officeart/2008/layout/LinedList"/>
    <dgm:cxn modelId="{7E799E20-50B7-41AE-9C21-2F16A71BED78}" type="presParOf" srcId="{2E35964F-9191-4862-93A6-EE007A9A281C}" destId="{22283A94-60CB-466F-8F79-83BFEE3DE7D7}" srcOrd="4" destOrd="0" presId="urn:microsoft.com/office/officeart/2008/layout/LinedList"/>
    <dgm:cxn modelId="{14E67600-0C29-4D95-BDF6-F0C7BD1A4513}" type="presParOf" srcId="{22283A94-60CB-466F-8F79-83BFEE3DE7D7}" destId="{C7A6DCE0-4ED7-4B38-908E-E2C15D986A5B}" srcOrd="0" destOrd="0" presId="urn:microsoft.com/office/officeart/2008/layout/LinedList"/>
    <dgm:cxn modelId="{7A8A02CD-CD14-460A-B6DB-19D3D3FA966D}" type="presParOf" srcId="{22283A94-60CB-466F-8F79-83BFEE3DE7D7}" destId="{32AE47B7-365F-4FD2-BD37-B995C30E1187}" srcOrd="1" destOrd="0" presId="urn:microsoft.com/office/officeart/2008/layout/LinedList"/>
    <dgm:cxn modelId="{D540667B-CAAB-4B82-937D-335827D422AA}" type="presParOf" srcId="{22283A94-60CB-466F-8F79-83BFEE3DE7D7}" destId="{17C9C78B-4CF2-4204-A150-354EBEA5F792}" srcOrd="2" destOrd="0" presId="urn:microsoft.com/office/officeart/2008/layout/LinedList"/>
    <dgm:cxn modelId="{C9EFCD77-9F56-4E83-9CFE-735D5E631ACE}" type="presParOf" srcId="{2E35964F-9191-4862-93A6-EE007A9A281C}" destId="{BA804160-33CE-4402-92F4-0B50354FE520}" srcOrd="5" destOrd="0" presId="urn:microsoft.com/office/officeart/2008/layout/LinedList"/>
    <dgm:cxn modelId="{19CB7110-05C8-4256-BBE5-A84851C0145E}" type="presParOf" srcId="{2E35964F-9191-4862-93A6-EE007A9A281C}" destId="{90ADB4B4-79DF-459E-9B3C-B8130E6E31C0}" srcOrd="6" destOrd="0" presId="urn:microsoft.com/office/officeart/2008/layout/LinedList"/>
    <dgm:cxn modelId="{3408E8A2-12F1-43EE-8DF9-77B4BA7B1714}" type="presParOf" srcId="{2E35964F-9191-4862-93A6-EE007A9A281C}" destId="{D33DEAFE-06C7-47DB-A7B5-FE58C65B4E84}" srcOrd="7" destOrd="0" presId="urn:microsoft.com/office/officeart/2008/layout/LinedList"/>
    <dgm:cxn modelId="{41D54EAC-C867-4861-B16E-6D01FB3FECD7}" type="presParOf" srcId="{D33DEAFE-06C7-47DB-A7B5-FE58C65B4E84}" destId="{A5B57053-6160-4E40-B45E-9131C59FF5BB}" srcOrd="0" destOrd="0" presId="urn:microsoft.com/office/officeart/2008/layout/LinedList"/>
    <dgm:cxn modelId="{93ACAFEA-61AD-49FD-8EE5-41435D88584E}" type="presParOf" srcId="{D33DEAFE-06C7-47DB-A7B5-FE58C65B4E84}" destId="{7B867A28-ACB3-41FE-BD6C-7035B0E0ADE1}" srcOrd="1" destOrd="0" presId="urn:microsoft.com/office/officeart/2008/layout/LinedList"/>
    <dgm:cxn modelId="{5D7E7A02-5151-4E09-BEFE-B7FF30BEB334}" type="presParOf" srcId="{D33DEAFE-06C7-47DB-A7B5-FE58C65B4E84}" destId="{A7828C84-6FD3-4356-879D-2847454E9EEB}" srcOrd="2" destOrd="0" presId="urn:microsoft.com/office/officeart/2008/layout/LinedList"/>
    <dgm:cxn modelId="{33E83109-7710-4BBE-88E3-1759BC6D42CA}" type="presParOf" srcId="{2E35964F-9191-4862-93A6-EE007A9A281C}" destId="{4DF64D92-52A1-4820-8955-C1949DA39A15}" srcOrd="8" destOrd="0" presId="urn:microsoft.com/office/officeart/2008/layout/LinedList"/>
    <dgm:cxn modelId="{DA6ECFC7-C636-43EB-AF7A-375A10AD84AC}" type="presParOf" srcId="{2E35964F-9191-4862-93A6-EE007A9A281C}" destId="{22952AEA-35C9-469B-9B2D-9F5A7BC24F96}" srcOrd="9"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49D3C-8B1B-40A4-ABD5-CD007C1DDCA1}">
      <dsp:nvSpPr>
        <dsp:cNvPr id="0" name=""/>
        <dsp:cNvSpPr/>
      </dsp:nvSpPr>
      <dsp:spPr>
        <a:xfrm>
          <a:off x="0" y="0"/>
          <a:ext cx="864342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4F310A-DB51-4A39-9E6E-794FB0378F23}">
      <dsp:nvSpPr>
        <dsp:cNvPr id="0" name=""/>
        <dsp:cNvSpPr/>
      </dsp:nvSpPr>
      <dsp:spPr>
        <a:xfrm>
          <a:off x="0" y="0"/>
          <a:ext cx="1728685" cy="2563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ctr" defTabSz="444500">
            <a:lnSpc>
              <a:spcPct val="90000"/>
            </a:lnSpc>
            <a:spcBef>
              <a:spcPct val="0"/>
            </a:spcBef>
            <a:spcAft>
              <a:spcPts val="600"/>
            </a:spcAft>
            <a:buNone/>
          </a:pPr>
          <a:endParaRPr lang="en-IN" sz="1000" b="1" kern="1200" dirty="0">
            <a:solidFill>
              <a:schemeClr val="accent1">
                <a:lumMod val="75000"/>
              </a:schemeClr>
            </a:solidFill>
          </a:endParaRPr>
        </a:p>
        <a:p>
          <a:pPr marL="0" lvl="0" indent="0" algn="ctr" defTabSz="444500">
            <a:lnSpc>
              <a:spcPct val="90000"/>
            </a:lnSpc>
            <a:spcBef>
              <a:spcPct val="0"/>
            </a:spcBef>
            <a:spcAft>
              <a:spcPts val="600"/>
            </a:spcAft>
            <a:buNone/>
          </a:pPr>
          <a:r>
            <a:rPr lang="en-IN" sz="3000" b="1" kern="1200" dirty="0">
              <a:solidFill>
                <a:schemeClr val="accent1">
                  <a:lumMod val="75000"/>
                </a:schemeClr>
              </a:solidFill>
            </a:rPr>
            <a:t>State of dosage forms-</a:t>
          </a:r>
        </a:p>
      </dsp:txBody>
      <dsp:txXfrm>
        <a:off x="0" y="0"/>
        <a:ext cx="1728685" cy="2563495"/>
      </dsp:txXfrm>
    </dsp:sp>
    <dsp:sp modelId="{5E126124-1523-4FEA-8660-A6974AFFAEED}">
      <dsp:nvSpPr>
        <dsp:cNvPr id="0" name=""/>
        <dsp:cNvSpPr/>
      </dsp:nvSpPr>
      <dsp:spPr>
        <a:xfrm>
          <a:off x="1858336" y="40054"/>
          <a:ext cx="6785088" cy="801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N" sz="2800" kern="1200" dirty="0"/>
            <a:t>Solid – disintegration-dissolution-absorption</a:t>
          </a:r>
        </a:p>
      </dsp:txBody>
      <dsp:txXfrm>
        <a:off x="1858336" y="40054"/>
        <a:ext cx="6785088" cy="801092"/>
      </dsp:txXfrm>
    </dsp:sp>
    <dsp:sp modelId="{36163731-753E-4A6F-BDDF-97556912AC21}">
      <dsp:nvSpPr>
        <dsp:cNvPr id="0" name=""/>
        <dsp:cNvSpPr/>
      </dsp:nvSpPr>
      <dsp:spPr>
        <a:xfrm>
          <a:off x="1728685" y="841146"/>
          <a:ext cx="69147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0AF8B3-E696-45DA-B749-4E12F54A2E87}">
      <dsp:nvSpPr>
        <dsp:cNvPr id="0" name=""/>
        <dsp:cNvSpPr/>
      </dsp:nvSpPr>
      <dsp:spPr>
        <a:xfrm>
          <a:off x="1858336" y="881201"/>
          <a:ext cx="6785088" cy="801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N" sz="2800" kern="1200" dirty="0"/>
            <a:t>Semisolids – dissolution-absorption </a:t>
          </a:r>
        </a:p>
      </dsp:txBody>
      <dsp:txXfrm>
        <a:off x="1858336" y="881201"/>
        <a:ext cx="6785088" cy="801092"/>
      </dsp:txXfrm>
    </dsp:sp>
    <dsp:sp modelId="{6FD914D6-72BD-4764-8C88-D68F85F4A9B7}">
      <dsp:nvSpPr>
        <dsp:cNvPr id="0" name=""/>
        <dsp:cNvSpPr/>
      </dsp:nvSpPr>
      <dsp:spPr>
        <a:xfrm>
          <a:off x="1728685" y="1682293"/>
          <a:ext cx="69147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62B85F-B313-4576-96F4-CB933BF13AB3}">
      <dsp:nvSpPr>
        <dsp:cNvPr id="0" name=""/>
        <dsp:cNvSpPr/>
      </dsp:nvSpPr>
      <dsp:spPr>
        <a:xfrm>
          <a:off x="1858336" y="1722348"/>
          <a:ext cx="6785088" cy="801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N" sz="2800" kern="1200" dirty="0"/>
            <a:t>Liquids – absorption </a:t>
          </a:r>
        </a:p>
      </dsp:txBody>
      <dsp:txXfrm>
        <a:off x="1858336" y="1722348"/>
        <a:ext cx="6785088" cy="801092"/>
      </dsp:txXfrm>
    </dsp:sp>
    <dsp:sp modelId="{C2AFFFAA-CD8A-412D-9190-FB4C9F3AC4B9}">
      <dsp:nvSpPr>
        <dsp:cNvPr id="0" name=""/>
        <dsp:cNvSpPr/>
      </dsp:nvSpPr>
      <dsp:spPr>
        <a:xfrm>
          <a:off x="1728685" y="2523440"/>
          <a:ext cx="69147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EE07-C292-4BD3-AB4C-F3F8170B53D9}">
      <dsp:nvSpPr>
        <dsp:cNvPr id="0" name=""/>
        <dsp:cNvSpPr/>
      </dsp:nvSpPr>
      <dsp:spPr>
        <a:xfrm>
          <a:off x="0" y="0"/>
          <a:ext cx="956138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27AD96-AE57-4737-8077-C22FED9E8317}">
      <dsp:nvSpPr>
        <dsp:cNvPr id="0" name=""/>
        <dsp:cNvSpPr/>
      </dsp:nvSpPr>
      <dsp:spPr>
        <a:xfrm>
          <a:off x="0" y="0"/>
          <a:ext cx="2673247" cy="2289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endParaRPr lang="en-IN" sz="1600" b="1" kern="1200" dirty="0">
            <a:solidFill>
              <a:schemeClr val="accent1">
                <a:lumMod val="75000"/>
              </a:schemeClr>
            </a:solidFill>
          </a:endParaRPr>
        </a:p>
        <a:p>
          <a:pPr marL="0" lvl="0" indent="0" algn="ctr" defTabSz="711200">
            <a:lnSpc>
              <a:spcPct val="90000"/>
            </a:lnSpc>
            <a:spcBef>
              <a:spcPct val="0"/>
            </a:spcBef>
            <a:spcAft>
              <a:spcPct val="35000"/>
            </a:spcAft>
            <a:buNone/>
          </a:pPr>
          <a:r>
            <a:rPr lang="en-IN" sz="2800" b="1" kern="1200" dirty="0">
              <a:solidFill>
                <a:schemeClr val="accent1">
                  <a:lumMod val="75000"/>
                </a:schemeClr>
              </a:solidFill>
            </a:rPr>
            <a:t>Routes of administration</a:t>
          </a:r>
        </a:p>
      </dsp:txBody>
      <dsp:txXfrm>
        <a:off x="0" y="0"/>
        <a:ext cx="2673247" cy="2289858"/>
      </dsp:txXfrm>
    </dsp:sp>
    <dsp:sp modelId="{60B9D662-71CA-461B-A172-49C612ABF681}">
      <dsp:nvSpPr>
        <dsp:cNvPr id="0" name=""/>
        <dsp:cNvSpPr/>
      </dsp:nvSpPr>
      <dsp:spPr>
        <a:xfrm>
          <a:off x="2791317" y="35779"/>
          <a:ext cx="6178998" cy="71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N" sz="2400" kern="1200" dirty="0"/>
            <a:t>Oral – administration-GIT- absorption- blood</a:t>
          </a:r>
        </a:p>
      </dsp:txBody>
      <dsp:txXfrm>
        <a:off x="2791317" y="35779"/>
        <a:ext cx="6178998" cy="715580"/>
      </dsp:txXfrm>
    </dsp:sp>
    <dsp:sp modelId="{80E72245-D7DA-40CE-9620-9F46FA122003}">
      <dsp:nvSpPr>
        <dsp:cNvPr id="0" name=""/>
        <dsp:cNvSpPr/>
      </dsp:nvSpPr>
      <dsp:spPr>
        <a:xfrm>
          <a:off x="2673247" y="751359"/>
          <a:ext cx="629706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AE47B7-365F-4FD2-BD37-B995C30E1187}">
      <dsp:nvSpPr>
        <dsp:cNvPr id="0" name=""/>
        <dsp:cNvSpPr/>
      </dsp:nvSpPr>
      <dsp:spPr>
        <a:xfrm>
          <a:off x="2791317" y="787138"/>
          <a:ext cx="6178998" cy="71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N" sz="2400" kern="1200" dirty="0"/>
            <a:t>Intravenous – administration- blood</a:t>
          </a:r>
        </a:p>
      </dsp:txBody>
      <dsp:txXfrm>
        <a:off x="2791317" y="787138"/>
        <a:ext cx="6178998" cy="715580"/>
      </dsp:txXfrm>
    </dsp:sp>
    <dsp:sp modelId="{BA804160-33CE-4402-92F4-0B50354FE520}">
      <dsp:nvSpPr>
        <dsp:cNvPr id="0" name=""/>
        <dsp:cNvSpPr/>
      </dsp:nvSpPr>
      <dsp:spPr>
        <a:xfrm>
          <a:off x="2673247" y="1502719"/>
          <a:ext cx="629706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867A28-ACB3-41FE-BD6C-7035B0E0ADE1}">
      <dsp:nvSpPr>
        <dsp:cNvPr id="0" name=""/>
        <dsp:cNvSpPr/>
      </dsp:nvSpPr>
      <dsp:spPr>
        <a:xfrm>
          <a:off x="2791317" y="1538498"/>
          <a:ext cx="6768660" cy="71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N" sz="2400" kern="1200" dirty="0"/>
            <a:t>Other routes – administration- tissue barrier -blood</a:t>
          </a:r>
        </a:p>
      </dsp:txBody>
      <dsp:txXfrm>
        <a:off x="2791317" y="1538498"/>
        <a:ext cx="6768660" cy="715580"/>
      </dsp:txXfrm>
    </dsp:sp>
    <dsp:sp modelId="{4DF64D92-52A1-4820-8955-C1949DA39A15}">
      <dsp:nvSpPr>
        <dsp:cNvPr id="0" name=""/>
        <dsp:cNvSpPr/>
      </dsp:nvSpPr>
      <dsp:spPr>
        <a:xfrm>
          <a:off x="2673247" y="2254078"/>
          <a:ext cx="629706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124F84-3F07-48ED-ACF9-683907CA6929}" type="datetimeFigureOut">
              <a:rPr lang="en-IN" smtClean="0"/>
              <a:pPr/>
              <a:t>17-11-2021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58CF93-92B9-4C98-8868-B8DF9F9BF771}" type="slidenum">
              <a:rPr lang="en-IN" smtClean="0"/>
              <a:pPr/>
              <a:t>‹#›</a:t>
            </a:fld>
            <a:endParaRPr lang="en-IN"/>
          </a:p>
        </p:txBody>
      </p:sp>
    </p:spTree>
    <p:extLst>
      <p:ext uri="{BB962C8B-B14F-4D97-AF65-F5344CB8AC3E}">
        <p14:creationId xmlns:p14="http://schemas.microsoft.com/office/powerpoint/2010/main" val="1179709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471C83-D996-4BFA-AF6F-726B44F60297}" type="datetime1">
              <a:rPr lang="en-IN" smtClean="0"/>
              <a:pPr/>
              <a:t>17-11-2021</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253707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74BA6-C82B-4433-8390-6C10B9153292}" type="datetime1">
              <a:rPr lang="en-IN" smtClean="0"/>
              <a:pPr/>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403671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FE41A4-CD45-42F2-99F6-D3B974E40439}" type="datetime1">
              <a:rPr lang="en-IN" smtClean="0"/>
              <a:pPr/>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2391485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A1D212-E3AD-470E-8E64-BF399E7EC342}" type="datetime1">
              <a:rPr lang="en-IN" smtClean="0"/>
              <a:pPr/>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3784263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1C8E8C-22AC-4459-AAD6-349CB8C85C75}" type="datetime1">
              <a:rPr lang="en-IN" smtClean="0"/>
              <a:pPr/>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450793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836FF-63EE-480A-9A28-6FF611FFAA21}" type="datetime1">
              <a:rPr lang="en-IN" smtClean="0"/>
              <a:pPr/>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2281545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7A7C53-3B34-4DE2-AB63-20800E6C35D8}" type="datetime1">
              <a:rPr lang="en-IN" smtClean="0"/>
              <a:pPr/>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3082721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BFC41-08E0-414C-9B1F-D39DB57D7D78}" type="datetime1">
              <a:rPr lang="en-IN" smtClean="0"/>
              <a:pPr/>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3904692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08C36-4FE3-4D7C-B451-8B9638FECCC1}" type="datetime1">
              <a:rPr lang="en-IN" smtClean="0"/>
              <a:pPr/>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3918229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89280-A949-4B9B-AD22-37E981E9F9CB}" type="datetime1">
              <a:rPr lang="en-IN" smtClean="0"/>
              <a:pPr/>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60126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A407D-646F-42DE-9B31-B1AD804D4894}" type="datetime1">
              <a:rPr lang="en-IN" smtClean="0"/>
              <a:pPr/>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81703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1187E0-4C8E-472B-8580-AE02A65A3E4B}" type="datetime1">
              <a:rPr lang="en-IN" smtClean="0"/>
              <a:pPr/>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260969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87E3A5-FC06-4F01-B7A6-3D699F59E19A}" type="datetime1">
              <a:rPr lang="en-IN" smtClean="0"/>
              <a:pPr/>
              <a:t>17-11-2021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366514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C30414-9986-4FB0-BB38-2AC040987633}" type="datetime1">
              <a:rPr lang="en-IN" smtClean="0"/>
              <a:pPr/>
              <a:t>17-11-2021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17649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337E5-C42D-4AB0-99F7-8B4E16590628}" type="datetime1">
              <a:rPr lang="en-IN" smtClean="0"/>
              <a:pPr/>
              <a:t>17-11-2021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306807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D94432-6F4D-44F2-89BB-335BA6749E0C}" type="datetime1">
              <a:rPr lang="en-IN" smtClean="0"/>
              <a:pPr/>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111927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400F96-BAC9-41F0-8DAC-8A1A26E435E1}" type="datetime1">
              <a:rPr lang="en-IN" smtClean="0"/>
              <a:pPr/>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281D83-016E-48B1-8463-5E3F6E8ECEDE}" type="slidenum">
              <a:rPr lang="en-IN" smtClean="0"/>
              <a:pPr/>
              <a:t>‹#›</a:t>
            </a:fld>
            <a:endParaRPr lang="en-IN"/>
          </a:p>
        </p:txBody>
      </p:sp>
    </p:spTree>
    <p:extLst>
      <p:ext uri="{BB962C8B-B14F-4D97-AF65-F5344CB8AC3E}">
        <p14:creationId xmlns:p14="http://schemas.microsoft.com/office/powerpoint/2010/main" val="39071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F99EEF6-F92C-42BD-84EF-7E94FF409D9D}" type="datetime1">
              <a:rPr lang="en-IN" smtClean="0"/>
              <a:pPr/>
              <a:t>17-11-2021</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281D83-016E-48B1-8463-5E3F6E8ECEDE}" type="slidenum">
              <a:rPr lang="en-IN" smtClean="0"/>
              <a:pPr/>
              <a:t>‹#›</a:t>
            </a:fld>
            <a:endParaRPr lang="en-IN"/>
          </a:p>
        </p:txBody>
      </p:sp>
    </p:spTree>
    <p:extLst>
      <p:ext uri="{BB962C8B-B14F-4D97-AF65-F5344CB8AC3E}">
        <p14:creationId xmlns:p14="http://schemas.microsoft.com/office/powerpoint/2010/main" val="1402538161"/>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0391D-2215-48A4-ACE3-D161B7472336}"/>
              </a:ext>
            </a:extLst>
          </p:cNvPr>
          <p:cNvSpPr>
            <a:spLocks noGrp="1"/>
          </p:cNvSpPr>
          <p:nvPr>
            <p:ph type="ctrTitle"/>
          </p:nvPr>
        </p:nvSpPr>
        <p:spPr>
          <a:xfrm>
            <a:off x="2928401" y="436728"/>
            <a:ext cx="8574622" cy="2019869"/>
          </a:xfrm>
        </p:spPr>
        <p:txBody>
          <a:bodyPr/>
          <a:lstStyle/>
          <a:p>
            <a:r>
              <a:rPr lang="en-IN" dirty="0">
                <a:latin typeface="Arial Black" panose="020B0A04020102020204" pitchFamily="34" charset="0"/>
              </a:rPr>
              <a:t>ABSORPTION OF DRUGS</a:t>
            </a:r>
          </a:p>
        </p:txBody>
      </p:sp>
      <p:sp>
        <p:nvSpPr>
          <p:cNvPr id="3" name="Subtitle 2">
            <a:extLst>
              <a:ext uri="{FF2B5EF4-FFF2-40B4-BE49-F238E27FC236}">
                <a16:creationId xmlns:a16="http://schemas.microsoft.com/office/drawing/2014/main" id="{BB542A67-66FA-4479-9321-F4FF2FEC55B1}"/>
              </a:ext>
            </a:extLst>
          </p:cNvPr>
          <p:cNvSpPr>
            <a:spLocks noGrp="1"/>
          </p:cNvSpPr>
          <p:nvPr>
            <p:ph type="subTitle" idx="1"/>
          </p:nvPr>
        </p:nvSpPr>
        <p:spPr>
          <a:xfrm>
            <a:off x="3766783" y="4353635"/>
            <a:ext cx="7736240" cy="1031165"/>
          </a:xfrm>
        </p:spPr>
        <p:txBody>
          <a:bodyPr>
            <a:normAutofit/>
          </a:bodyPr>
          <a:lstStyle/>
          <a:p>
            <a:pPr algn="r"/>
            <a:endParaRPr lang="en-IN" dirty="0"/>
          </a:p>
          <a:p>
            <a:pPr algn="r"/>
            <a:r>
              <a:rPr lang="en-IN" dirty="0"/>
              <a:t>UNIVERSITY INSTITUTE OF PHARMACY, CSJM University, KANPUR</a:t>
            </a:r>
          </a:p>
        </p:txBody>
      </p:sp>
      <p:pic>
        <p:nvPicPr>
          <p:cNvPr id="4" name="Picture 17" descr="E:\My Documents\Herbal Monograph Development\CSJM Univ. logo\LOGO.JPG"/>
          <p:cNvPicPr>
            <a:picLocks noChangeAspect="1" noChangeArrowheads="1"/>
          </p:cNvPicPr>
          <p:nvPr/>
        </p:nvPicPr>
        <p:blipFill>
          <a:blip r:embed="rId2"/>
          <a:srcRect/>
          <a:stretch>
            <a:fillRect/>
          </a:stretch>
        </p:blipFill>
        <p:spPr bwMode="auto">
          <a:xfrm>
            <a:off x="4302158" y="2751160"/>
            <a:ext cx="1528857" cy="1497056"/>
          </a:xfrm>
          <a:prstGeom prst="rect">
            <a:avLst/>
          </a:prstGeom>
          <a:noFill/>
          <a:ln w="9525">
            <a:noFill/>
            <a:miter lim="800000"/>
            <a:headEnd/>
            <a:tailEnd/>
          </a:ln>
        </p:spPr>
      </p:pic>
    </p:spTree>
    <p:extLst>
      <p:ext uri="{BB962C8B-B14F-4D97-AF65-F5344CB8AC3E}">
        <p14:creationId xmlns:p14="http://schemas.microsoft.com/office/powerpoint/2010/main" val="4009537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FBE6D-973A-4453-A327-2FA64E06605B}"/>
              </a:ext>
            </a:extLst>
          </p:cNvPr>
          <p:cNvSpPr>
            <a:spLocks noGrp="1"/>
          </p:cNvSpPr>
          <p:nvPr>
            <p:ph type="title"/>
          </p:nvPr>
        </p:nvSpPr>
        <p:spPr>
          <a:xfrm>
            <a:off x="1566199" y="330952"/>
            <a:ext cx="10018713" cy="650631"/>
          </a:xfrm>
        </p:spPr>
        <p:txBody>
          <a:bodyPr>
            <a:normAutofit/>
          </a:bodyPr>
          <a:lstStyle/>
          <a:p>
            <a:pPr algn="ctr"/>
            <a:r>
              <a:rPr lang="en-IN" sz="3200" dirty="0">
                <a:latin typeface="Algerian" panose="04020705040A02060702" pitchFamily="82" charset="0"/>
              </a:rPr>
              <a:t>Facilitated diffusion</a:t>
            </a:r>
          </a:p>
        </p:txBody>
      </p:sp>
      <p:sp>
        <p:nvSpPr>
          <p:cNvPr id="3" name="Content Placeholder 2">
            <a:extLst>
              <a:ext uri="{FF2B5EF4-FFF2-40B4-BE49-F238E27FC236}">
                <a16:creationId xmlns:a16="http://schemas.microsoft.com/office/drawing/2014/main" id="{502C81AF-CF2F-4B3F-8C3F-1E482B939ABE}"/>
              </a:ext>
            </a:extLst>
          </p:cNvPr>
          <p:cNvSpPr>
            <a:spLocks noGrp="1"/>
          </p:cNvSpPr>
          <p:nvPr>
            <p:ph idx="1"/>
          </p:nvPr>
        </p:nvSpPr>
        <p:spPr>
          <a:xfrm>
            <a:off x="1538902" y="1228297"/>
            <a:ext cx="10184526" cy="5363570"/>
          </a:xfrm>
        </p:spPr>
        <p:txBody>
          <a:bodyPr>
            <a:noAutofit/>
          </a:bodyPr>
          <a:lstStyle/>
          <a:p>
            <a:r>
              <a:rPr lang="en-IN" sz="2600" i="0" u="none" strike="noStrike" baseline="0" dirty="0">
                <a:latin typeface="Times New Roman" pitchFamily="18" charset="0"/>
                <a:cs typeface="Times New Roman" pitchFamily="18" charset="0"/>
              </a:rPr>
              <a:t>Facilitated diffusion is a form of carrier transport that does not require the expenditure of cellular energy.</a:t>
            </a:r>
          </a:p>
          <a:p>
            <a:r>
              <a:rPr lang="en-IN" sz="2600" i="0" u="none" strike="noStrike" baseline="0" dirty="0">
                <a:latin typeface="Times New Roman" pitchFamily="18" charset="0"/>
                <a:cs typeface="Times New Roman" pitchFamily="18" charset="0"/>
              </a:rPr>
              <a:t>Carriers are numerous in number &amp; are found dissolved in cell membrane .</a:t>
            </a:r>
          </a:p>
          <a:p>
            <a:r>
              <a:rPr lang="en-IN" sz="2600" i="0" u="none" strike="noStrike" baseline="0" dirty="0">
                <a:latin typeface="Times New Roman" pitchFamily="18" charset="0"/>
                <a:cs typeface="Times New Roman" pitchFamily="18" charset="0"/>
              </a:rPr>
              <a:t>The driving force is concentration gradient, particles move </a:t>
            </a:r>
            <a:r>
              <a:rPr lang="en-US" sz="2600" i="0" u="none" strike="noStrike" baseline="0" dirty="0">
                <a:latin typeface="Times New Roman" pitchFamily="18" charset="0"/>
                <a:cs typeface="Times New Roman" pitchFamily="18" charset="0"/>
              </a:rPr>
              <a:t>from a region of high </a:t>
            </a:r>
            <a:r>
              <a:rPr lang="en-IN" sz="2600" i="0" u="none" strike="noStrike" baseline="0" dirty="0">
                <a:latin typeface="Times New Roman" pitchFamily="18" charset="0"/>
                <a:cs typeface="Times New Roman" pitchFamily="18" charset="0"/>
              </a:rPr>
              <a:t>conc. to low conc. </a:t>
            </a:r>
          </a:p>
          <a:p>
            <a:r>
              <a:rPr lang="en-IN" sz="2600" i="0" u="none" strike="noStrike" baseline="0" dirty="0">
                <a:latin typeface="Times New Roman" pitchFamily="18" charset="0"/>
                <a:cs typeface="Times New Roman" pitchFamily="18" charset="0"/>
              </a:rPr>
              <a:t>The transport is aided by integral membrane proteins.</a:t>
            </a:r>
          </a:p>
          <a:p>
            <a:r>
              <a:rPr lang="en-IN" sz="2600" i="0" u="none" strike="noStrike" baseline="0" dirty="0">
                <a:latin typeface="Times New Roman" pitchFamily="18" charset="0"/>
                <a:cs typeface="Times New Roman" pitchFamily="18" charset="0"/>
              </a:rPr>
              <a:t>Facilitated diffusion mediates the absorption of some simple sugars, steroids, amino acids and pyrimidines from the small intestine and their subsequent transfer across cell membranes.</a:t>
            </a:r>
            <a:r>
              <a:rPr lang="en-IN" sz="2600" i="0" u="none" strike="noStrike" dirty="0">
                <a:latin typeface="Times New Roman" pitchFamily="18" charset="0"/>
                <a:cs typeface="Times New Roman" pitchFamily="18" charset="0"/>
              </a:rPr>
              <a:t> </a:t>
            </a:r>
          </a:p>
          <a:p>
            <a:pPr>
              <a:spcBef>
                <a:spcPts val="0"/>
              </a:spcBef>
            </a:pPr>
            <a:r>
              <a:rPr lang="en-IN" sz="2600" dirty="0">
                <a:latin typeface="Times New Roman" pitchFamily="18" charset="0"/>
                <a:cs typeface="Times New Roman" pitchFamily="18" charset="0"/>
              </a:rPr>
              <a:t>Eg – metformin and thymine</a:t>
            </a:r>
          </a:p>
        </p:txBody>
      </p:sp>
      <p:sp>
        <p:nvSpPr>
          <p:cNvPr id="4" name="Slide Number Placeholder 3">
            <a:extLst>
              <a:ext uri="{FF2B5EF4-FFF2-40B4-BE49-F238E27FC236}">
                <a16:creationId xmlns:a16="http://schemas.microsoft.com/office/drawing/2014/main" id="{3CC4254F-6B73-4EBD-BD94-48D576ED4B25}"/>
              </a:ext>
            </a:extLst>
          </p:cNvPr>
          <p:cNvSpPr>
            <a:spLocks noGrp="1"/>
          </p:cNvSpPr>
          <p:nvPr>
            <p:ph type="sldNum" sz="quarter" idx="12"/>
          </p:nvPr>
        </p:nvSpPr>
        <p:spPr/>
        <p:txBody>
          <a:bodyPr/>
          <a:lstStyle/>
          <a:p>
            <a:fld id="{2B281D83-016E-48B1-8463-5E3F6E8ECEDE}" type="slidenum">
              <a:rPr lang="en-IN" smtClean="0"/>
              <a:pPr/>
              <a:t>10</a:t>
            </a:fld>
            <a:endParaRPr lang="en-IN"/>
          </a:p>
        </p:txBody>
      </p:sp>
    </p:spTree>
    <p:extLst>
      <p:ext uri="{BB962C8B-B14F-4D97-AF65-F5344CB8AC3E}">
        <p14:creationId xmlns:p14="http://schemas.microsoft.com/office/powerpoint/2010/main" val="2157336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5DFD8-127B-4ECA-BAAD-78B18757C7F6}"/>
              </a:ext>
            </a:extLst>
          </p:cNvPr>
          <p:cNvSpPr>
            <a:spLocks noGrp="1"/>
          </p:cNvSpPr>
          <p:nvPr>
            <p:ph type="title"/>
          </p:nvPr>
        </p:nvSpPr>
        <p:spPr>
          <a:xfrm>
            <a:off x="1042920" y="160405"/>
            <a:ext cx="10515600" cy="619613"/>
          </a:xfrm>
        </p:spPr>
        <p:txBody>
          <a:bodyPr>
            <a:normAutofit/>
          </a:bodyPr>
          <a:lstStyle/>
          <a:p>
            <a:pPr algn="ctr"/>
            <a:r>
              <a:rPr lang="en-IN" sz="3200" dirty="0">
                <a:latin typeface="Algerian" panose="04020705040A02060702" pitchFamily="82" charset="0"/>
              </a:rPr>
              <a:t>Active transport</a:t>
            </a:r>
          </a:p>
        </p:txBody>
      </p:sp>
      <p:sp>
        <p:nvSpPr>
          <p:cNvPr id="3" name="Content Placeholder 2">
            <a:extLst>
              <a:ext uri="{FF2B5EF4-FFF2-40B4-BE49-F238E27FC236}">
                <a16:creationId xmlns:a16="http://schemas.microsoft.com/office/drawing/2014/main" id="{A913C78E-AE72-40ED-BF61-293CF52265B6}"/>
              </a:ext>
            </a:extLst>
          </p:cNvPr>
          <p:cNvSpPr>
            <a:spLocks noGrp="1"/>
          </p:cNvSpPr>
          <p:nvPr>
            <p:ph idx="1"/>
          </p:nvPr>
        </p:nvSpPr>
        <p:spPr>
          <a:xfrm>
            <a:off x="1405722" y="859809"/>
            <a:ext cx="10645254" cy="5813945"/>
          </a:xfrm>
        </p:spPr>
        <p:txBody>
          <a:bodyPr>
            <a:noAutofit/>
          </a:bodyPr>
          <a:lstStyle/>
          <a:p>
            <a:pPr>
              <a:lnSpc>
                <a:spcPct val="100000"/>
              </a:lnSpc>
            </a:pPr>
            <a:r>
              <a:rPr lang="en-IN" b="0" i="0" u="none" strike="noStrike" baseline="0" dirty="0">
                <a:latin typeface="Times New Roman" pitchFamily="18" charset="0"/>
                <a:cs typeface="Times New Roman" pitchFamily="18" charset="0"/>
              </a:rPr>
              <a:t>Active transport is a form of carrier transport that </a:t>
            </a:r>
            <a:r>
              <a:rPr lang="en-IN" b="1" i="0" u="none" strike="noStrike" baseline="0" dirty="0">
                <a:latin typeface="Times New Roman" pitchFamily="18" charset="0"/>
                <a:cs typeface="Times New Roman" pitchFamily="18" charset="0"/>
              </a:rPr>
              <a:t>does require </a:t>
            </a:r>
            <a:r>
              <a:rPr lang="en-IN" b="0" i="0" u="none" strike="noStrike" baseline="0" dirty="0">
                <a:latin typeface="Times New Roman" pitchFamily="18" charset="0"/>
                <a:cs typeface="Times New Roman" pitchFamily="18" charset="0"/>
              </a:rPr>
              <a:t>the expenditure of cellular energy.</a:t>
            </a:r>
          </a:p>
          <a:p>
            <a:pPr algn="l">
              <a:lnSpc>
                <a:spcPct val="100000"/>
              </a:lnSpc>
            </a:pPr>
            <a:r>
              <a:rPr lang="en-IN" dirty="0">
                <a:latin typeface="Times New Roman" pitchFamily="18" charset="0"/>
                <a:cs typeface="Times New Roman" pitchFamily="18" charset="0"/>
              </a:rPr>
              <a:t>Divided in two categories- </a:t>
            </a:r>
            <a:r>
              <a:rPr lang="en-IN" b="0" i="0" u="none" strike="noStrike" baseline="0" dirty="0">
                <a:latin typeface="Times New Roman" pitchFamily="18" charset="0"/>
                <a:cs typeface="Times New Roman" pitchFamily="18" charset="0"/>
              </a:rPr>
              <a:t>PRIMARY ACTIVE TRANSPORT  &amp; SECONDARY ACTIVE TRANSPORT</a:t>
            </a:r>
          </a:p>
          <a:p>
            <a:pPr marL="0" indent="0" algn="l">
              <a:lnSpc>
                <a:spcPct val="100000"/>
              </a:lnSpc>
              <a:buNone/>
            </a:pPr>
            <a:r>
              <a:rPr lang="en-IN" b="0" i="0" u="none" strike="noStrike" baseline="0" dirty="0">
                <a:latin typeface="Times New Roman" pitchFamily="18" charset="0"/>
                <a:cs typeface="Times New Roman" pitchFamily="18" charset="0"/>
              </a:rPr>
              <a:t>A. </a:t>
            </a:r>
            <a:r>
              <a:rPr lang="en-IN" b="0" i="0" u="sng" strike="noStrike" baseline="0" dirty="0">
                <a:latin typeface="Times New Roman" pitchFamily="18" charset="0"/>
                <a:cs typeface="Times New Roman" pitchFamily="18" charset="0"/>
              </a:rPr>
              <a:t>PRIMARY ACTIVE TRANSPORT </a:t>
            </a:r>
            <a:r>
              <a:rPr lang="en-IN" b="0" i="0" u="none" strike="noStrike" baseline="0" dirty="0">
                <a:latin typeface="Times New Roman" pitchFamily="18" charset="0"/>
                <a:cs typeface="Times New Roman" pitchFamily="18" charset="0"/>
              </a:rPr>
              <a:t>–</a:t>
            </a:r>
          </a:p>
          <a:p>
            <a:pPr algn="l">
              <a:lnSpc>
                <a:spcPct val="100000"/>
              </a:lnSpc>
            </a:pPr>
            <a:r>
              <a:rPr lang="en-IN" b="0" i="0" u="none" strike="noStrike" baseline="0" dirty="0">
                <a:latin typeface="Times New Roman" pitchFamily="18" charset="0"/>
                <a:cs typeface="Times New Roman" pitchFamily="18" charset="0"/>
              </a:rPr>
              <a:t>Direct ATP requirement</a:t>
            </a:r>
          </a:p>
          <a:p>
            <a:pPr algn="l">
              <a:lnSpc>
                <a:spcPct val="100000"/>
              </a:lnSpc>
            </a:pPr>
            <a:r>
              <a:rPr lang="en-US" b="0" i="0" u="none" strike="noStrike" baseline="0" dirty="0">
                <a:latin typeface="Times New Roman" pitchFamily="18" charset="0"/>
                <a:cs typeface="Times New Roman" pitchFamily="18" charset="0"/>
              </a:rPr>
              <a:t>The process transfers only one ion or molecule &amp; only in one direction. Hence, called as </a:t>
            </a:r>
            <a:r>
              <a:rPr lang="en-US" i="0" u="none" strike="noStrike" baseline="0" dirty="0">
                <a:latin typeface="Times New Roman" pitchFamily="18" charset="0"/>
                <a:cs typeface="Times New Roman" pitchFamily="18" charset="0"/>
              </a:rPr>
              <a:t>UNIPORT.</a:t>
            </a:r>
            <a:r>
              <a:rPr lang="en-US" b="1" i="0" u="none" strike="noStrike" baseline="0" dirty="0">
                <a:latin typeface="Times New Roman" pitchFamily="18" charset="0"/>
                <a:cs typeface="Times New Roman" pitchFamily="18" charset="0"/>
              </a:rPr>
              <a:t> </a:t>
            </a:r>
            <a:r>
              <a:rPr lang="en-US" b="0" i="0" u="none" strike="noStrike" baseline="0" dirty="0">
                <a:latin typeface="Times New Roman" pitchFamily="18" charset="0"/>
                <a:cs typeface="Times New Roman" pitchFamily="18" charset="0"/>
              </a:rPr>
              <a:t>E.g. absorption of glucose</a:t>
            </a:r>
          </a:p>
          <a:p>
            <a:pPr marL="0" indent="0">
              <a:lnSpc>
                <a:spcPct val="100000"/>
              </a:lnSpc>
              <a:buNone/>
            </a:pPr>
            <a:r>
              <a:rPr lang="en-IN" dirty="0">
                <a:latin typeface="Times New Roman" pitchFamily="18" charset="0"/>
                <a:cs typeface="Times New Roman" pitchFamily="18" charset="0"/>
              </a:rPr>
              <a:t>B. </a:t>
            </a:r>
            <a:r>
              <a:rPr lang="en-IN" b="0" i="0" u="sng" strike="noStrike" baseline="0" dirty="0">
                <a:latin typeface="Times New Roman" pitchFamily="18" charset="0"/>
                <a:cs typeface="Times New Roman" pitchFamily="18" charset="0"/>
              </a:rPr>
              <a:t>SECONDARY ACTIVE TRANSPORT – </a:t>
            </a:r>
          </a:p>
          <a:p>
            <a:pPr algn="l">
              <a:lnSpc>
                <a:spcPct val="100000"/>
              </a:lnSpc>
            </a:pPr>
            <a:r>
              <a:rPr lang="en-US" b="0" i="0" u="none" strike="noStrike" baseline="0" dirty="0">
                <a:latin typeface="Times New Roman" pitchFamily="18" charset="0"/>
                <a:cs typeface="Times New Roman" pitchFamily="18" charset="0"/>
              </a:rPr>
              <a:t>The energy required in transporting an ion aids transport of another ion or molecule (co-transport or coupled transport) either in the same direction or opposite </a:t>
            </a:r>
            <a:r>
              <a:rPr lang="en-IN" b="0" i="0" u="none" strike="noStrike" baseline="0" dirty="0">
                <a:latin typeface="Times New Roman" pitchFamily="18" charset="0"/>
                <a:cs typeface="Times New Roman" pitchFamily="18" charset="0"/>
              </a:rPr>
              <a:t>direction.</a:t>
            </a:r>
          </a:p>
          <a:p>
            <a:pPr algn="l">
              <a:lnSpc>
                <a:spcPct val="100000"/>
              </a:lnSpc>
            </a:pPr>
            <a:r>
              <a:rPr lang="en-IN" b="0" i="0" u="none" strike="noStrike" baseline="0" dirty="0">
                <a:latin typeface="Times New Roman" pitchFamily="18" charset="0"/>
                <a:cs typeface="Times New Roman" pitchFamily="18" charset="0"/>
              </a:rPr>
              <a:t>2 types: Symport (co-transport) &amp; Antiport (counter transport)</a:t>
            </a:r>
            <a:endParaRPr lang="en-IN" u="sng" dirty="0">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964609B5-B7DC-4C2B-B7C6-AA99EFBDAEAD}"/>
              </a:ext>
            </a:extLst>
          </p:cNvPr>
          <p:cNvSpPr>
            <a:spLocks noGrp="1"/>
          </p:cNvSpPr>
          <p:nvPr>
            <p:ph type="sldNum" sz="quarter" idx="12"/>
          </p:nvPr>
        </p:nvSpPr>
        <p:spPr/>
        <p:txBody>
          <a:bodyPr/>
          <a:lstStyle/>
          <a:p>
            <a:fld id="{2B281D83-016E-48B1-8463-5E3F6E8ECEDE}" type="slidenum">
              <a:rPr lang="en-IN" smtClean="0"/>
              <a:pPr/>
              <a:t>11</a:t>
            </a:fld>
            <a:endParaRPr lang="en-IN"/>
          </a:p>
        </p:txBody>
      </p:sp>
    </p:spTree>
    <p:extLst>
      <p:ext uri="{BB962C8B-B14F-4D97-AF65-F5344CB8AC3E}">
        <p14:creationId xmlns:p14="http://schemas.microsoft.com/office/powerpoint/2010/main" val="1531326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108A-22E5-4DEA-B8FF-2A28CF70FF82}"/>
              </a:ext>
            </a:extLst>
          </p:cNvPr>
          <p:cNvSpPr>
            <a:spLocks noGrp="1"/>
          </p:cNvSpPr>
          <p:nvPr>
            <p:ph type="title"/>
          </p:nvPr>
        </p:nvSpPr>
        <p:spPr>
          <a:xfrm>
            <a:off x="1552551" y="163773"/>
            <a:ext cx="10018713" cy="709684"/>
          </a:xfrm>
        </p:spPr>
        <p:txBody>
          <a:bodyPr>
            <a:normAutofit/>
          </a:bodyPr>
          <a:lstStyle/>
          <a:p>
            <a:pPr algn="ctr"/>
            <a:r>
              <a:rPr lang="en-IN" sz="3200" dirty="0">
                <a:latin typeface="Algerian" panose="04020705040A02060702" pitchFamily="82" charset="0"/>
              </a:rPr>
              <a:t>Ion pair formation</a:t>
            </a:r>
          </a:p>
        </p:txBody>
      </p:sp>
      <p:sp>
        <p:nvSpPr>
          <p:cNvPr id="3" name="Content Placeholder 2">
            <a:extLst>
              <a:ext uri="{FF2B5EF4-FFF2-40B4-BE49-F238E27FC236}">
                <a16:creationId xmlns:a16="http://schemas.microsoft.com/office/drawing/2014/main" id="{A4F225F7-A5B9-4EFA-A137-9DD1D8138515}"/>
              </a:ext>
            </a:extLst>
          </p:cNvPr>
          <p:cNvSpPr>
            <a:spLocks noGrp="1"/>
          </p:cNvSpPr>
          <p:nvPr>
            <p:ph idx="1"/>
          </p:nvPr>
        </p:nvSpPr>
        <p:spPr>
          <a:xfrm>
            <a:off x="1484310" y="846159"/>
            <a:ext cx="10018713" cy="2483892"/>
          </a:xfrm>
        </p:spPr>
        <p:txBody>
          <a:bodyPr>
            <a:normAutofit fontScale="92500" lnSpcReduction="10000"/>
          </a:bodyPr>
          <a:lstStyle/>
          <a:p>
            <a:pPr algn="l"/>
            <a:r>
              <a:rPr lang="en-US" sz="2600" b="0" i="0" u="none" strike="noStrike" baseline="0" dirty="0">
                <a:latin typeface="Times New Roman" pitchFamily="18" charset="0"/>
                <a:cs typeface="Times New Roman" pitchFamily="18" charset="0"/>
              </a:rPr>
              <a:t>Responsible for absorption of compounds which ionizes at all pH values. e.g. quaternary ammonium, </a:t>
            </a:r>
            <a:r>
              <a:rPr lang="en-US" sz="2600" b="0" i="0" u="none" strike="noStrike" baseline="0" dirty="0" err="1">
                <a:latin typeface="Times New Roman" pitchFamily="18" charset="0"/>
                <a:cs typeface="Times New Roman" pitchFamily="18" charset="0"/>
              </a:rPr>
              <a:t>sulphonic</a:t>
            </a:r>
            <a:r>
              <a:rPr lang="en-US" sz="2600" b="0" i="0" u="none" strike="noStrike" baseline="0" dirty="0">
                <a:latin typeface="Times New Roman" pitchFamily="18" charset="0"/>
                <a:cs typeface="Times New Roman" pitchFamily="18" charset="0"/>
              </a:rPr>
              <a:t> acids</a:t>
            </a:r>
          </a:p>
          <a:p>
            <a:pPr algn="l"/>
            <a:r>
              <a:rPr lang="en-US" sz="2600" b="0" i="0" u="none" strike="noStrike" baseline="0" dirty="0">
                <a:latin typeface="Times New Roman" pitchFamily="18" charset="0"/>
                <a:cs typeface="Times New Roman" pitchFamily="18" charset="0"/>
              </a:rPr>
              <a:t>Ionized moieties forms neutral complexes with endogenous ions which have both the required lipophilicity &amp; aqueous solubility </a:t>
            </a:r>
            <a:r>
              <a:rPr lang="en-IN" sz="2600" b="0" i="0" u="none" strike="noStrike" baseline="0" dirty="0">
                <a:latin typeface="Times New Roman" pitchFamily="18" charset="0"/>
                <a:cs typeface="Times New Roman" pitchFamily="18" charset="0"/>
              </a:rPr>
              <a:t>for passive diffusion.</a:t>
            </a:r>
          </a:p>
          <a:p>
            <a:pPr algn="l"/>
            <a:r>
              <a:rPr lang="en-US" sz="2600" b="0" i="0" u="none" strike="noStrike" baseline="0" dirty="0">
                <a:latin typeface="Times New Roman" pitchFamily="18" charset="0"/>
                <a:cs typeface="Times New Roman" pitchFamily="18" charset="0"/>
              </a:rPr>
              <a:t>E.g. Propranolol, a basic drug that forms an ion pair with oleic acid &amp; is absorbed by this mechanism</a:t>
            </a:r>
            <a:endParaRPr lang="en-IN" sz="2600" dirty="0">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6752C210-E71A-4BD5-B612-AF10D64D3FCC}"/>
              </a:ext>
            </a:extLst>
          </p:cNvPr>
          <p:cNvSpPr>
            <a:spLocks noGrp="1"/>
          </p:cNvSpPr>
          <p:nvPr>
            <p:ph type="sldNum" sz="quarter" idx="12"/>
          </p:nvPr>
        </p:nvSpPr>
        <p:spPr/>
        <p:txBody>
          <a:bodyPr/>
          <a:lstStyle/>
          <a:p>
            <a:fld id="{2B281D83-016E-48B1-8463-5E3F6E8ECEDE}" type="slidenum">
              <a:rPr lang="en-IN" smtClean="0"/>
              <a:pPr/>
              <a:t>12</a:t>
            </a:fld>
            <a:endParaRPr lang="en-IN"/>
          </a:p>
        </p:txBody>
      </p:sp>
      <p:sp>
        <p:nvSpPr>
          <p:cNvPr id="5" name="Rectangle 4"/>
          <p:cNvSpPr/>
          <p:nvPr/>
        </p:nvSpPr>
        <p:spPr>
          <a:xfrm>
            <a:off x="5304802" y="3203390"/>
            <a:ext cx="2767104" cy="584775"/>
          </a:xfrm>
          <a:prstGeom prst="rect">
            <a:avLst/>
          </a:prstGeom>
        </p:spPr>
        <p:txBody>
          <a:bodyPr wrap="none">
            <a:spAutoFit/>
          </a:bodyPr>
          <a:lstStyle/>
          <a:p>
            <a:r>
              <a:rPr lang="en-IN" sz="3200" dirty="0" err="1">
                <a:latin typeface="Algerian" panose="04020705040A02060702" pitchFamily="82" charset="0"/>
              </a:rPr>
              <a:t>endocytosis</a:t>
            </a:r>
            <a:endParaRPr lang="en-US" sz="3200" dirty="0"/>
          </a:p>
        </p:txBody>
      </p:sp>
      <p:sp>
        <p:nvSpPr>
          <p:cNvPr id="6" name="Content Placeholder 2">
            <a:extLst>
              <a:ext uri="{FF2B5EF4-FFF2-40B4-BE49-F238E27FC236}">
                <a16:creationId xmlns:a16="http://schemas.microsoft.com/office/drawing/2014/main" id="{39327C47-C881-40EF-933D-68156C54BED8}"/>
              </a:ext>
            </a:extLst>
          </p:cNvPr>
          <p:cNvSpPr txBox="1">
            <a:spLocks/>
          </p:cNvSpPr>
          <p:nvPr/>
        </p:nvSpPr>
        <p:spPr>
          <a:xfrm>
            <a:off x="2129050" y="3745191"/>
            <a:ext cx="9744501" cy="3124201"/>
          </a:xfrm>
          <a:prstGeom prst="rect">
            <a:avLst/>
          </a:prstGeom>
        </p:spPr>
        <p:txBody>
          <a:bodyPr vert="horz" lIns="91440" tIns="45720" rIns="91440" bIns="45720" rtlCol="0" anchor="ctr">
            <a:normAutofit fontScale="92500" lnSpcReduction="20000"/>
          </a:bodyPr>
          <a:lstStyle/>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Char char="•"/>
              <a:tabLst/>
              <a:defRPr/>
            </a:pP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It is a process in which </a:t>
            </a:r>
            <a:r>
              <a:rPr kumimoji="0" lang="en-IN"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cell absorbs macromolecules like </a:t>
            </a:r>
            <a:r>
              <a:rPr kumimoji="0" lang="en-IN" sz="26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fats,insulin</a:t>
            </a:r>
            <a:r>
              <a:rPr kumimoji="0" lang="en-IN"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starch and oil soluble vitamins like A,D,E and K by engulfing them.</a:t>
            </a:r>
          </a:p>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Char char="•"/>
              <a:tabLst/>
              <a:defRPr/>
            </a:pPr>
            <a:r>
              <a:rPr kumimoji="0" lang="en-IN"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Also termed as vesicular transport.</a:t>
            </a:r>
          </a:p>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Char char="•"/>
              <a:tabLst/>
              <a:defRPr/>
            </a:pPr>
            <a:r>
              <a:rPr kumimoji="0" lang="en-IN"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It occurs by 3 mechanisms:</a:t>
            </a:r>
          </a:p>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Char char="•"/>
              <a:tabLst/>
              <a:defRPr/>
            </a:pPr>
            <a:r>
              <a:rPr kumimoji="0" lang="en-IN"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Phagocytosis – cell eating</a:t>
            </a:r>
          </a:p>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Char char="•"/>
              <a:tabLst/>
              <a:defRPr/>
            </a:pPr>
            <a:r>
              <a:rPr kumimoji="0" lang="en-IN"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Pinocytosis – cell drinking</a:t>
            </a:r>
          </a:p>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Char char="•"/>
              <a:tabLst/>
              <a:defRPr/>
            </a:pPr>
            <a:r>
              <a:rPr kumimoji="0" lang="en-IN" sz="26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Transcytosis</a:t>
            </a:r>
            <a:r>
              <a:rPr kumimoji="0" lang="en-IN"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 compartment to compartment.</a:t>
            </a:r>
          </a:p>
        </p:txBody>
      </p:sp>
    </p:spTree>
    <p:extLst>
      <p:ext uri="{BB962C8B-B14F-4D97-AF65-F5344CB8AC3E}">
        <p14:creationId xmlns:p14="http://schemas.microsoft.com/office/powerpoint/2010/main" val="140870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A51AC-9276-4F99-9ED7-3EB311F1D4E3}"/>
              </a:ext>
            </a:extLst>
          </p:cNvPr>
          <p:cNvSpPr>
            <a:spLocks noGrp="1"/>
          </p:cNvSpPr>
          <p:nvPr>
            <p:ph type="title"/>
          </p:nvPr>
        </p:nvSpPr>
        <p:spPr>
          <a:xfrm>
            <a:off x="838200" y="365125"/>
            <a:ext cx="10515600" cy="718087"/>
          </a:xfrm>
        </p:spPr>
        <p:txBody>
          <a:bodyPr>
            <a:normAutofit/>
          </a:bodyPr>
          <a:lstStyle/>
          <a:p>
            <a:pPr algn="ctr"/>
            <a:r>
              <a:rPr lang="en-IN" sz="3600" dirty="0">
                <a:latin typeface="Algerian" panose="04020705040A02060702" pitchFamily="82" charset="0"/>
              </a:rPr>
              <a:t>References</a:t>
            </a:r>
          </a:p>
        </p:txBody>
      </p:sp>
      <p:sp>
        <p:nvSpPr>
          <p:cNvPr id="3" name="Content Placeholder 2">
            <a:extLst>
              <a:ext uri="{FF2B5EF4-FFF2-40B4-BE49-F238E27FC236}">
                <a16:creationId xmlns:a16="http://schemas.microsoft.com/office/drawing/2014/main" id="{1D8F1824-FB1C-4F4D-ADFE-A8141B25C003}"/>
              </a:ext>
            </a:extLst>
          </p:cNvPr>
          <p:cNvSpPr>
            <a:spLocks noGrp="1"/>
          </p:cNvSpPr>
          <p:nvPr>
            <p:ph idx="1"/>
          </p:nvPr>
        </p:nvSpPr>
        <p:spPr>
          <a:xfrm>
            <a:off x="1385888" y="1237957"/>
            <a:ext cx="10315575" cy="4630580"/>
          </a:xfrm>
        </p:spPr>
        <p:txBody>
          <a:bodyPr/>
          <a:lstStyle/>
          <a:p>
            <a:r>
              <a:rPr lang="en-IN" dirty="0"/>
              <a:t>Biopharmaceutics and pharmacokinetics A Treatise, D.M. </a:t>
            </a:r>
            <a:r>
              <a:rPr lang="en-IN" dirty="0" err="1"/>
              <a:t>Brahmankar</a:t>
            </a:r>
            <a:r>
              <a:rPr lang="en-IN" dirty="0"/>
              <a:t>, Sunil B. Jaiswal, 1995 edition, Vallabh </a:t>
            </a:r>
            <a:r>
              <a:rPr lang="en-IN" dirty="0" err="1"/>
              <a:t>Prakashan</a:t>
            </a:r>
            <a:r>
              <a:rPr lang="en-IN" dirty="0"/>
              <a:t>, page no. 5-75.</a:t>
            </a:r>
          </a:p>
          <a:p>
            <a:r>
              <a:rPr lang="en-IN" dirty="0"/>
              <a:t>Pharmacology and Pharmacotherapeutics, R.S. </a:t>
            </a:r>
            <a:r>
              <a:rPr lang="en-IN" dirty="0" err="1"/>
              <a:t>Satoskar</a:t>
            </a:r>
            <a:r>
              <a:rPr lang="en-IN" dirty="0"/>
              <a:t>, Nirmala N. </a:t>
            </a:r>
            <a:r>
              <a:rPr lang="en-IN" dirty="0" err="1"/>
              <a:t>Rege</a:t>
            </a:r>
            <a:r>
              <a:rPr lang="en-IN" dirty="0"/>
              <a:t>, S.D. Bhandarkar, 24</a:t>
            </a:r>
            <a:r>
              <a:rPr lang="en-IN" baseline="30000" dirty="0"/>
              <a:t>nd</a:t>
            </a:r>
            <a:r>
              <a:rPr lang="en-IN" dirty="0"/>
              <a:t> edition 2015, Popular </a:t>
            </a:r>
            <a:r>
              <a:rPr lang="en-IN" dirty="0" err="1"/>
              <a:t>Prakashan</a:t>
            </a:r>
            <a:r>
              <a:rPr lang="en-IN" dirty="0"/>
              <a:t>, page no. 14-19.</a:t>
            </a:r>
          </a:p>
          <a:p>
            <a:r>
              <a:rPr lang="en-IN" dirty="0"/>
              <a:t>Goodman &amp; Gillman’s The Pharmacological basis of therapeutics, Laurence L. Brunton, </a:t>
            </a:r>
            <a:r>
              <a:rPr lang="en-IN" dirty="0" err="1"/>
              <a:t>Randa</a:t>
            </a:r>
            <a:r>
              <a:rPr lang="en-IN" dirty="0"/>
              <a:t> </a:t>
            </a:r>
            <a:r>
              <a:rPr lang="en-IN" dirty="0" err="1"/>
              <a:t>Hilal-Dandan</a:t>
            </a:r>
            <a:r>
              <a:rPr lang="en-IN" dirty="0"/>
              <a:t>, Bjorn C. </a:t>
            </a:r>
            <a:r>
              <a:rPr lang="en-IN" dirty="0" err="1"/>
              <a:t>Knollmann</a:t>
            </a:r>
            <a:r>
              <a:rPr lang="en-IN" dirty="0"/>
              <a:t>, 13</a:t>
            </a:r>
            <a:r>
              <a:rPr lang="en-IN" baseline="30000" dirty="0"/>
              <a:t>th</a:t>
            </a:r>
            <a:r>
              <a:rPr lang="en-IN" dirty="0"/>
              <a:t> edition, McGraw hill publishers, page no 13-18.</a:t>
            </a:r>
          </a:p>
          <a:p>
            <a:r>
              <a:rPr lang="en-IN" dirty="0"/>
              <a:t>Essentials of Medical Pharmacology, KD Tripathi, 7</a:t>
            </a:r>
            <a:r>
              <a:rPr lang="en-IN" baseline="30000" dirty="0"/>
              <a:t>th</a:t>
            </a:r>
            <a:r>
              <a:rPr lang="en-IN" dirty="0"/>
              <a:t> edition 2013, Jaypee Brothers Medical Publishers (P) ltd., page no. 10-17.</a:t>
            </a:r>
          </a:p>
        </p:txBody>
      </p:sp>
      <p:sp>
        <p:nvSpPr>
          <p:cNvPr id="4" name="Slide Number Placeholder 3">
            <a:extLst>
              <a:ext uri="{FF2B5EF4-FFF2-40B4-BE49-F238E27FC236}">
                <a16:creationId xmlns:a16="http://schemas.microsoft.com/office/drawing/2014/main" id="{0BCC39F5-CDDD-4B6F-8129-104F4933B709}"/>
              </a:ext>
            </a:extLst>
          </p:cNvPr>
          <p:cNvSpPr>
            <a:spLocks noGrp="1"/>
          </p:cNvSpPr>
          <p:nvPr>
            <p:ph type="sldNum" sz="quarter" idx="12"/>
          </p:nvPr>
        </p:nvSpPr>
        <p:spPr/>
        <p:txBody>
          <a:bodyPr/>
          <a:lstStyle/>
          <a:p>
            <a:fld id="{2B281D83-016E-48B1-8463-5E3F6E8ECEDE}" type="slidenum">
              <a:rPr lang="en-IN" smtClean="0"/>
              <a:pPr/>
              <a:t>13</a:t>
            </a:fld>
            <a:endParaRPr lang="en-IN"/>
          </a:p>
        </p:txBody>
      </p:sp>
      <p:sp>
        <p:nvSpPr>
          <p:cNvPr id="5" name="Rectangle 4"/>
          <p:cNvSpPr/>
          <p:nvPr/>
        </p:nvSpPr>
        <p:spPr>
          <a:xfrm>
            <a:off x="2270063" y="6490539"/>
            <a:ext cx="8115869" cy="307777"/>
          </a:xfrm>
          <a:prstGeom prst="rect">
            <a:avLst/>
          </a:prstGeom>
        </p:spPr>
        <p:txBody>
          <a:bodyPr wrap="square">
            <a:spAutoFit/>
          </a:bodyPr>
          <a:lstStyle/>
          <a:p>
            <a:pPr algn="just"/>
            <a:r>
              <a:rPr lang="en-IN" sz="1400" dirty="0"/>
              <a:t>Special Thanks to </a:t>
            </a:r>
            <a:r>
              <a:rPr lang="en-IN" sz="1400" dirty="0" err="1"/>
              <a:t>Sudhanshu</a:t>
            </a:r>
            <a:r>
              <a:rPr lang="en-IN" sz="1400" dirty="0"/>
              <a:t> </a:t>
            </a:r>
            <a:r>
              <a:rPr lang="en-IN" sz="1400" dirty="0" err="1"/>
              <a:t>Sahu</a:t>
            </a:r>
            <a:r>
              <a:rPr lang="en-IN" sz="1400" dirty="0"/>
              <a:t>, </a:t>
            </a:r>
            <a:r>
              <a:rPr lang="en-IN" sz="1400" dirty="0" err="1"/>
              <a:t>M.Pharm</a:t>
            </a:r>
            <a:r>
              <a:rPr lang="en-IN" sz="1400" dirty="0"/>
              <a:t>. (Pharmacology) Scholar of CSJM University</a:t>
            </a:r>
          </a:p>
        </p:txBody>
      </p:sp>
    </p:spTree>
    <p:extLst>
      <p:ext uri="{BB962C8B-B14F-4D97-AF65-F5344CB8AC3E}">
        <p14:creationId xmlns:p14="http://schemas.microsoft.com/office/powerpoint/2010/main" val="367880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AD875-C2EC-4851-A94F-9CA6B204F333}"/>
              </a:ext>
            </a:extLst>
          </p:cNvPr>
          <p:cNvSpPr>
            <a:spLocks noGrp="1"/>
          </p:cNvSpPr>
          <p:nvPr>
            <p:ph type="title"/>
          </p:nvPr>
        </p:nvSpPr>
        <p:spPr>
          <a:xfrm>
            <a:off x="1484311" y="685800"/>
            <a:ext cx="10018713" cy="735037"/>
          </a:xfrm>
        </p:spPr>
        <p:txBody>
          <a:bodyPr/>
          <a:lstStyle/>
          <a:p>
            <a:pPr algn="ctr"/>
            <a:r>
              <a:rPr lang="en-IN" dirty="0">
                <a:latin typeface="Algerian" panose="04020705040A02060702" pitchFamily="82" charset="0"/>
              </a:rPr>
              <a:t>Absorption of drugs</a:t>
            </a:r>
          </a:p>
        </p:txBody>
      </p:sp>
      <p:sp>
        <p:nvSpPr>
          <p:cNvPr id="3" name="Content Placeholder 2">
            <a:extLst>
              <a:ext uri="{FF2B5EF4-FFF2-40B4-BE49-F238E27FC236}">
                <a16:creationId xmlns:a16="http://schemas.microsoft.com/office/drawing/2014/main" id="{F7FCC05E-B15B-4BF8-9D66-0CAFCFA2022B}"/>
              </a:ext>
            </a:extLst>
          </p:cNvPr>
          <p:cNvSpPr>
            <a:spLocks noGrp="1"/>
          </p:cNvSpPr>
          <p:nvPr>
            <p:ph idx="1"/>
          </p:nvPr>
        </p:nvSpPr>
        <p:spPr>
          <a:xfrm>
            <a:off x="1610436" y="1294228"/>
            <a:ext cx="9892587" cy="4877971"/>
          </a:xfrm>
        </p:spPr>
        <p:txBody>
          <a:bodyPr>
            <a:normAutofit/>
          </a:bodyPr>
          <a:lstStyle/>
          <a:p>
            <a:pPr marL="0" indent="0">
              <a:buNone/>
            </a:pPr>
            <a:r>
              <a:rPr lang="en-IN" dirty="0"/>
              <a:t>Definitions –</a:t>
            </a:r>
          </a:p>
          <a:p>
            <a:pPr marL="0" indent="0">
              <a:buNone/>
            </a:pPr>
            <a:r>
              <a:rPr lang="en-IN" dirty="0"/>
              <a:t> </a:t>
            </a:r>
            <a:r>
              <a:rPr lang="en-IN" sz="2500" dirty="0"/>
              <a:t>Absorption of drugs can be defined as – </a:t>
            </a:r>
            <a:r>
              <a:rPr lang="en-IN" sz="2500" i="1" dirty="0"/>
              <a:t>a process of movement of drug from the site of administration to site of measurement i.e. systemic circulation, in it’s unchanged form.</a:t>
            </a:r>
          </a:p>
          <a:p>
            <a:pPr marL="0" indent="0">
              <a:buNone/>
            </a:pPr>
            <a:endParaRPr lang="en-IN" sz="1400" i="1" dirty="0"/>
          </a:p>
          <a:p>
            <a:pPr marL="0" indent="0">
              <a:buNone/>
            </a:pPr>
            <a:r>
              <a:rPr lang="en-US" dirty="0">
                <a:latin typeface="Algerian" panose="04020705040A02060702" pitchFamily="82" charset="0"/>
              </a:rPr>
              <a:t>study of absorption of a drug is necessary for-</a:t>
            </a:r>
          </a:p>
          <a:p>
            <a:r>
              <a:rPr lang="en-US" dirty="0">
                <a:latin typeface="Times New Roman" pitchFamily="18" charset="0"/>
                <a:cs typeface="Times New Roman" pitchFamily="18" charset="0"/>
              </a:rPr>
              <a:t>To determine the frequency of its administration.</a:t>
            </a:r>
          </a:p>
          <a:p>
            <a:r>
              <a:rPr lang="en-US" dirty="0">
                <a:latin typeface="Times New Roman" pitchFamily="18" charset="0"/>
                <a:cs typeface="Times New Roman" pitchFamily="18" charset="0"/>
              </a:rPr>
              <a:t>To estimate the duration of effective action; and</a:t>
            </a:r>
          </a:p>
          <a:p>
            <a:r>
              <a:rPr lang="en-US" dirty="0">
                <a:latin typeface="Times New Roman" pitchFamily="18" charset="0"/>
                <a:cs typeface="Times New Roman" pitchFamily="18" charset="0"/>
              </a:rPr>
              <a:t>To predict the onset of desired or undesired effects of the drug.</a:t>
            </a:r>
          </a:p>
          <a:p>
            <a:pPr marL="0" indent="0">
              <a:buNone/>
            </a:pPr>
            <a:endParaRPr lang="en-IN" i="1" dirty="0"/>
          </a:p>
        </p:txBody>
      </p:sp>
      <p:sp>
        <p:nvSpPr>
          <p:cNvPr id="4" name="Slide Number Placeholder 3">
            <a:extLst>
              <a:ext uri="{FF2B5EF4-FFF2-40B4-BE49-F238E27FC236}">
                <a16:creationId xmlns:a16="http://schemas.microsoft.com/office/drawing/2014/main" id="{F31BA3FE-B00C-40C1-95C3-923BEEA91823}"/>
              </a:ext>
            </a:extLst>
          </p:cNvPr>
          <p:cNvSpPr>
            <a:spLocks noGrp="1"/>
          </p:cNvSpPr>
          <p:nvPr>
            <p:ph type="sldNum" sz="quarter" idx="12"/>
          </p:nvPr>
        </p:nvSpPr>
        <p:spPr/>
        <p:txBody>
          <a:bodyPr/>
          <a:lstStyle/>
          <a:p>
            <a:fld id="{2B281D83-016E-48B1-8463-5E3F6E8ECEDE}" type="slidenum">
              <a:rPr lang="en-IN" smtClean="0"/>
              <a:pPr/>
              <a:t>2</a:t>
            </a:fld>
            <a:endParaRPr lang="en-IN"/>
          </a:p>
        </p:txBody>
      </p:sp>
    </p:spTree>
    <p:extLst>
      <p:ext uri="{BB962C8B-B14F-4D97-AF65-F5344CB8AC3E}">
        <p14:creationId xmlns:p14="http://schemas.microsoft.com/office/powerpoint/2010/main" val="173747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C704A-8530-4E85-AC33-A97B66AC9A59}"/>
              </a:ext>
            </a:extLst>
          </p:cNvPr>
          <p:cNvSpPr>
            <a:spLocks noGrp="1"/>
          </p:cNvSpPr>
          <p:nvPr>
            <p:ph type="title"/>
          </p:nvPr>
        </p:nvSpPr>
        <p:spPr>
          <a:xfrm>
            <a:off x="1484311" y="393895"/>
            <a:ext cx="10018713" cy="1026941"/>
          </a:xfrm>
        </p:spPr>
        <p:txBody>
          <a:bodyPr>
            <a:normAutofit/>
          </a:bodyPr>
          <a:lstStyle/>
          <a:p>
            <a:r>
              <a:rPr lang="en-US" sz="3200" dirty="0">
                <a:latin typeface="Algerian" panose="04020705040A02060702" pitchFamily="82" charset="0"/>
              </a:rPr>
              <a:t>BIOAVAILABILITY</a:t>
            </a:r>
            <a:endParaRPr lang="en-IN" sz="3000" dirty="0">
              <a:latin typeface="Algerian" panose="04020705040A02060702" pitchFamily="82" charset="0"/>
            </a:endParaRPr>
          </a:p>
        </p:txBody>
      </p:sp>
      <p:sp>
        <p:nvSpPr>
          <p:cNvPr id="3" name="Content Placeholder 2">
            <a:extLst>
              <a:ext uri="{FF2B5EF4-FFF2-40B4-BE49-F238E27FC236}">
                <a16:creationId xmlns:a16="http://schemas.microsoft.com/office/drawing/2014/main" id="{404F23D8-1D17-4D0C-ABCD-B707F6704C77}"/>
              </a:ext>
            </a:extLst>
          </p:cNvPr>
          <p:cNvSpPr>
            <a:spLocks noGrp="1"/>
          </p:cNvSpPr>
          <p:nvPr>
            <p:ph idx="1"/>
          </p:nvPr>
        </p:nvSpPr>
        <p:spPr>
          <a:xfrm>
            <a:off x="1760561" y="1514902"/>
            <a:ext cx="9703558" cy="4662062"/>
          </a:xfrm>
        </p:spPr>
        <p:txBody>
          <a:bodyPr>
            <a:normAutofit/>
          </a:bodyPr>
          <a:lstStyle/>
          <a:p>
            <a:r>
              <a:rPr lang="en-IN" sz="2600" dirty="0"/>
              <a:t>It can be defined as the rate and extent of absorption of unchanged/ active form of drug. </a:t>
            </a:r>
          </a:p>
          <a:p>
            <a:r>
              <a:rPr lang="en-IN" sz="2600" dirty="0"/>
              <a:t>Order of bioavailability – parenteral &gt; Oral &gt; Rectal &gt; Topical         (with few exception)</a:t>
            </a:r>
          </a:p>
          <a:p>
            <a:r>
              <a:rPr lang="en-IN" sz="2600" dirty="0"/>
              <a:t>Bioavailability dependents on absorption, there will be no bioavailability without absorption. </a:t>
            </a:r>
          </a:p>
          <a:p>
            <a:pPr marL="0" indent="0" algn="l">
              <a:buNone/>
            </a:pPr>
            <a:endParaRPr lang="en-IN" sz="2600" dirty="0"/>
          </a:p>
        </p:txBody>
      </p:sp>
      <p:sp>
        <p:nvSpPr>
          <p:cNvPr id="4" name="Slide Number Placeholder 3">
            <a:extLst>
              <a:ext uri="{FF2B5EF4-FFF2-40B4-BE49-F238E27FC236}">
                <a16:creationId xmlns:a16="http://schemas.microsoft.com/office/drawing/2014/main" id="{44F39DBC-3A33-4C76-B8AE-0475D51C7255}"/>
              </a:ext>
            </a:extLst>
          </p:cNvPr>
          <p:cNvSpPr>
            <a:spLocks noGrp="1"/>
          </p:cNvSpPr>
          <p:nvPr>
            <p:ph type="sldNum" sz="quarter" idx="12"/>
          </p:nvPr>
        </p:nvSpPr>
        <p:spPr/>
        <p:txBody>
          <a:bodyPr/>
          <a:lstStyle/>
          <a:p>
            <a:fld id="{2B281D83-016E-48B1-8463-5E3F6E8ECEDE}" type="slidenum">
              <a:rPr lang="en-IN" smtClean="0"/>
              <a:pPr/>
              <a:t>3</a:t>
            </a:fld>
            <a:endParaRPr lang="en-IN"/>
          </a:p>
        </p:txBody>
      </p:sp>
    </p:spTree>
    <p:extLst>
      <p:ext uri="{BB962C8B-B14F-4D97-AF65-F5344CB8AC3E}">
        <p14:creationId xmlns:p14="http://schemas.microsoft.com/office/powerpoint/2010/main" val="2723856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FE15-610D-4741-A830-B53F6EECA54C}"/>
              </a:ext>
            </a:extLst>
          </p:cNvPr>
          <p:cNvSpPr>
            <a:spLocks noGrp="1"/>
          </p:cNvSpPr>
          <p:nvPr>
            <p:ph type="title"/>
          </p:nvPr>
        </p:nvSpPr>
        <p:spPr>
          <a:xfrm>
            <a:off x="838200" y="365126"/>
            <a:ext cx="10515600" cy="760290"/>
          </a:xfrm>
        </p:spPr>
        <p:txBody>
          <a:bodyPr/>
          <a:lstStyle/>
          <a:p>
            <a:pPr algn="ctr"/>
            <a:r>
              <a:rPr lang="en-IN" dirty="0">
                <a:latin typeface="Algerian" panose="04020705040A02060702" pitchFamily="82" charset="0"/>
              </a:rPr>
              <a:t> </a:t>
            </a:r>
            <a:r>
              <a:rPr lang="en-IN" sz="3600" dirty="0">
                <a:latin typeface="Algerian" panose="04020705040A02060702" pitchFamily="82" charset="0"/>
              </a:rPr>
              <a:t>what happens with Drug</a:t>
            </a:r>
          </a:p>
        </p:txBody>
      </p:sp>
      <p:graphicFrame>
        <p:nvGraphicFramePr>
          <p:cNvPr id="6" name="Content Placeholder 5">
            <a:extLst>
              <a:ext uri="{FF2B5EF4-FFF2-40B4-BE49-F238E27FC236}">
                <a16:creationId xmlns:a16="http://schemas.microsoft.com/office/drawing/2014/main" id="{0F507C94-ECA9-4D38-8A9B-3ED34F360773}"/>
              </a:ext>
            </a:extLst>
          </p:cNvPr>
          <p:cNvGraphicFramePr>
            <a:graphicFrameLocks noGrp="1"/>
          </p:cNvGraphicFramePr>
          <p:nvPr>
            <p:ph idx="1"/>
            <p:extLst>
              <p:ext uri="{D42A27DB-BD31-4B8C-83A1-F6EECF244321}">
                <p14:modId xmlns:p14="http://schemas.microsoft.com/office/powerpoint/2010/main" val="1547428760"/>
              </p:ext>
            </p:extLst>
          </p:nvPr>
        </p:nvGraphicFramePr>
        <p:xfrm>
          <a:off x="2066520" y="1275544"/>
          <a:ext cx="8643425" cy="2563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5BBF8D6D-F17C-4A26-B0AC-0225C82D56BF}"/>
              </a:ext>
            </a:extLst>
          </p:cNvPr>
          <p:cNvGraphicFramePr/>
          <p:nvPr>
            <p:extLst>
              <p:ext uri="{D42A27DB-BD31-4B8C-83A1-F6EECF244321}">
                <p14:modId xmlns:p14="http://schemas.microsoft.com/office/powerpoint/2010/main" val="1734022351"/>
              </p:ext>
            </p:extLst>
          </p:nvPr>
        </p:nvGraphicFramePr>
        <p:xfrm>
          <a:off x="1425063" y="4139295"/>
          <a:ext cx="9561385" cy="22898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Slide Number Placeholder 2">
            <a:extLst>
              <a:ext uri="{FF2B5EF4-FFF2-40B4-BE49-F238E27FC236}">
                <a16:creationId xmlns:a16="http://schemas.microsoft.com/office/drawing/2014/main" id="{91A88ACC-6BCE-4E1E-B1DE-20D1870A92DC}"/>
              </a:ext>
            </a:extLst>
          </p:cNvPr>
          <p:cNvSpPr>
            <a:spLocks noGrp="1"/>
          </p:cNvSpPr>
          <p:nvPr>
            <p:ph type="sldNum" sz="quarter" idx="12"/>
          </p:nvPr>
        </p:nvSpPr>
        <p:spPr/>
        <p:txBody>
          <a:bodyPr/>
          <a:lstStyle/>
          <a:p>
            <a:fld id="{2B281D83-016E-48B1-8463-5E3F6E8ECEDE}" type="slidenum">
              <a:rPr lang="en-IN" smtClean="0"/>
              <a:pPr/>
              <a:t>4</a:t>
            </a:fld>
            <a:endParaRPr lang="en-IN"/>
          </a:p>
        </p:txBody>
      </p:sp>
    </p:spTree>
    <p:extLst>
      <p:ext uri="{BB962C8B-B14F-4D97-AF65-F5344CB8AC3E}">
        <p14:creationId xmlns:p14="http://schemas.microsoft.com/office/powerpoint/2010/main" val="2652805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5A68D-F2A1-470A-8132-F2F55C32C3C3}"/>
              </a:ext>
            </a:extLst>
          </p:cNvPr>
          <p:cNvSpPr>
            <a:spLocks noGrp="1"/>
          </p:cNvSpPr>
          <p:nvPr>
            <p:ph type="title"/>
          </p:nvPr>
        </p:nvSpPr>
        <p:spPr>
          <a:xfrm>
            <a:off x="838200" y="365125"/>
            <a:ext cx="10515600" cy="652400"/>
          </a:xfrm>
        </p:spPr>
        <p:txBody>
          <a:bodyPr>
            <a:normAutofit/>
          </a:bodyPr>
          <a:lstStyle/>
          <a:p>
            <a:pPr algn="l"/>
            <a:r>
              <a:rPr lang="en-IN" sz="3200" i="0" u="none" strike="noStrike" baseline="0" dirty="0">
                <a:latin typeface="Algerian" panose="04020705040A02060702" pitchFamily="82" charset="0"/>
              </a:rPr>
              <a:t>			CELL MEMBRANE</a:t>
            </a:r>
            <a:endParaRPr lang="en-IN" sz="3200" dirty="0">
              <a:latin typeface="Algerian" panose="04020705040A02060702" pitchFamily="82" charset="0"/>
            </a:endParaRPr>
          </a:p>
        </p:txBody>
      </p:sp>
      <p:sp>
        <p:nvSpPr>
          <p:cNvPr id="3" name="Content Placeholder 2">
            <a:extLst>
              <a:ext uri="{FF2B5EF4-FFF2-40B4-BE49-F238E27FC236}">
                <a16:creationId xmlns:a16="http://schemas.microsoft.com/office/drawing/2014/main" id="{C61CFD8A-DB46-4083-8040-05F8996B0E6E}"/>
              </a:ext>
            </a:extLst>
          </p:cNvPr>
          <p:cNvSpPr>
            <a:spLocks noGrp="1"/>
          </p:cNvSpPr>
          <p:nvPr>
            <p:ph idx="1"/>
          </p:nvPr>
        </p:nvSpPr>
        <p:spPr>
          <a:xfrm>
            <a:off x="1269242" y="1003874"/>
            <a:ext cx="10489004" cy="5574347"/>
          </a:xfrm>
        </p:spPr>
        <p:txBody>
          <a:bodyPr>
            <a:normAutofit/>
          </a:bodyPr>
          <a:lstStyle/>
          <a:p>
            <a:r>
              <a:rPr lang="en-IN" sz="2600" dirty="0"/>
              <a:t>S</a:t>
            </a:r>
            <a:r>
              <a:rPr lang="en-IN" sz="2600" b="0" i="0" u="none" strike="noStrike" baseline="0" dirty="0"/>
              <a:t>electively permeable</a:t>
            </a:r>
          </a:p>
          <a:p>
            <a:pPr algn="l"/>
            <a:r>
              <a:rPr lang="en-US" sz="2600" dirty="0"/>
              <a:t>A</a:t>
            </a:r>
            <a:r>
              <a:rPr lang="en-US" sz="2600" b="0" i="0" u="none" strike="noStrike" baseline="0" dirty="0"/>
              <a:t>llows some substances to cross                                                                             more easily than others</a:t>
            </a:r>
            <a:endParaRPr lang="en-IN" sz="2600" b="0" i="0" u="none" strike="noStrike" baseline="0" dirty="0"/>
          </a:p>
          <a:p>
            <a:pPr algn="l"/>
            <a:r>
              <a:rPr lang="en-US" sz="2600" b="0" i="0" u="none" strike="noStrike" baseline="0" dirty="0"/>
              <a:t>Made of phospholipids, proteins &amp; other macromolecules</a:t>
            </a:r>
          </a:p>
          <a:p>
            <a:pPr algn="l"/>
            <a:r>
              <a:rPr lang="en-US" sz="2600" dirty="0"/>
              <a:t>Thickness ~ 25 Angstrom</a:t>
            </a:r>
          </a:p>
          <a:p>
            <a:pPr algn="l"/>
            <a:r>
              <a:rPr lang="en-US" sz="2600" dirty="0"/>
              <a:t>Contains aqueous pores ~ 4-10 Angstrom, so it permits the small water soluble molecules like UREA.</a:t>
            </a:r>
          </a:p>
          <a:p>
            <a:pPr algn="l"/>
            <a:r>
              <a:rPr lang="en-US" sz="2600" dirty="0"/>
              <a:t>As cells are omnipresent in body, i.e. in blood vessel, capillaries etc. so drug need to penetrate through cells in order to get absorbed. This compels us to completely understand the cell membrane structure.</a:t>
            </a:r>
            <a:endParaRPr lang="en-IN" sz="2600" dirty="0"/>
          </a:p>
        </p:txBody>
      </p:sp>
      <p:pic>
        <p:nvPicPr>
          <p:cNvPr id="7" name="Picture 6">
            <a:extLst>
              <a:ext uri="{FF2B5EF4-FFF2-40B4-BE49-F238E27FC236}">
                <a16:creationId xmlns:a16="http://schemas.microsoft.com/office/drawing/2014/main" id="{B22CC505-257D-49C7-8E9B-3A9B039ED7E2}"/>
              </a:ext>
            </a:extLst>
          </p:cNvPr>
          <p:cNvPicPr>
            <a:picLocks noChangeAspect="1"/>
          </p:cNvPicPr>
          <p:nvPr/>
        </p:nvPicPr>
        <p:blipFill>
          <a:blip r:embed="rId2"/>
          <a:stretch>
            <a:fillRect/>
          </a:stretch>
        </p:blipFill>
        <p:spPr>
          <a:xfrm>
            <a:off x="6575489" y="153358"/>
            <a:ext cx="5471251" cy="2576194"/>
          </a:xfrm>
          <a:prstGeom prst="rect">
            <a:avLst/>
          </a:prstGeom>
        </p:spPr>
      </p:pic>
      <p:sp>
        <p:nvSpPr>
          <p:cNvPr id="4" name="Slide Number Placeholder 3">
            <a:extLst>
              <a:ext uri="{FF2B5EF4-FFF2-40B4-BE49-F238E27FC236}">
                <a16:creationId xmlns:a16="http://schemas.microsoft.com/office/drawing/2014/main" id="{83A4BC30-3393-4601-9F1F-748B40EB7EA2}"/>
              </a:ext>
            </a:extLst>
          </p:cNvPr>
          <p:cNvSpPr>
            <a:spLocks noGrp="1"/>
          </p:cNvSpPr>
          <p:nvPr>
            <p:ph type="sldNum" sz="quarter" idx="12"/>
          </p:nvPr>
        </p:nvSpPr>
        <p:spPr/>
        <p:txBody>
          <a:bodyPr/>
          <a:lstStyle/>
          <a:p>
            <a:fld id="{2B281D83-016E-48B1-8463-5E3F6E8ECEDE}" type="slidenum">
              <a:rPr lang="en-IN" smtClean="0"/>
              <a:pPr/>
              <a:t>5</a:t>
            </a:fld>
            <a:endParaRPr lang="en-IN"/>
          </a:p>
        </p:txBody>
      </p:sp>
    </p:spTree>
    <p:extLst>
      <p:ext uri="{BB962C8B-B14F-4D97-AF65-F5344CB8AC3E}">
        <p14:creationId xmlns:p14="http://schemas.microsoft.com/office/powerpoint/2010/main" val="1822402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A54B5-9389-4443-8687-79C7B2A3902D}"/>
              </a:ext>
            </a:extLst>
          </p:cNvPr>
          <p:cNvSpPr>
            <a:spLocks noGrp="1"/>
          </p:cNvSpPr>
          <p:nvPr>
            <p:ph type="title"/>
          </p:nvPr>
        </p:nvSpPr>
        <p:spPr>
          <a:xfrm>
            <a:off x="1484311" y="232013"/>
            <a:ext cx="10018713" cy="1160060"/>
          </a:xfrm>
        </p:spPr>
        <p:txBody>
          <a:bodyPr>
            <a:normAutofit/>
          </a:bodyPr>
          <a:lstStyle/>
          <a:p>
            <a:pPr algn="ctr"/>
            <a:r>
              <a:rPr lang="en-IN" sz="3600" dirty="0">
                <a:latin typeface="Algerian" panose="04020705040A02060702" pitchFamily="82" charset="0"/>
              </a:rPr>
              <a:t>MECHANISM OF DRUG ABSORPTION</a:t>
            </a:r>
          </a:p>
        </p:txBody>
      </p:sp>
      <p:sp>
        <p:nvSpPr>
          <p:cNvPr id="3" name="Content Placeholder 2">
            <a:extLst>
              <a:ext uri="{FF2B5EF4-FFF2-40B4-BE49-F238E27FC236}">
                <a16:creationId xmlns:a16="http://schemas.microsoft.com/office/drawing/2014/main" id="{9D391F9F-58EA-4B64-A15C-AE2C71D99023}"/>
              </a:ext>
            </a:extLst>
          </p:cNvPr>
          <p:cNvSpPr>
            <a:spLocks noGrp="1"/>
          </p:cNvSpPr>
          <p:nvPr>
            <p:ph idx="1"/>
          </p:nvPr>
        </p:nvSpPr>
        <p:spPr>
          <a:xfrm>
            <a:off x="1542197" y="1473959"/>
            <a:ext cx="10140287" cy="5117910"/>
          </a:xfrm>
        </p:spPr>
        <p:txBody>
          <a:bodyPr>
            <a:normAutofit/>
          </a:bodyPr>
          <a:lstStyle/>
          <a:p>
            <a:pPr algn="l"/>
            <a:r>
              <a:rPr lang="en-IN" sz="2600" dirty="0">
                <a:latin typeface="Times New Roman" pitchFamily="18" charset="0"/>
                <a:cs typeface="Times New Roman" pitchFamily="18" charset="0"/>
              </a:rPr>
              <a:t>Passive diffusion </a:t>
            </a:r>
          </a:p>
          <a:p>
            <a:r>
              <a:rPr lang="en-IN" sz="2600" b="0" i="0" u="none" strike="noStrike" baseline="0" dirty="0">
                <a:latin typeface="Times New Roman" pitchFamily="18" charset="0"/>
                <a:cs typeface="Times New Roman" pitchFamily="18" charset="0"/>
              </a:rPr>
              <a:t>Pore transport</a:t>
            </a:r>
          </a:p>
          <a:p>
            <a:pPr algn="l"/>
            <a:r>
              <a:rPr lang="en-IN" sz="2600" b="0" i="0" u="none" strike="noStrike" baseline="0" dirty="0">
                <a:latin typeface="Times New Roman" pitchFamily="18" charset="0"/>
                <a:cs typeface="Times New Roman" pitchFamily="18" charset="0"/>
              </a:rPr>
              <a:t>Facilitated diffusion</a:t>
            </a:r>
            <a:endParaRPr lang="en-IN" sz="2600" dirty="0">
              <a:latin typeface="Times New Roman" pitchFamily="18" charset="0"/>
              <a:cs typeface="Times New Roman" pitchFamily="18" charset="0"/>
            </a:endParaRPr>
          </a:p>
          <a:p>
            <a:pPr algn="l"/>
            <a:r>
              <a:rPr lang="en-IN" sz="2600" b="0" i="0" u="none" strike="noStrike" baseline="0" dirty="0">
                <a:latin typeface="Times New Roman" pitchFamily="18" charset="0"/>
                <a:cs typeface="Times New Roman" pitchFamily="18" charset="0"/>
              </a:rPr>
              <a:t>Active transport – 1. Primary active transport</a:t>
            </a:r>
          </a:p>
          <a:p>
            <a:pPr marL="0" indent="0" algn="l">
              <a:buNone/>
            </a:pPr>
            <a:r>
              <a:rPr lang="en-IN" sz="2600" dirty="0">
                <a:latin typeface="Times New Roman" pitchFamily="18" charset="0"/>
                <a:cs typeface="Times New Roman" pitchFamily="18" charset="0"/>
              </a:rPr>
              <a:t>                                2. Secondary active transport – </a:t>
            </a:r>
            <a:r>
              <a:rPr lang="en-IN" sz="2600" dirty="0" err="1">
                <a:latin typeface="Times New Roman" pitchFamily="18" charset="0"/>
                <a:cs typeface="Times New Roman" pitchFamily="18" charset="0"/>
              </a:rPr>
              <a:t>symport</a:t>
            </a:r>
            <a:r>
              <a:rPr lang="en-IN" sz="2600" dirty="0">
                <a:latin typeface="Times New Roman" pitchFamily="18" charset="0"/>
                <a:cs typeface="Times New Roman" pitchFamily="18" charset="0"/>
              </a:rPr>
              <a:t> and antiport </a:t>
            </a:r>
            <a:endParaRPr lang="en-IN" sz="2600" b="0" i="0" u="none" strike="noStrike" baseline="0" dirty="0">
              <a:latin typeface="Times New Roman" pitchFamily="18" charset="0"/>
              <a:cs typeface="Times New Roman" pitchFamily="18" charset="0"/>
            </a:endParaRPr>
          </a:p>
          <a:p>
            <a:pPr algn="l"/>
            <a:r>
              <a:rPr lang="en-IN" sz="2600" b="0" i="0" u="none" strike="noStrike" baseline="0" dirty="0">
                <a:latin typeface="Times New Roman" pitchFamily="18" charset="0"/>
                <a:cs typeface="Times New Roman" pitchFamily="18" charset="0"/>
              </a:rPr>
              <a:t>Ion pair formation</a:t>
            </a:r>
          </a:p>
          <a:p>
            <a:r>
              <a:rPr lang="en-IN" sz="2600" dirty="0">
                <a:latin typeface="Times New Roman" pitchFamily="18" charset="0"/>
                <a:cs typeface="Times New Roman" pitchFamily="18" charset="0"/>
              </a:rPr>
              <a:t>End</a:t>
            </a:r>
            <a:r>
              <a:rPr lang="en-IN" sz="2600" b="0" i="0" u="none" strike="noStrike" baseline="0" dirty="0">
                <a:latin typeface="Times New Roman" pitchFamily="18" charset="0"/>
                <a:cs typeface="Times New Roman" pitchFamily="18" charset="0"/>
              </a:rPr>
              <a:t>ocytosis – phagocytosis, pinocytosis, transcytosis.</a:t>
            </a:r>
            <a:r>
              <a:rPr lang="en-IN" sz="2600" b="0" i="0" u="none" strike="noStrike" baseline="0" dirty="0"/>
              <a:t> </a:t>
            </a:r>
          </a:p>
          <a:p>
            <a:pPr marL="0" indent="0" algn="l">
              <a:buNone/>
            </a:pPr>
            <a:endParaRPr lang="en-IN" sz="2600" dirty="0"/>
          </a:p>
        </p:txBody>
      </p:sp>
      <p:sp>
        <p:nvSpPr>
          <p:cNvPr id="4" name="Slide Number Placeholder 3">
            <a:extLst>
              <a:ext uri="{FF2B5EF4-FFF2-40B4-BE49-F238E27FC236}">
                <a16:creationId xmlns:a16="http://schemas.microsoft.com/office/drawing/2014/main" id="{223FAB8A-0B35-44A1-BE4F-071C017C9924}"/>
              </a:ext>
            </a:extLst>
          </p:cNvPr>
          <p:cNvSpPr>
            <a:spLocks noGrp="1"/>
          </p:cNvSpPr>
          <p:nvPr>
            <p:ph type="sldNum" sz="quarter" idx="12"/>
          </p:nvPr>
        </p:nvSpPr>
        <p:spPr/>
        <p:txBody>
          <a:bodyPr/>
          <a:lstStyle/>
          <a:p>
            <a:fld id="{2B281D83-016E-48B1-8463-5E3F6E8ECEDE}" type="slidenum">
              <a:rPr lang="en-IN" smtClean="0"/>
              <a:pPr/>
              <a:t>6</a:t>
            </a:fld>
            <a:endParaRPr lang="en-IN"/>
          </a:p>
        </p:txBody>
      </p:sp>
    </p:spTree>
    <p:extLst>
      <p:ext uri="{BB962C8B-B14F-4D97-AF65-F5344CB8AC3E}">
        <p14:creationId xmlns:p14="http://schemas.microsoft.com/office/powerpoint/2010/main" val="401427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18C9B-DEB4-403A-AE71-0A147FDD29D4}"/>
              </a:ext>
            </a:extLst>
          </p:cNvPr>
          <p:cNvSpPr>
            <a:spLocks noGrp="1"/>
          </p:cNvSpPr>
          <p:nvPr>
            <p:ph type="title"/>
          </p:nvPr>
        </p:nvSpPr>
        <p:spPr>
          <a:xfrm>
            <a:off x="1484311" y="327547"/>
            <a:ext cx="10018713" cy="818866"/>
          </a:xfrm>
        </p:spPr>
        <p:txBody>
          <a:bodyPr>
            <a:normAutofit/>
          </a:bodyPr>
          <a:lstStyle/>
          <a:p>
            <a:pPr algn="ctr"/>
            <a:r>
              <a:rPr lang="en-IN" sz="3200" dirty="0">
                <a:latin typeface="Algerian" panose="04020705040A02060702" pitchFamily="82" charset="0"/>
              </a:rPr>
              <a:t>Passive diffusion</a:t>
            </a:r>
          </a:p>
        </p:txBody>
      </p:sp>
      <p:sp>
        <p:nvSpPr>
          <p:cNvPr id="3" name="Content Placeholder 2">
            <a:extLst>
              <a:ext uri="{FF2B5EF4-FFF2-40B4-BE49-F238E27FC236}">
                <a16:creationId xmlns:a16="http://schemas.microsoft.com/office/drawing/2014/main" id="{B07BB48B-5759-4102-8D56-D32E1442E4BE}"/>
              </a:ext>
            </a:extLst>
          </p:cNvPr>
          <p:cNvSpPr>
            <a:spLocks noGrp="1"/>
          </p:cNvSpPr>
          <p:nvPr>
            <p:ph idx="1"/>
          </p:nvPr>
        </p:nvSpPr>
        <p:spPr>
          <a:xfrm>
            <a:off x="1528548" y="1323833"/>
            <a:ext cx="10222173" cy="5534167"/>
          </a:xfrm>
        </p:spPr>
        <p:txBody>
          <a:bodyPr>
            <a:noAutofit/>
          </a:bodyPr>
          <a:lstStyle/>
          <a:p>
            <a:pPr algn="l"/>
            <a:r>
              <a:rPr lang="en-IN" sz="2600" b="0" i="0" u="none" strike="noStrike" baseline="0" dirty="0"/>
              <a:t>Major process for absorption </a:t>
            </a:r>
            <a:r>
              <a:rPr lang="en-US" sz="2600" b="0" i="0" u="none" strike="noStrike" baseline="0" dirty="0"/>
              <a:t>of most of the drugs</a:t>
            </a:r>
          </a:p>
          <a:p>
            <a:pPr algn="l"/>
            <a:r>
              <a:rPr lang="en-IN" sz="2600" b="0" i="0" u="none" strike="noStrike" baseline="0" dirty="0"/>
              <a:t>Non ionic diffusion</a:t>
            </a:r>
          </a:p>
          <a:p>
            <a:pPr algn="l"/>
            <a:r>
              <a:rPr lang="en-IN" sz="2600" b="0" i="0" u="none" strike="noStrike" baseline="0" dirty="0"/>
              <a:t>Driving force – concentration or electrochemical gradient</a:t>
            </a:r>
          </a:p>
          <a:p>
            <a:pPr algn="l"/>
            <a:r>
              <a:rPr lang="en-IN" sz="2600" dirty="0"/>
              <a:t>Rate of transfer – directly proportional to area, concentration gradient and inversely proportional to thickness of membrane.</a:t>
            </a:r>
          </a:p>
          <a:p>
            <a:pPr algn="l"/>
            <a:r>
              <a:rPr lang="en-IN" sz="2600" b="0" i="0" u="none" strike="noStrike" baseline="0" dirty="0"/>
              <a:t>Rate of transfer – li</a:t>
            </a:r>
            <a:r>
              <a:rPr lang="en-IN" sz="2600" dirty="0"/>
              <a:t>pophilic and unionised – more</a:t>
            </a:r>
          </a:p>
          <a:p>
            <a:pPr marL="0" indent="0" algn="l">
              <a:buNone/>
            </a:pPr>
            <a:r>
              <a:rPr lang="en-IN" sz="2600" dirty="0"/>
              <a:t>                                     - hydrophilic and ionised – less </a:t>
            </a:r>
          </a:p>
          <a:p>
            <a:r>
              <a:rPr lang="en-US" sz="2600" b="1" i="0" u="none" strike="noStrike" baseline="0" dirty="0"/>
              <a:t>After a steady state is attained -</a:t>
            </a:r>
            <a:endParaRPr lang="en-US" sz="2600" b="0" i="0" u="none" strike="noStrike" baseline="0" dirty="0"/>
          </a:p>
          <a:p>
            <a:r>
              <a:rPr lang="en-IN" sz="2600" b="0" i="0" u="none" strike="noStrike" baseline="0" dirty="0"/>
              <a:t>The concentration of the unbound drug is same on both sides of the membrane if the drug is nonelectrolyte.</a:t>
            </a:r>
            <a:endParaRPr lang="en-IN" sz="2600" dirty="0"/>
          </a:p>
          <a:p>
            <a:pPr marL="0" indent="0" algn="l">
              <a:buNone/>
            </a:pPr>
            <a:endParaRPr lang="en-IN" sz="2600" b="0" i="0" u="none" strike="noStrike" baseline="0" dirty="0"/>
          </a:p>
        </p:txBody>
      </p:sp>
      <p:sp>
        <p:nvSpPr>
          <p:cNvPr id="4" name="Slide Number Placeholder 3">
            <a:extLst>
              <a:ext uri="{FF2B5EF4-FFF2-40B4-BE49-F238E27FC236}">
                <a16:creationId xmlns:a16="http://schemas.microsoft.com/office/drawing/2014/main" id="{10350FBD-ECAB-48D3-99F3-A3E1222FC88A}"/>
              </a:ext>
            </a:extLst>
          </p:cNvPr>
          <p:cNvSpPr>
            <a:spLocks noGrp="1"/>
          </p:cNvSpPr>
          <p:nvPr>
            <p:ph type="sldNum" sz="quarter" idx="12"/>
          </p:nvPr>
        </p:nvSpPr>
        <p:spPr/>
        <p:txBody>
          <a:bodyPr/>
          <a:lstStyle/>
          <a:p>
            <a:fld id="{2B281D83-016E-48B1-8463-5E3F6E8ECEDE}" type="slidenum">
              <a:rPr lang="en-IN" smtClean="0"/>
              <a:pPr/>
              <a:t>7</a:t>
            </a:fld>
            <a:endParaRPr lang="en-IN"/>
          </a:p>
        </p:txBody>
      </p:sp>
    </p:spTree>
    <p:extLst>
      <p:ext uri="{BB962C8B-B14F-4D97-AF65-F5344CB8AC3E}">
        <p14:creationId xmlns:p14="http://schemas.microsoft.com/office/powerpoint/2010/main" val="2872475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0E586-783A-4842-809E-F63690B93C57}"/>
              </a:ext>
            </a:extLst>
          </p:cNvPr>
          <p:cNvSpPr>
            <a:spLocks noGrp="1"/>
          </p:cNvSpPr>
          <p:nvPr>
            <p:ph type="title"/>
          </p:nvPr>
        </p:nvSpPr>
        <p:spPr>
          <a:xfrm>
            <a:off x="295421" y="365125"/>
            <a:ext cx="11535507" cy="647749"/>
          </a:xfrm>
        </p:spPr>
        <p:txBody>
          <a:bodyPr>
            <a:normAutofit/>
          </a:bodyPr>
          <a:lstStyle/>
          <a:p>
            <a:pPr algn="ctr"/>
            <a:r>
              <a:rPr lang="en-US" sz="3200" b="0" i="0" u="none" strike="noStrike" baseline="0" dirty="0">
                <a:solidFill>
                  <a:srgbClr val="000000"/>
                </a:solidFill>
                <a:latin typeface="Algerian" panose="04020705040A02060702" pitchFamily="82" charset="0"/>
              </a:rPr>
              <a:t>WEAK ELECTROLYTES AND INFLUENCE OF </a:t>
            </a:r>
            <a:r>
              <a:rPr lang="en-US" sz="3200" b="0" i="0" u="none" strike="noStrike" baseline="0" dirty="0" err="1">
                <a:solidFill>
                  <a:srgbClr val="000000"/>
                </a:solidFill>
                <a:latin typeface="Arial Black" panose="020B0A04020102020204" pitchFamily="34" charset="0"/>
              </a:rPr>
              <a:t>p</a:t>
            </a:r>
            <a:r>
              <a:rPr lang="en-US" sz="3200" b="0" i="0" u="none" strike="noStrike" baseline="0" dirty="0" err="1">
                <a:solidFill>
                  <a:srgbClr val="000000"/>
                </a:solidFill>
                <a:latin typeface="Algerian" pitchFamily="82" charset="0"/>
              </a:rPr>
              <a:t>h</a:t>
            </a:r>
            <a:endParaRPr lang="en-IN" sz="3200" dirty="0">
              <a:latin typeface="Algerian" panose="04020705040A02060702" pitchFamily="82" charset="0"/>
            </a:endParaRPr>
          </a:p>
        </p:txBody>
      </p:sp>
      <p:sp>
        <p:nvSpPr>
          <p:cNvPr id="3" name="Content Placeholder 2">
            <a:extLst>
              <a:ext uri="{FF2B5EF4-FFF2-40B4-BE49-F238E27FC236}">
                <a16:creationId xmlns:a16="http://schemas.microsoft.com/office/drawing/2014/main" id="{F24F1302-1366-47B2-AEDB-5FE95499E1AE}"/>
              </a:ext>
            </a:extLst>
          </p:cNvPr>
          <p:cNvSpPr>
            <a:spLocks noGrp="1"/>
          </p:cNvSpPr>
          <p:nvPr>
            <p:ph idx="1"/>
          </p:nvPr>
        </p:nvSpPr>
        <p:spPr>
          <a:xfrm>
            <a:off x="1050878" y="1012874"/>
            <a:ext cx="10945504" cy="5674529"/>
          </a:xfrm>
        </p:spPr>
        <p:txBody>
          <a:bodyPr>
            <a:noAutofit/>
          </a:bodyPr>
          <a:lstStyle/>
          <a:p>
            <a:pPr algn="l"/>
            <a:r>
              <a:rPr lang="en-IN" sz="2600" i="0" u="none" strike="noStrike" baseline="0" dirty="0">
                <a:solidFill>
                  <a:srgbClr val="000000"/>
                </a:solidFill>
                <a:latin typeface="Calibri" panose="020F0502020204030204" pitchFamily="34" charset="0"/>
                <a:cs typeface="Calibri" panose="020F0502020204030204" pitchFamily="34" charset="0"/>
              </a:rPr>
              <a:t>Most drugs are weak acids or bases that are present in solution as both the lipid-soluble and nonionized form, lipid-insoluble ionized species.</a:t>
            </a:r>
            <a:r>
              <a:rPr lang="en-US" sz="2600" b="0" i="0" u="none" strike="noStrike" baseline="0" dirty="0">
                <a:latin typeface="Calibri" panose="020F0502020204030204" pitchFamily="34" charset="0"/>
                <a:cs typeface="Calibri" panose="020F0502020204030204" pitchFamily="34" charset="0"/>
              </a:rPr>
              <a:t> (carboxylic acids and amino groups)</a:t>
            </a:r>
          </a:p>
          <a:p>
            <a:r>
              <a:rPr lang="en-IN" sz="2600" i="0" u="none" strike="noStrike" baseline="0" dirty="0">
                <a:solidFill>
                  <a:srgbClr val="000000"/>
                </a:solidFill>
                <a:latin typeface="Calibri" panose="020F0502020204030204" pitchFamily="34" charset="0"/>
                <a:cs typeface="Calibri" panose="020F0502020204030204" pitchFamily="34" charset="0"/>
              </a:rPr>
              <a:t>Therefore, the transmembrane distribution of a weak electrolyte is determined by its </a:t>
            </a:r>
            <a:r>
              <a:rPr lang="en-IN" sz="2600" u="none" strike="noStrike" baseline="0" dirty="0" err="1">
                <a:solidFill>
                  <a:srgbClr val="000000"/>
                </a:solidFill>
                <a:latin typeface="Calibri" panose="020F0502020204030204" pitchFamily="34" charset="0"/>
                <a:cs typeface="Calibri" panose="020F0502020204030204" pitchFamily="34" charset="0"/>
              </a:rPr>
              <a:t>pKa</a:t>
            </a:r>
            <a:r>
              <a:rPr lang="en-IN" sz="2600" u="none" strike="noStrike" baseline="0" dirty="0">
                <a:solidFill>
                  <a:srgbClr val="000000"/>
                </a:solidFill>
                <a:latin typeface="Calibri" panose="020F0502020204030204" pitchFamily="34" charset="0"/>
                <a:cs typeface="Calibri" panose="020F0502020204030204" pitchFamily="34" charset="0"/>
              </a:rPr>
              <a:t> and</a:t>
            </a:r>
            <a:r>
              <a:rPr lang="en-IN" sz="2600" i="0" u="none" strike="noStrike" baseline="0" dirty="0">
                <a:solidFill>
                  <a:srgbClr val="000000"/>
                </a:solidFill>
                <a:latin typeface="Calibri" panose="020F0502020204030204" pitchFamily="34" charset="0"/>
                <a:cs typeface="Calibri" panose="020F0502020204030204" pitchFamily="34" charset="0"/>
              </a:rPr>
              <a:t> the pH gradient across the membrane. </a:t>
            </a:r>
            <a:r>
              <a:rPr lang="en-IN" sz="2600" i="0" u="none" strike="noStrike" baseline="0" dirty="0" err="1">
                <a:solidFill>
                  <a:srgbClr val="000000"/>
                </a:solidFill>
                <a:latin typeface="Calibri" panose="020F0502020204030204" pitchFamily="34" charset="0"/>
                <a:cs typeface="Calibri" panose="020F0502020204030204" pitchFamily="34" charset="0"/>
              </a:rPr>
              <a:t>pKa</a:t>
            </a:r>
            <a:r>
              <a:rPr lang="en-IN" sz="2600" i="0" u="none" strike="noStrike" baseline="0" dirty="0">
                <a:solidFill>
                  <a:srgbClr val="000000"/>
                </a:solidFill>
                <a:latin typeface="Calibri" panose="020F0502020204030204" pitchFamily="34" charset="0"/>
                <a:cs typeface="Calibri" panose="020F0502020204030204" pitchFamily="34" charset="0"/>
              </a:rPr>
              <a:t> is the pH at which half of the drug is in ionized form.</a:t>
            </a:r>
          </a:p>
          <a:p>
            <a:r>
              <a:rPr lang="en-IN" sz="2600" i="0" u="none" strike="noStrike" baseline="0" dirty="0">
                <a:solidFill>
                  <a:srgbClr val="000000"/>
                </a:solidFill>
                <a:latin typeface="Calibri" panose="020F0502020204030204" pitchFamily="34" charset="0"/>
                <a:cs typeface="Calibri" panose="020F0502020204030204" pitchFamily="34" charset="0"/>
              </a:rPr>
              <a:t>The ratio of non ionized to ionized drug at each pH is readily calculated from the Henderson–</a:t>
            </a:r>
            <a:r>
              <a:rPr lang="en-IN" sz="2600" i="0" u="none" strike="noStrike" baseline="0" dirty="0" err="1">
                <a:solidFill>
                  <a:srgbClr val="000000"/>
                </a:solidFill>
                <a:latin typeface="Calibri" panose="020F0502020204030204" pitchFamily="34" charset="0"/>
                <a:cs typeface="Calibri" panose="020F0502020204030204" pitchFamily="34" charset="0"/>
              </a:rPr>
              <a:t>Hasselbalch</a:t>
            </a:r>
            <a:r>
              <a:rPr lang="en-IN" sz="2600" i="0" u="none" strike="noStrike" baseline="0" dirty="0">
                <a:solidFill>
                  <a:srgbClr val="000000"/>
                </a:solidFill>
                <a:latin typeface="Calibri" panose="020F0502020204030204" pitchFamily="34" charset="0"/>
                <a:cs typeface="Calibri" panose="020F0502020204030204" pitchFamily="34" charset="0"/>
              </a:rPr>
              <a:t> equation:</a:t>
            </a:r>
            <a:endParaRPr lang="en-US" sz="2600" b="0" i="0" u="none" strike="noStrike" baseline="0" dirty="0">
              <a:latin typeface="Calibri" panose="020F0502020204030204" pitchFamily="34" charset="0"/>
              <a:cs typeface="Calibri" panose="020F0502020204030204" pitchFamily="34" charset="0"/>
            </a:endParaRPr>
          </a:p>
          <a:p>
            <a:pPr algn="l"/>
            <a:endParaRPr lang="en-US" sz="2600" b="0" i="0" u="none" strike="noStrike" baseline="0" dirty="0">
              <a:latin typeface="Calibri" panose="020F0502020204030204" pitchFamily="34" charset="0"/>
              <a:cs typeface="Calibri" panose="020F0502020204030204" pitchFamily="34" charset="0"/>
            </a:endParaRPr>
          </a:p>
          <a:p>
            <a:pPr algn="l"/>
            <a:r>
              <a:rPr lang="en-US" sz="2600" b="0" i="0" u="none" strike="noStrike" baseline="0" dirty="0">
                <a:latin typeface="Calibri" panose="020F0502020204030204" pitchFamily="34" charset="0"/>
                <a:cs typeface="Calibri" panose="020F0502020204030204" pitchFamily="34" charset="0"/>
              </a:rPr>
              <a:t>At steady state, an acidic drug will accumulate on the more basic side of the membrane and a basic drug on the more acidic side. This phenomenon, </a:t>
            </a:r>
            <a:r>
              <a:rPr lang="en-IN" sz="2600" b="0" i="0" u="none" strike="noStrike" baseline="0" dirty="0">
                <a:latin typeface="Calibri" panose="020F0502020204030204" pitchFamily="34" charset="0"/>
                <a:cs typeface="Calibri" panose="020F0502020204030204" pitchFamily="34" charset="0"/>
              </a:rPr>
              <a:t>known as </a:t>
            </a:r>
            <a:r>
              <a:rPr lang="en-IN" sz="2600" b="0" i="1" u="none" strike="noStrike" baseline="0" dirty="0">
                <a:latin typeface="Calibri" panose="020F0502020204030204" pitchFamily="34" charset="0"/>
                <a:cs typeface="Calibri" panose="020F0502020204030204" pitchFamily="34" charset="0"/>
              </a:rPr>
              <a:t>ion trapping</a:t>
            </a:r>
            <a:endParaRPr lang="en-IN" sz="2600" b="1" i="0" u="none" strike="noStrike" baseline="0" dirty="0">
              <a:solidFill>
                <a:srgbClr val="000000"/>
              </a:solidFill>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914AD86D-DEA1-43C6-9230-9A3AA5C4077B}"/>
              </a:ext>
            </a:extLst>
          </p:cNvPr>
          <p:cNvPicPr>
            <a:picLocks noChangeAspect="1"/>
          </p:cNvPicPr>
          <p:nvPr/>
        </p:nvPicPr>
        <p:blipFill rotWithShape="1">
          <a:blip r:embed="rId2"/>
          <a:srcRect l="21462" t="22346" r="46923" b="69445"/>
          <a:stretch/>
        </p:blipFill>
        <p:spPr>
          <a:xfrm>
            <a:off x="6826423" y="4609272"/>
            <a:ext cx="3854547" cy="562708"/>
          </a:xfrm>
          <a:prstGeom prst="rect">
            <a:avLst/>
          </a:prstGeom>
        </p:spPr>
      </p:pic>
      <p:sp>
        <p:nvSpPr>
          <p:cNvPr id="4" name="Slide Number Placeholder 3">
            <a:extLst>
              <a:ext uri="{FF2B5EF4-FFF2-40B4-BE49-F238E27FC236}">
                <a16:creationId xmlns:a16="http://schemas.microsoft.com/office/drawing/2014/main" id="{997D4F01-0521-4758-8D28-8F9D15CAEB32}"/>
              </a:ext>
            </a:extLst>
          </p:cNvPr>
          <p:cNvSpPr>
            <a:spLocks noGrp="1"/>
          </p:cNvSpPr>
          <p:nvPr>
            <p:ph type="sldNum" sz="quarter" idx="12"/>
          </p:nvPr>
        </p:nvSpPr>
        <p:spPr/>
        <p:txBody>
          <a:bodyPr/>
          <a:lstStyle/>
          <a:p>
            <a:fld id="{2B281D83-016E-48B1-8463-5E3F6E8ECEDE}" type="slidenum">
              <a:rPr lang="en-IN" smtClean="0"/>
              <a:pPr/>
              <a:t>8</a:t>
            </a:fld>
            <a:endParaRPr lang="en-IN"/>
          </a:p>
        </p:txBody>
      </p:sp>
    </p:spTree>
    <p:extLst>
      <p:ext uri="{BB962C8B-B14F-4D97-AF65-F5344CB8AC3E}">
        <p14:creationId xmlns:p14="http://schemas.microsoft.com/office/powerpoint/2010/main" val="167721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4793E-8559-4A74-A5A8-58FDD3B279EB}"/>
              </a:ext>
            </a:extLst>
          </p:cNvPr>
          <p:cNvSpPr>
            <a:spLocks noGrp="1"/>
          </p:cNvSpPr>
          <p:nvPr>
            <p:ph type="title"/>
          </p:nvPr>
        </p:nvSpPr>
        <p:spPr>
          <a:xfrm>
            <a:off x="1484311" y="685801"/>
            <a:ext cx="10018713" cy="706271"/>
          </a:xfrm>
        </p:spPr>
        <p:txBody>
          <a:bodyPr>
            <a:normAutofit/>
          </a:bodyPr>
          <a:lstStyle/>
          <a:p>
            <a:pPr algn="ctr"/>
            <a:r>
              <a:rPr lang="en-IN" sz="3200" dirty="0">
                <a:latin typeface="Algerian" panose="04020705040A02060702" pitchFamily="82" charset="0"/>
              </a:rPr>
              <a:t>Pore transport</a:t>
            </a:r>
          </a:p>
        </p:txBody>
      </p:sp>
      <p:sp>
        <p:nvSpPr>
          <p:cNvPr id="3" name="Content Placeholder 2">
            <a:extLst>
              <a:ext uri="{FF2B5EF4-FFF2-40B4-BE49-F238E27FC236}">
                <a16:creationId xmlns:a16="http://schemas.microsoft.com/office/drawing/2014/main" id="{342AAA19-0409-4791-AD0D-CE5318D14502}"/>
              </a:ext>
            </a:extLst>
          </p:cNvPr>
          <p:cNvSpPr>
            <a:spLocks noGrp="1"/>
          </p:cNvSpPr>
          <p:nvPr>
            <p:ph idx="1"/>
          </p:nvPr>
        </p:nvSpPr>
        <p:spPr>
          <a:xfrm>
            <a:off x="1484310" y="1596789"/>
            <a:ext cx="10018713" cy="4967784"/>
          </a:xfrm>
        </p:spPr>
        <p:txBody>
          <a:bodyPr>
            <a:normAutofit/>
          </a:bodyPr>
          <a:lstStyle/>
          <a:p>
            <a:pPr algn="l"/>
            <a:r>
              <a:rPr lang="en-US" sz="2600" b="0" i="0" u="none" strike="noStrike" baseline="0" dirty="0"/>
              <a:t>It is also called as convective transport, bulk flow or filtration.</a:t>
            </a:r>
          </a:p>
          <a:p>
            <a:pPr algn="l"/>
            <a:r>
              <a:rPr lang="en-US" sz="2600" b="0" i="0" u="none" strike="noStrike" baseline="0" dirty="0"/>
              <a:t>Mechanism – through the protein channel present in the cell </a:t>
            </a:r>
            <a:r>
              <a:rPr lang="en-IN" sz="2600" b="0" i="0" u="none" strike="noStrike" baseline="0" dirty="0"/>
              <a:t>membrane or paracellular space.</a:t>
            </a:r>
          </a:p>
          <a:p>
            <a:pPr algn="l"/>
            <a:r>
              <a:rPr lang="en-IN" sz="2600" dirty="0"/>
              <a:t>Suitable for – low molecular weight (approx. &lt;100 D) drugs like heparin</a:t>
            </a:r>
          </a:p>
          <a:p>
            <a:pPr marL="0" indent="0" algn="l">
              <a:buNone/>
            </a:pPr>
            <a:r>
              <a:rPr lang="en-IN" sz="2600" dirty="0"/>
              <a:t>                       - low molecular size (4-10 angstrom in diameter) </a:t>
            </a:r>
            <a:r>
              <a:rPr lang="en-IN" sz="2600" dirty="0" err="1"/>
              <a:t>eg</a:t>
            </a:r>
            <a:r>
              <a:rPr lang="en-IN" sz="2600" dirty="0"/>
              <a:t> aspirin</a:t>
            </a:r>
          </a:p>
          <a:p>
            <a:pPr marL="0" indent="0" algn="l">
              <a:buNone/>
            </a:pPr>
            <a:r>
              <a:rPr lang="en-IN" sz="2600" b="0" i="0" u="none" strike="noStrike" baseline="0" dirty="0"/>
              <a:t>                       - water soluble drugs like atenolol</a:t>
            </a:r>
          </a:p>
          <a:p>
            <a:pPr marL="0" indent="0" algn="l">
              <a:buNone/>
            </a:pPr>
            <a:r>
              <a:rPr lang="en-IN" sz="2600" dirty="0"/>
              <a:t>                       - chain like/ linear compounds like </a:t>
            </a:r>
            <a:r>
              <a:rPr lang="en-IN" sz="2600"/>
              <a:t>acetylcholine.</a:t>
            </a:r>
            <a:endParaRPr lang="en-IN" sz="2600" b="0" i="0" u="none" strike="noStrike" baseline="0" dirty="0"/>
          </a:p>
          <a:p>
            <a:pPr algn="l"/>
            <a:endParaRPr lang="en-IN" sz="2600" b="0" i="0" u="none" strike="noStrike" baseline="0" dirty="0"/>
          </a:p>
        </p:txBody>
      </p:sp>
      <p:sp>
        <p:nvSpPr>
          <p:cNvPr id="4" name="Slide Number Placeholder 3">
            <a:extLst>
              <a:ext uri="{FF2B5EF4-FFF2-40B4-BE49-F238E27FC236}">
                <a16:creationId xmlns:a16="http://schemas.microsoft.com/office/drawing/2014/main" id="{CF1DE9A5-3C81-4790-A36B-35921A580971}"/>
              </a:ext>
            </a:extLst>
          </p:cNvPr>
          <p:cNvSpPr>
            <a:spLocks noGrp="1"/>
          </p:cNvSpPr>
          <p:nvPr>
            <p:ph type="sldNum" sz="quarter" idx="12"/>
          </p:nvPr>
        </p:nvSpPr>
        <p:spPr/>
        <p:txBody>
          <a:bodyPr/>
          <a:lstStyle/>
          <a:p>
            <a:fld id="{2B281D83-016E-48B1-8463-5E3F6E8ECEDE}" type="slidenum">
              <a:rPr lang="en-IN" smtClean="0"/>
              <a:pPr/>
              <a:t>9</a:t>
            </a:fld>
            <a:endParaRPr lang="en-IN"/>
          </a:p>
        </p:txBody>
      </p:sp>
    </p:spTree>
    <p:extLst>
      <p:ext uri="{BB962C8B-B14F-4D97-AF65-F5344CB8AC3E}">
        <p14:creationId xmlns:p14="http://schemas.microsoft.com/office/powerpoint/2010/main" val="3754886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1265</TotalTime>
  <Words>1079</Words>
  <Application>Microsoft Office PowerPoint</Application>
  <PresentationFormat>Widescreen</PresentationFormat>
  <Paragraphs>108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Algerian</vt:lpstr>
      <vt:lpstr>Arial</vt:lpstr>
      <vt:lpstr>Arial Black</vt:lpstr>
      <vt:lpstr>Calibri</vt:lpstr>
      <vt:lpstr>Corbel</vt:lpstr>
      <vt:lpstr>Times New Roman</vt:lpstr>
      <vt:lpstr>Parallax</vt:lpstr>
      <vt:lpstr>ABSORPTION OF DRUGS</vt:lpstr>
      <vt:lpstr>Absorption of drugs</vt:lpstr>
      <vt:lpstr>BIOAVAILABILITY</vt:lpstr>
      <vt:lpstr> what happens with Drug</vt:lpstr>
      <vt:lpstr>   CELL MEMBRANE</vt:lpstr>
      <vt:lpstr>MECHANISM OF DRUG ABSORPTION</vt:lpstr>
      <vt:lpstr>Passive diffusion</vt:lpstr>
      <vt:lpstr>WEAK ELECTROLYTES AND INFLUENCE OF ph</vt:lpstr>
      <vt:lpstr>Pore transport</vt:lpstr>
      <vt:lpstr>Facilitated diffusion</vt:lpstr>
      <vt:lpstr>Active transport</vt:lpstr>
      <vt:lpstr>Ion pair formation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sudhanshu sahu</dc:creator>
  <cp:lastModifiedBy>sudhanshu sahu</cp:lastModifiedBy>
  <cp:revision>115</cp:revision>
  <dcterms:created xsi:type="dcterms:W3CDTF">2021-01-25T09:34:02Z</dcterms:created>
  <dcterms:modified xsi:type="dcterms:W3CDTF">2021-11-17T04:56:28Z</dcterms:modified>
</cp:coreProperties>
</file>