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8"/>
  </p:notesMasterIdLst>
  <p:sldIdLst>
    <p:sldId id="398" r:id="rId2"/>
    <p:sldId id="257" r:id="rId3"/>
    <p:sldId id="258" r:id="rId4"/>
    <p:sldId id="260" r:id="rId5"/>
    <p:sldId id="261" r:id="rId6"/>
    <p:sldId id="263" r:id="rId7"/>
    <p:sldId id="264" r:id="rId8"/>
    <p:sldId id="273" r:id="rId9"/>
    <p:sldId id="266" r:id="rId10"/>
    <p:sldId id="267" r:id="rId11"/>
    <p:sldId id="268" r:id="rId12"/>
    <p:sldId id="269" r:id="rId13"/>
    <p:sldId id="270" r:id="rId14"/>
    <p:sldId id="274" r:id="rId15"/>
    <p:sldId id="271" r:id="rId16"/>
    <p:sldId id="275" r:id="rId17"/>
    <p:sldId id="272" r:id="rId18"/>
    <p:sldId id="276" r:id="rId19"/>
    <p:sldId id="277" r:id="rId20"/>
    <p:sldId id="278" r:id="rId21"/>
    <p:sldId id="279" r:id="rId22"/>
    <p:sldId id="281" r:id="rId23"/>
    <p:sldId id="282" r:id="rId24"/>
    <p:sldId id="283" r:id="rId25"/>
    <p:sldId id="286" r:id="rId26"/>
    <p:sldId id="294" r:id="rId27"/>
    <p:sldId id="291" r:id="rId28"/>
    <p:sldId id="292" r:id="rId29"/>
    <p:sldId id="293" r:id="rId30"/>
    <p:sldId id="295" r:id="rId31"/>
    <p:sldId id="296" r:id="rId32"/>
    <p:sldId id="297" r:id="rId33"/>
    <p:sldId id="298" r:id="rId34"/>
    <p:sldId id="299" r:id="rId35"/>
    <p:sldId id="300" r:id="rId36"/>
    <p:sldId id="302" r:id="rId37"/>
    <p:sldId id="303" r:id="rId38"/>
    <p:sldId id="317" r:id="rId39"/>
    <p:sldId id="304" r:id="rId40"/>
    <p:sldId id="305" r:id="rId41"/>
    <p:sldId id="306" r:id="rId42"/>
    <p:sldId id="310" r:id="rId43"/>
    <p:sldId id="311" r:id="rId44"/>
    <p:sldId id="312" r:id="rId45"/>
    <p:sldId id="314" r:id="rId46"/>
    <p:sldId id="313" r:id="rId47"/>
    <p:sldId id="307" r:id="rId48"/>
    <p:sldId id="315" r:id="rId49"/>
    <p:sldId id="316" r:id="rId50"/>
    <p:sldId id="318" r:id="rId51"/>
    <p:sldId id="319" r:id="rId52"/>
    <p:sldId id="320" r:id="rId53"/>
    <p:sldId id="321" r:id="rId54"/>
    <p:sldId id="322" r:id="rId55"/>
    <p:sldId id="323" r:id="rId56"/>
    <p:sldId id="325" r:id="rId57"/>
    <p:sldId id="326" r:id="rId58"/>
    <p:sldId id="327" r:id="rId59"/>
    <p:sldId id="329" r:id="rId60"/>
    <p:sldId id="330" r:id="rId61"/>
    <p:sldId id="332" r:id="rId62"/>
    <p:sldId id="333" r:id="rId63"/>
    <p:sldId id="334" r:id="rId64"/>
    <p:sldId id="335" r:id="rId65"/>
    <p:sldId id="336" r:id="rId66"/>
    <p:sldId id="337" r:id="rId67"/>
    <p:sldId id="338" r:id="rId68"/>
    <p:sldId id="340" r:id="rId69"/>
    <p:sldId id="341" r:id="rId70"/>
    <p:sldId id="342" r:id="rId71"/>
    <p:sldId id="343" r:id="rId72"/>
    <p:sldId id="345" r:id="rId73"/>
    <p:sldId id="346" r:id="rId74"/>
    <p:sldId id="348" r:id="rId75"/>
    <p:sldId id="358" r:id="rId76"/>
    <p:sldId id="359" r:id="rId77"/>
    <p:sldId id="347" r:id="rId78"/>
    <p:sldId id="360" r:id="rId79"/>
    <p:sldId id="361" r:id="rId80"/>
    <p:sldId id="349" r:id="rId81"/>
    <p:sldId id="350" r:id="rId82"/>
    <p:sldId id="351" r:id="rId83"/>
    <p:sldId id="354" r:id="rId84"/>
    <p:sldId id="356" r:id="rId85"/>
    <p:sldId id="362" r:id="rId86"/>
    <p:sldId id="363" r:id="rId87"/>
    <p:sldId id="364" r:id="rId88"/>
    <p:sldId id="365" r:id="rId89"/>
    <p:sldId id="366" r:id="rId90"/>
    <p:sldId id="367" r:id="rId91"/>
    <p:sldId id="368" r:id="rId92"/>
    <p:sldId id="369" r:id="rId93"/>
    <p:sldId id="370" r:id="rId94"/>
    <p:sldId id="371" r:id="rId95"/>
    <p:sldId id="372" r:id="rId96"/>
    <p:sldId id="373" r:id="rId97"/>
    <p:sldId id="374" r:id="rId98"/>
    <p:sldId id="375" r:id="rId99"/>
    <p:sldId id="376" r:id="rId100"/>
    <p:sldId id="378" r:id="rId101"/>
    <p:sldId id="379" r:id="rId102"/>
    <p:sldId id="382" r:id="rId103"/>
    <p:sldId id="383" r:id="rId104"/>
    <p:sldId id="384" r:id="rId105"/>
    <p:sldId id="385" r:id="rId106"/>
    <p:sldId id="386" r:id="rId107"/>
    <p:sldId id="387" r:id="rId108"/>
    <p:sldId id="388" r:id="rId109"/>
    <p:sldId id="389" r:id="rId110"/>
    <p:sldId id="390" r:id="rId111"/>
    <p:sldId id="391" r:id="rId112"/>
    <p:sldId id="392" r:id="rId113"/>
    <p:sldId id="393" r:id="rId114"/>
    <p:sldId id="394" r:id="rId115"/>
    <p:sldId id="399" r:id="rId116"/>
    <p:sldId id="395" r:id="rId1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0066"/>
    <a:srgbClr val="006600"/>
    <a:srgbClr val="FF0000"/>
    <a:srgbClr val="003399"/>
    <a:srgbClr val="009900"/>
    <a:srgbClr val="0033CC"/>
    <a:srgbClr val="F00E34"/>
    <a:srgbClr val="FF3300"/>
    <a:srgbClr val="950B7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2CED72-62C2-4911-829F-26BF6A20D49A}" type="datetimeFigureOut">
              <a:rPr lang="en-US" smtClean="0"/>
              <a:pPr/>
              <a:t>12/30/2021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C3A88D-08EC-45F5-9DFC-BF822E3568F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C3A88D-08EC-45F5-9DFC-BF822E3568FB}"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C3A88D-08EC-45F5-9DFC-BF822E3568FB}"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C3A88D-08EC-45F5-9DFC-BF822E3568FB}" type="slidenum">
              <a:rPr lang="en-US" smtClean="0"/>
              <a:pPr/>
              <a:t>23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C3A88D-08EC-45F5-9DFC-BF822E3568FB}" type="slidenum">
              <a:rPr lang="en-US" smtClean="0"/>
              <a:pPr/>
              <a:t>24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C3A88D-08EC-45F5-9DFC-BF822E3568FB}" type="slidenum">
              <a:rPr lang="en-US" smtClean="0"/>
              <a:pPr/>
              <a:t>46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C3A88D-08EC-45F5-9DFC-BF822E3568FB}" type="slidenum">
              <a:rPr lang="en-US" smtClean="0"/>
              <a:pPr/>
              <a:t>80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F4FDFA-152C-4122-96D8-ED05CE8C52BA}" type="datetimeFigureOut">
              <a:rPr lang="en-US" smtClean="0"/>
              <a:pPr/>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D4829-665E-4D95-BD2A-F3FDD9770A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F4FDFA-152C-4122-96D8-ED05CE8C52BA}" type="datetimeFigureOut">
              <a:rPr lang="en-US" smtClean="0"/>
              <a:pPr/>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D4829-665E-4D95-BD2A-F3FDD9770A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F4FDFA-152C-4122-96D8-ED05CE8C52BA}" type="datetimeFigureOut">
              <a:rPr lang="en-US" smtClean="0"/>
              <a:pPr/>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D4829-665E-4D95-BD2A-F3FDD9770A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F4FDFA-152C-4122-96D8-ED05CE8C52BA}" type="datetimeFigureOut">
              <a:rPr lang="en-US" smtClean="0"/>
              <a:pPr/>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D4829-665E-4D95-BD2A-F3FDD9770A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F4FDFA-152C-4122-96D8-ED05CE8C52BA}" type="datetimeFigureOut">
              <a:rPr lang="en-US" smtClean="0"/>
              <a:pPr/>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D4829-665E-4D95-BD2A-F3FDD9770A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F4FDFA-152C-4122-96D8-ED05CE8C52BA}" type="datetimeFigureOut">
              <a:rPr lang="en-US" smtClean="0"/>
              <a:pPr/>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D4829-665E-4D95-BD2A-F3FDD9770A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F4FDFA-152C-4122-96D8-ED05CE8C52BA}" type="datetimeFigureOut">
              <a:rPr lang="en-US" smtClean="0"/>
              <a:pPr/>
              <a:t>12/30/2021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1D4829-665E-4D95-BD2A-F3FDD9770A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F4FDFA-152C-4122-96D8-ED05CE8C52BA}" type="datetimeFigureOut">
              <a:rPr lang="en-US" smtClean="0"/>
              <a:pPr/>
              <a:t>12/30/2021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D4829-665E-4D95-BD2A-F3FDD9770A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4FDFA-152C-4122-96D8-ED05CE8C52BA}" type="datetimeFigureOut">
              <a:rPr lang="en-US" smtClean="0"/>
              <a:pPr/>
              <a:t>12/30/2021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1D4829-665E-4D95-BD2A-F3FDD9770A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4FDFA-152C-4122-96D8-ED05CE8C52BA}" type="datetimeFigureOut">
              <a:rPr lang="en-US" smtClean="0"/>
              <a:pPr/>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D4829-665E-4D95-BD2A-F3FDD9770A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4FDFA-152C-4122-96D8-ED05CE8C52BA}" type="datetimeFigureOut">
              <a:rPr lang="en-US" smtClean="0"/>
              <a:pPr/>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D4829-665E-4D95-BD2A-F3FDD9770A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4FDFA-152C-4122-96D8-ED05CE8C52BA}" type="datetimeFigureOut">
              <a:rPr lang="en-US" smtClean="0"/>
              <a:pPr/>
              <a:t>12/30/2021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1D4829-665E-4D95-BD2A-F3FDD9770A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image.slidesharecdn.com/drugsandcosmeticsact1940andrules19452-170328182305/95/drugs-and-cosmetics-act-1940-and-rules-1945-33-638.jpg?cb=1494532758"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image.slidesharecdn.com/drugsandcosmeticsact1940andrules19452-170328182305/95/drugs-and-cosmetics-act-1940-and-rules-1945-46-638.jpg?cb=1494532758"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image.slidesharecdn.com/drugcosmeticact1940-171009050339/95/drug-and-cosmetic-act-1940-111-638.jpg?cb=1507526294"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600200"/>
          </a:xfrm>
        </p:spPr>
        <p:txBody>
          <a:bodyPr>
            <a:normAutofit fontScale="90000"/>
          </a:bodyPr>
          <a:lstStyle/>
          <a:p>
            <a:pPr>
              <a:defRPr/>
            </a:pPr>
            <a:r>
              <a:rPr lang="en-US" sz="4000" dirty="0" smtClean="0">
                <a:solidFill>
                  <a:srgbClr val="FF0000"/>
                </a:solidFill>
              </a:rPr>
              <a:t/>
            </a:r>
            <a:br>
              <a:rPr lang="en-US" sz="4000" dirty="0" smtClean="0">
                <a:solidFill>
                  <a:srgbClr val="FF0000"/>
                </a:solidFill>
              </a:rPr>
            </a:b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a:xfrm>
            <a:off x="228600" y="1066800"/>
            <a:ext cx="8686800" cy="5257800"/>
          </a:xfrm>
          <a:solidFill>
            <a:schemeClr val="accent6">
              <a:lumMod val="40000"/>
              <a:lumOff val="60000"/>
            </a:schemeClr>
          </a:solidFill>
        </p:spPr>
        <p:txBody>
          <a:bodyPr>
            <a:normAutofit/>
          </a:bodyPr>
          <a:lstStyle/>
          <a:p>
            <a:pPr algn="ctr">
              <a:buFont typeface="Arial" charset="0"/>
              <a:buNone/>
              <a:defRPr/>
            </a:pPr>
            <a:endParaRPr lang="en-US" b="1" dirty="0" smtClean="0">
              <a:solidFill>
                <a:srgbClr val="FF0066"/>
              </a:solidFill>
            </a:endParaRPr>
          </a:p>
          <a:p>
            <a:pPr algn="ctr">
              <a:buNone/>
              <a:defRPr/>
            </a:pPr>
            <a:r>
              <a:rPr lang="en-US" b="1" dirty="0" smtClean="0">
                <a:ln w="10541" cmpd="sng">
                  <a:solidFill>
                    <a:schemeClr val="accent1">
                      <a:shade val="88000"/>
                      <a:satMod val="110000"/>
                    </a:schemeClr>
                  </a:solidFill>
                  <a:prstDash val="solid"/>
                </a:ln>
                <a:solidFill>
                  <a:srgbClr val="00FF00"/>
                </a:solidFill>
              </a:rPr>
              <a:t> </a:t>
            </a:r>
            <a:r>
              <a:rPr lang="en-US" sz="4800" b="1" dirty="0" smtClean="0">
                <a:ln w="10541" cmpd="sng">
                  <a:solidFill>
                    <a:schemeClr val="accent1">
                      <a:shade val="88000"/>
                      <a:satMod val="110000"/>
                    </a:schemeClr>
                  </a:solidFill>
                  <a:prstDash val="solid"/>
                </a:ln>
                <a:solidFill>
                  <a:srgbClr val="FF0066"/>
                </a:solidFill>
              </a:rPr>
              <a:t>Drugs and Cosmetics Act, 1940 and its Rules 1945</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1800" b="1" dirty="0" smtClean="0">
                <a:solidFill>
                  <a:srgbClr val="FF0066"/>
                </a:solidFill>
                <a:latin typeface="Times New Roman" pitchFamily="18" charset="0"/>
                <a:cs typeface="Times New Roman" pitchFamily="18" charset="0"/>
              </a:rPr>
              <a:t>Course Content:- (Unit-I &amp; II)</a:t>
            </a:r>
          </a:p>
          <a:p>
            <a:pPr algn="ctr">
              <a:buNone/>
              <a:defRPr/>
            </a:pPr>
            <a:endParaRPr lang="en-US" dirty="0"/>
          </a:p>
          <a:p>
            <a:pPr algn="ctr">
              <a:buFont typeface="Arial" charset="0"/>
              <a:buNone/>
              <a:defRPr/>
            </a:pPr>
            <a:r>
              <a:rPr lang="en-US" sz="1800" i="1" dirty="0" smtClean="0">
                <a:solidFill>
                  <a:srgbClr val="003399"/>
                </a:solidFill>
              </a:rPr>
              <a:t>Dr. Prakash Chandra Gupta</a:t>
            </a:r>
          </a:p>
          <a:p>
            <a:pPr algn="ctr">
              <a:buFont typeface="Arial" charset="0"/>
              <a:buNone/>
              <a:defRPr/>
            </a:pPr>
            <a:r>
              <a:rPr lang="en-US" sz="1800" i="1" dirty="0" smtClean="0">
                <a:solidFill>
                  <a:srgbClr val="003399"/>
                </a:solidFill>
              </a:rPr>
              <a:t>Assistant Professor</a:t>
            </a:r>
          </a:p>
          <a:p>
            <a:pPr algn="ctr">
              <a:buFont typeface="Arial" charset="0"/>
              <a:buNone/>
              <a:defRPr/>
            </a:pPr>
            <a:r>
              <a:rPr lang="en-US" sz="1800" i="1" dirty="0" smtClean="0">
                <a:solidFill>
                  <a:srgbClr val="003399"/>
                </a:solidFill>
              </a:rPr>
              <a:t>University Institute of Pharmacy</a:t>
            </a:r>
          </a:p>
          <a:p>
            <a:pPr algn="ctr">
              <a:buFont typeface="Arial" charset="0"/>
              <a:buNone/>
              <a:defRPr/>
            </a:pPr>
            <a:r>
              <a:rPr lang="en-US" sz="1800" i="1" dirty="0" smtClean="0">
                <a:solidFill>
                  <a:srgbClr val="003399"/>
                </a:solidFill>
              </a:rPr>
              <a:t>C.S.J.M. University, Kanpur</a:t>
            </a:r>
          </a:p>
          <a:p>
            <a:pPr>
              <a:buFont typeface="Arial" charset="0"/>
              <a:buNone/>
              <a:defRPr/>
            </a:pPr>
            <a:endParaRPr lang="en-US" sz="2400" dirty="0" smtClean="0">
              <a:solidFill>
                <a:srgbClr val="003399"/>
              </a:solidFill>
            </a:endParaRPr>
          </a:p>
          <a:p>
            <a:pPr>
              <a:buFont typeface="Arial" charset="0"/>
              <a:buNone/>
              <a:defRPr/>
            </a:pPr>
            <a:endParaRPr lang="en-US" dirty="0" smtClean="0"/>
          </a:p>
          <a:p>
            <a:pPr algn="ctr">
              <a:buFont typeface="Arial" charset="0"/>
              <a:buNone/>
              <a:defRPr/>
            </a:pPr>
            <a:endParaRPr lang="en-US" dirty="0"/>
          </a:p>
          <a:p>
            <a:pPr algn="ctr">
              <a:buFont typeface="Arial" charset="0"/>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5745163"/>
          </a:xfrm>
        </p:spPr>
        <p:txBody>
          <a:bodyPr>
            <a:normAutofit fontScale="92500"/>
          </a:bodyPr>
          <a:lstStyle/>
          <a:p>
            <a:pPr algn="just">
              <a:buFont typeface="Wingdings" pitchFamily="2" charset="2"/>
              <a:buChar char="v"/>
            </a:pPr>
            <a:r>
              <a:rPr lang="en-US" sz="3500" b="1" dirty="0" smtClean="0">
                <a:solidFill>
                  <a:schemeClr val="tx1">
                    <a:lumMod val="95000"/>
                    <a:lumOff val="5000"/>
                  </a:schemeClr>
                </a:solidFill>
              </a:rPr>
              <a:t>Adulterated drug : </a:t>
            </a:r>
            <a:r>
              <a:rPr lang="en-US" sz="3000" dirty="0" smtClean="0"/>
              <a:t>A drug shall be deemed to be adulterated</a:t>
            </a:r>
            <a:endParaRPr lang="en-US" sz="3000" b="1" dirty="0" smtClean="0">
              <a:solidFill>
                <a:schemeClr val="tx1">
                  <a:lumMod val="95000"/>
                  <a:lumOff val="5000"/>
                </a:schemeClr>
              </a:solidFill>
            </a:endParaRPr>
          </a:p>
          <a:p>
            <a:pPr algn="just">
              <a:buFont typeface="Wingdings" pitchFamily="2" charset="2"/>
              <a:buChar char="Ø"/>
            </a:pPr>
            <a:r>
              <a:rPr lang="en-US" dirty="0" smtClean="0">
                <a:solidFill>
                  <a:srgbClr val="3333CC"/>
                </a:solidFill>
              </a:rPr>
              <a:t>if it consists, in whole or in part, of any filthy, putrid or decomposed substance; or </a:t>
            </a:r>
          </a:p>
          <a:p>
            <a:pPr algn="just">
              <a:buFont typeface="Wingdings" pitchFamily="2" charset="2"/>
              <a:buChar char="Ø"/>
            </a:pPr>
            <a:r>
              <a:rPr lang="en-US" dirty="0" smtClean="0">
                <a:solidFill>
                  <a:srgbClr val="FF3300"/>
                </a:solidFill>
              </a:rPr>
              <a:t>if it has been prepared, packed or stored under insanitary conditions whereby it may have been contaminated with filth or whereby it may have been rendered injurious to health; or </a:t>
            </a:r>
          </a:p>
          <a:p>
            <a:pPr algn="just">
              <a:buFont typeface="Wingdings" pitchFamily="2" charset="2"/>
              <a:buChar char="Ø"/>
            </a:pPr>
            <a:r>
              <a:rPr lang="en-US" dirty="0" smtClean="0">
                <a:solidFill>
                  <a:srgbClr val="006600"/>
                </a:solidFill>
              </a:rPr>
              <a:t>if its container is composed in whole or in part, of any poisonous or deleterious substance which may render the contents injurious to health;</a:t>
            </a:r>
            <a:endParaRPr lang="en-US" dirty="0">
              <a:solidFill>
                <a:srgbClr val="006600"/>
              </a:solidFill>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4000" b="1" dirty="0" smtClean="0">
                <a:solidFill>
                  <a:srgbClr val="FF0000"/>
                </a:solidFill>
              </a:rPr>
              <a:t>Restricted license</a:t>
            </a:r>
            <a:endParaRPr lang="en-US" sz="4000" b="1" dirty="0">
              <a:solidFill>
                <a:srgbClr val="FF0000"/>
              </a:solidFill>
            </a:endParaRPr>
          </a:p>
        </p:txBody>
      </p:sp>
      <p:sp>
        <p:nvSpPr>
          <p:cNvPr id="3" name="Content Placeholder 2"/>
          <p:cNvSpPr>
            <a:spLocks noGrp="1"/>
          </p:cNvSpPr>
          <p:nvPr>
            <p:ph idx="1"/>
          </p:nvPr>
        </p:nvSpPr>
        <p:spPr>
          <a:xfrm>
            <a:off x="457200" y="990600"/>
            <a:ext cx="8382000" cy="5135563"/>
          </a:xfrm>
        </p:spPr>
        <p:txBody>
          <a:bodyPr>
            <a:noAutofit/>
          </a:bodyPr>
          <a:lstStyle/>
          <a:p>
            <a:pPr algn="just">
              <a:buFont typeface="Wingdings" pitchFamily="2" charset="2"/>
              <a:buChar char="Ø"/>
            </a:pPr>
            <a:r>
              <a:rPr lang="en-US" sz="2700" dirty="0" smtClean="0">
                <a:solidFill>
                  <a:srgbClr val="009900"/>
                </a:solidFill>
              </a:rPr>
              <a:t>Restricted licenses for sale of drugs other than those specified in schedule C, C1 and X are issued in Form 20A.</a:t>
            </a:r>
          </a:p>
          <a:p>
            <a:pPr algn="just">
              <a:buFont typeface="Wingdings" pitchFamily="2" charset="2"/>
              <a:buChar char="Ø"/>
            </a:pPr>
            <a:r>
              <a:rPr lang="en-US" sz="2700" dirty="0" smtClean="0">
                <a:solidFill>
                  <a:srgbClr val="009900"/>
                </a:solidFill>
              </a:rPr>
              <a:t> Restricted licenses for sale of drugs specified in schedule C, C1 and excluding schedule X are issued in Form 21A</a:t>
            </a:r>
          </a:p>
          <a:p>
            <a:pPr algn="just">
              <a:buFont typeface="Wingdings" pitchFamily="2" charset="2"/>
              <a:buChar char="Ø"/>
            </a:pPr>
            <a:r>
              <a:rPr lang="en-US" sz="2700" dirty="0" smtClean="0">
                <a:solidFill>
                  <a:srgbClr val="0033CC"/>
                </a:solidFill>
              </a:rPr>
              <a:t>Restricted licenses are granted to :</a:t>
            </a:r>
          </a:p>
          <a:p>
            <a:pPr algn="just"/>
            <a:r>
              <a:rPr lang="en-US" sz="2700" dirty="0" smtClean="0">
                <a:solidFill>
                  <a:srgbClr val="0033CC"/>
                </a:solidFill>
              </a:rPr>
              <a:t>Dealers or person in respect of drugs whose sale does not require the supervision of qualified person </a:t>
            </a:r>
          </a:p>
          <a:p>
            <a:pPr algn="just"/>
            <a:r>
              <a:rPr lang="en-US" sz="2700" dirty="0" smtClean="0">
                <a:solidFill>
                  <a:srgbClr val="0033CC"/>
                </a:solidFill>
              </a:rPr>
              <a:t>Vendors who  purchase drugs from a licensed dealer for  distribution in sparsely populated areas where other channels of distribution of drugs are not available</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5745163"/>
          </a:xfrm>
        </p:spPr>
        <p:txBody>
          <a:bodyPr>
            <a:normAutofit/>
          </a:bodyPr>
          <a:lstStyle/>
          <a:p>
            <a:pPr algn="just">
              <a:buNone/>
            </a:pPr>
            <a:r>
              <a:rPr lang="en-US" sz="2700" b="1" dirty="0" smtClean="0">
                <a:solidFill>
                  <a:srgbClr val="FF0000"/>
                </a:solidFill>
              </a:rPr>
              <a:t>Conditions for restricted license </a:t>
            </a:r>
          </a:p>
          <a:p>
            <a:pPr algn="just">
              <a:buFont typeface="Wingdings" pitchFamily="2" charset="2"/>
              <a:buChar char="Ø"/>
            </a:pPr>
            <a:r>
              <a:rPr lang="en-US" sz="2700" dirty="0" smtClean="0">
                <a:solidFill>
                  <a:srgbClr val="950B7B"/>
                </a:solidFill>
              </a:rPr>
              <a:t>The license should be prominently displayed in the premise.</a:t>
            </a:r>
          </a:p>
          <a:p>
            <a:pPr algn="just">
              <a:buFont typeface="Wingdings" pitchFamily="2" charset="2"/>
              <a:buChar char="Ø"/>
            </a:pPr>
            <a:r>
              <a:rPr lang="en-US" sz="2700" dirty="0" smtClean="0">
                <a:solidFill>
                  <a:srgbClr val="950B7B"/>
                </a:solidFill>
              </a:rPr>
              <a:t>The licensee can in deal only in such drugs which can be sold without supervision of a qualified person. </a:t>
            </a:r>
          </a:p>
          <a:p>
            <a:pPr algn="just">
              <a:buFont typeface="Wingdings" pitchFamily="2" charset="2"/>
              <a:buChar char="Ø"/>
            </a:pPr>
            <a:r>
              <a:rPr lang="en-US" sz="2700" dirty="0" smtClean="0">
                <a:solidFill>
                  <a:srgbClr val="950B7B"/>
                </a:solidFill>
              </a:rPr>
              <a:t>If licensee is vendor he should buy drugs only from fixed dealer which is specified in his license. </a:t>
            </a:r>
          </a:p>
          <a:p>
            <a:pPr algn="just">
              <a:buFont typeface="Wingdings" pitchFamily="2" charset="2"/>
              <a:buChar char="Ø"/>
            </a:pPr>
            <a:r>
              <a:rPr lang="en-US" sz="2700" dirty="0" smtClean="0">
                <a:solidFill>
                  <a:srgbClr val="FF3300"/>
                </a:solidFill>
              </a:rPr>
              <a:t>Licensee should take all precautions for preserving the properties of the drugs. </a:t>
            </a:r>
          </a:p>
          <a:p>
            <a:pPr algn="just">
              <a:buFont typeface="Wingdings" pitchFamily="2" charset="2"/>
              <a:buChar char="Ø"/>
            </a:pPr>
            <a:r>
              <a:rPr lang="en-US" sz="2700" dirty="0" smtClean="0">
                <a:solidFill>
                  <a:srgbClr val="FF3300"/>
                </a:solidFill>
              </a:rPr>
              <a:t>The drugs should be sold in their original containers. </a:t>
            </a:r>
          </a:p>
          <a:p>
            <a:pPr algn="just">
              <a:buFont typeface="Wingdings" pitchFamily="2" charset="2"/>
              <a:buChar char="Ø"/>
            </a:pPr>
            <a:r>
              <a:rPr lang="en-US" sz="2700" dirty="0" smtClean="0">
                <a:solidFill>
                  <a:srgbClr val="FF3300"/>
                </a:solidFill>
              </a:rPr>
              <a:t>Drugs should be purchased only from a duly licensed dealer or manufacturer. </a:t>
            </a:r>
          </a:p>
          <a:p>
            <a:endParaRPr lang="en-US" sz="2700"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28600" y="1066800"/>
          <a:ext cx="8686801" cy="5410201"/>
        </p:xfrm>
        <a:graphic>
          <a:graphicData uri="http://schemas.openxmlformats.org/drawingml/2006/table">
            <a:tbl>
              <a:tblPr/>
              <a:tblGrid>
                <a:gridCol w="3271880"/>
                <a:gridCol w="2818726"/>
                <a:gridCol w="2596195"/>
              </a:tblGrid>
              <a:tr h="847488">
                <a:tc>
                  <a:txBody>
                    <a:bodyPr/>
                    <a:lstStyle/>
                    <a:p>
                      <a:pPr marL="0" marR="0" algn="ctr">
                        <a:lnSpc>
                          <a:spcPct val="115000"/>
                        </a:lnSpc>
                        <a:spcBef>
                          <a:spcPts val="0"/>
                        </a:spcBef>
                        <a:spcAft>
                          <a:spcPts val="0"/>
                        </a:spcAft>
                      </a:pPr>
                      <a:r>
                        <a:rPr lang="en-US" sz="2000" b="1" dirty="0">
                          <a:solidFill>
                            <a:schemeClr val="accent6">
                              <a:lumMod val="50000"/>
                            </a:schemeClr>
                          </a:solidFill>
                          <a:latin typeface="Calibri"/>
                          <a:ea typeface="Calibri"/>
                          <a:cs typeface="Times New Roman"/>
                        </a:rPr>
                        <a:t>Offences</a:t>
                      </a:r>
                      <a:endParaRPr lang="en-US" sz="2000" dirty="0">
                        <a:solidFill>
                          <a:schemeClr val="accent6">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chemeClr val="accent6">
                              <a:lumMod val="50000"/>
                            </a:schemeClr>
                          </a:solidFill>
                          <a:latin typeface="Calibri"/>
                          <a:ea typeface="Calibri"/>
                          <a:cs typeface="Times New Roman"/>
                        </a:rPr>
                        <a:t>Penalties for first conviction</a:t>
                      </a:r>
                      <a:endParaRPr lang="en-US" sz="2000" dirty="0">
                        <a:solidFill>
                          <a:schemeClr val="accent6">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chemeClr val="accent6">
                              <a:lumMod val="50000"/>
                            </a:schemeClr>
                          </a:solidFill>
                          <a:latin typeface="Calibri"/>
                          <a:ea typeface="Calibri"/>
                          <a:cs typeface="Times New Roman"/>
                        </a:rPr>
                        <a:t>Penalties for subsequent conviction</a:t>
                      </a:r>
                      <a:endParaRPr lang="en-US" sz="2000" dirty="0">
                        <a:solidFill>
                          <a:schemeClr val="accent6">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6848">
                <a:tc>
                  <a:txBody>
                    <a:bodyPr/>
                    <a:lstStyle/>
                    <a:p>
                      <a:pPr marL="0" marR="0" algn="ctr">
                        <a:lnSpc>
                          <a:spcPct val="115000"/>
                        </a:lnSpc>
                        <a:spcBef>
                          <a:spcPts val="0"/>
                        </a:spcBef>
                        <a:spcAft>
                          <a:spcPts val="0"/>
                        </a:spcAft>
                      </a:pPr>
                      <a:r>
                        <a:rPr lang="en-US" sz="2000" dirty="0">
                          <a:solidFill>
                            <a:srgbClr val="003399"/>
                          </a:solidFill>
                          <a:latin typeface="Calibri"/>
                          <a:ea typeface="Calibri"/>
                          <a:cs typeface="Times New Roman"/>
                        </a:rPr>
                        <a:t>Anyone who sells any adulterated or spurious drugs or  drugs which likely to cause death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solidFill>
                            <a:srgbClr val="003399"/>
                          </a:solidFill>
                          <a:latin typeface="Calibri"/>
                          <a:ea typeface="Calibri"/>
                          <a:cs typeface="Times New Roman"/>
                        </a:rPr>
                        <a:t>Imprisonment for a minimum of 5 Years extend </a:t>
                      </a:r>
                      <a:r>
                        <a:rPr lang="en-US" sz="2000" dirty="0" err="1">
                          <a:solidFill>
                            <a:srgbClr val="003399"/>
                          </a:solidFill>
                          <a:latin typeface="Calibri"/>
                          <a:ea typeface="Calibri"/>
                          <a:cs typeface="Times New Roman"/>
                        </a:rPr>
                        <a:t>upto</a:t>
                      </a:r>
                      <a:r>
                        <a:rPr lang="en-US" sz="2000" dirty="0">
                          <a:solidFill>
                            <a:srgbClr val="003399"/>
                          </a:solidFill>
                          <a:latin typeface="Calibri"/>
                          <a:ea typeface="Calibri"/>
                          <a:cs typeface="Times New Roman"/>
                        </a:rPr>
                        <a:t> life time imprisonment and fine of not less than Rs.10,000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solidFill>
                            <a:srgbClr val="003399"/>
                          </a:solidFill>
                          <a:latin typeface="Calibri"/>
                          <a:ea typeface="Calibri"/>
                          <a:cs typeface="Times New Roman"/>
                        </a:rPr>
                        <a:t>Imprisonment  </a:t>
                      </a:r>
                      <a:r>
                        <a:rPr lang="en-US" sz="2000" dirty="0" err="1">
                          <a:solidFill>
                            <a:srgbClr val="003399"/>
                          </a:solidFill>
                          <a:latin typeface="Calibri"/>
                          <a:ea typeface="Calibri"/>
                          <a:cs typeface="Times New Roman"/>
                        </a:rPr>
                        <a:t>upto</a:t>
                      </a:r>
                      <a:r>
                        <a:rPr lang="en-US" sz="2000" dirty="0">
                          <a:solidFill>
                            <a:srgbClr val="003399"/>
                          </a:solidFill>
                          <a:latin typeface="Calibri"/>
                          <a:ea typeface="Calibri"/>
                          <a:cs typeface="Times New Roman"/>
                        </a:rPr>
                        <a:t> 10 Years  or  fine </a:t>
                      </a:r>
                      <a:r>
                        <a:rPr lang="en-US" sz="2000" dirty="0" err="1">
                          <a:solidFill>
                            <a:srgbClr val="003399"/>
                          </a:solidFill>
                          <a:latin typeface="Calibri"/>
                          <a:ea typeface="Calibri"/>
                          <a:cs typeface="Times New Roman"/>
                        </a:rPr>
                        <a:t>upto</a:t>
                      </a:r>
                      <a:r>
                        <a:rPr lang="en-US" sz="2000" dirty="0">
                          <a:solidFill>
                            <a:srgbClr val="003399"/>
                          </a:solidFill>
                          <a:latin typeface="Calibri"/>
                          <a:ea typeface="Calibri"/>
                          <a:cs typeface="Times New Roman"/>
                        </a:rPr>
                        <a:t> Rs</a:t>
                      </a:r>
                      <a:r>
                        <a:rPr lang="en-US" sz="2000" dirty="0" smtClean="0">
                          <a:solidFill>
                            <a:srgbClr val="003399"/>
                          </a:solidFill>
                          <a:latin typeface="Calibri"/>
                          <a:ea typeface="Calibri"/>
                          <a:cs typeface="Times New Roman"/>
                        </a:rPr>
                        <a:t>. 20,000 </a:t>
                      </a:r>
                      <a:r>
                        <a:rPr lang="en-US" sz="2000" dirty="0">
                          <a:solidFill>
                            <a:srgbClr val="003399"/>
                          </a:solidFill>
                          <a:latin typeface="Calibri"/>
                          <a:ea typeface="Calibri"/>
                          <a:cs typeface="Times New Roman"/>
                        </a:rPr>
                        <a:t>or both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756">
                <a:tc>
                  <a:txBody>
                    <a:bodyPr/>
                    <a:lstStyle/>
                    <a:p>
                      <a:pPr marL="0" marR="0" algn="ctr">
                        <a:lnSpc>
                          <a:spcPct val="115000"/>
                        </a:lnSpc>
                        <a:spcBef>
                          <a:spcPts val="0"/>
                        </a:spcBef>
                        <a:spcAft>
                          <a:spcPts val="0"/>
                        </a:spcAft>
                      </a:pPr>
                      <a:r>
                        <a:rPr lang="en-US" sz="2000" dirty="0">
                          <a:solidFill>
                            <a:srgbClr val="FF3300"/>
                          </a:solidFill>
                          <a:latin typeface="Calibri"/>
                          <a:ea typeface="Calibri"/>
                          <a:cs typeface="Times New Roman"/>
                        </a:rPr>
                        <a:t>Seles of any adulterated or spurious drugs or drugs which is not likely to cause death.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solidFill>
                            <a:srgbClr val="FF3300"/>
                          </a:solidFill>
                          <a:latin typeface="Calibri"/>
                          <a:ea typeface="Calibri"/>
                          <a:cs typeface="Times New Roman"/>
                        </a:rPr>
                        <a:t>Imprisonment for 1 -3 Years and fine of not less than Rs</a:t>
                      </a:r>
                      <a:r>
                        <a:rPr lang="en-US" sz="2000" dirty="0" smtClean="0">
                          <a:solidFill>
                            <a:srgbClr val="FF3300"/>
                          </a:solidFill>
                          <a:latin typeface="Calibri"/>
                          <a:ea typeface="Calibri"/>
                          <a:cs typeface="Times New Roman"/>
                        </a:rPr>
                        <a:t>. 5,000</a:t>
                      </a:r>
                      <a:endParaRPr lang="en-US" sz="2000" dirty="0">
                        <a:solidFill>
                          <a:srgbClr val="FF33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solidFill>
                            <a:srgbClr val="FF3300"/>
                          </a:solidFill>
                          <a:latin typeface="Calibri"/>
                          <a:ea typeface="Calibri"/>
                          <a:cs typeface="Times New Roman"/>
                        </a:rPr>
                        <a:t>Imprisonment for 2 -4 Years and fine of not less than </a:t>
                      </a:r>
                      <a:r>
                        <a:rPr lang="en-US" sz="2000" dirty="0" smtClean="0">
                          <a:solidFill>
                            <a:srgbClr val="FF3300"/>
                          </a:solidFill>
                          <a:latin typeface="Calibri"/>
                          <a:ea typeface="Calibri"/>
                          <a:cs typeface="Times New Roman"/>
                        </a:rPr>
                        <a:t>Rs. 10,000</a:t>
                      </a:r>
                      <a:endParaRPr lang="en-US" sz="2000" dirty="0">
                        <a:solidFill>
                          <a:srgbClr val="FF33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4109">
                <a:tc>
                  <a:txBody>
                    <a:bodyPr/>
                    <a:lstStyle/>
                    <a:p>
                      <a:pPr marL="0" marR="0" algn="ctr">
                        <a:lnSpc>
                          <a:spcPct val="115000"/>
                        </a:lnSpc>
                        <a:spcBef>
                          <a:spcPts val="0"/>
                        </a:spcBef>
                        <a:spcAft>
                          <a:spcPts val="0"/>
                        </a:spcAft>
                      </a:pPr>
                      <a:r>
                        <a:rPr lang="en-US" sz="2000" dirty="0">
                          <a:solidFill>
                            <a:srgbClr val="009900"/>
                          </a:solidFill>
                          <a:latin typeface="Calibri"/>
                          <a:ea typeface="Calibri"/>
                          <a:cs typeface="Times New Roman"/>
                        </a:rPr>
                        <a:t>Sale of drug in contravention of any other provision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solidFill>
                            <a:srgbClr val="009900"/>
                          </a:solidFill>
                          <a:latin typeface="Calibri"/>
                          <a:ea typeface="Calibri"/>
                          <a:cs typeface="Times New Roman"/>
                        </a:rPr>
                        <a:t>1-2 years imprisonment and fine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solidFill>
                            <a:srgbClr val="009900"/>
                          </a:solidFill>
                          <a:latin typeface="Calibri"/>
                          <a:ea typeface="Calibri"/>
                          <a:cs typeface="Times New Roman"/>
                        </a:rPr>
                        <a:t>2-4 years imprisonment and fine not less than Rs. 5,000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838200" y="228600"/>
            <a:ext cx="7917375" cy="861774"/>
          </a:xfrm>
          <a:prstGeom prst="rect">
            <a:avLst/>
          </a:prstGeom>
        </p:spPr>
        <p:txBody>
          <a:bodyPr wrap="square">
            <a:spAutoFit/>
          </a:bodyPr>
          <a:lstStyle/>
          <a:p>
            <a:pPr algn="ctr"/>
            <a:r>
              <a:rPr lang="en-US" sz="2500" b="1" dirty="0" smtClean="0">
                <a:solidFill>
                  <a:srgbClr val="FF0000"/>
                </a:solidFill>
              </a:rPr>
              <a:t>Offences and penalties for manufacture and sale of drugs</a:t>
            </a:r>
          </a:p>
          <a:p>
            <a:pPr algn="ctr"/>
            <a:endParaRPr lang="en-US" sz="2500" b="1" dirty="0">
              <a:solidFill>
                <a:srgbClr val="FF0000"/>
              </a:solidFill>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0" y="1143001"/>
          <a:ext cx="8153400" cy="3610629"/>
        </p:xfrm>
        <a:graphic>
          <a:graphicData uri="http://schemas.openxmlformats.org/drawingml/2006/table">
            <a:tbl>
              <a:tblPr/>
              <a:tblGrid>
                <a:gridCol w="3276600"/>
                <a:gridCol w="2159000"/>
                <a:gridCol w="2717800"/>
              </a:tblGrid>
              <a:tr h="532630">
                <a:tc>
                  <a:txBody>
                    <a:bodyPr/>
                    <a:lstStyle/>
                    <a:p>
                      <a:pPr marL="0" marR="0" algn="ctr">
                        <a:lnSpc>
                          <a:spcPct val="115000"/>
                        </a:lnSpc>
                        <a:spcBef>
                          <a:spcPts val="0"/>
                        </a:spcBef>
                        <a:spcAft>
                          <a:spcPts val="0"/>
                        </a:spcAft>
                      </a:pPr>
                      <a:r>
                        <a:rPr lang="en-US" sz="2000" b="1" dirty="0">
                          <a:solidFill>
                            <a:schemeClr val="accent6">
                              <a:lumMod val="50000"/>
                            </a:schemeClr>
                          </a:solidFill>
                          <a:latin typeface="Calibri"/>
                          <a:ea typeface="Calibri"/>
                          <a:cs typeface="Times New Roman"/>
                        </a:rPr>
                        <a:t>Offences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chemeClr val="accent6">
                              <a:lumMod val="50000"/>
                            </a:schemeClr>
                          </a:solidFill>
                          <a:latin typeface="Calibri"/>
                          <a:ea typeface="Calibri"/>
                          <a:cs typeface="Times New Roman"/>
                        </a:rPr>
                        <a:t>Penalties for first conviction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chemeClr val="accent6">
                              <a:lumMod val="50000"/>
                            </a:schemeClr>
                          </a:solidFill>
                          <a:latin typeface="Calibri"/>
                          <a:ea typeface="Calibri"/>
                          <a:cs typeface="Times New Roman"/>
                        </a:rPr>
                        <a:t>Penalties for subsequent conviction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812">
                <a:tc>
                  <a:txBody>
                    <a:bodyPr/>
                    <a:lstStyle/>
                    <a:p>
                      <a:pPr marL="0" marR="0" algn="ctr">
                        <a:lnSpc>
                          <a:spcPct val="115000"/>
                        </a:lnSpc>
                        <a:spcBef>
                          <a:spcPts val="0"/>
                        </a:spcBef>
                        <a:spcAft>
                          <a:spcPts val="0"/>
                        </a:spcAft>
                      </a:pPr>
                      <a:r>
                        <a:rPr lang="en-US" sz="2000" kern="1200" dirty="0">
                          <a:solidFill>
                            <a:srgbClr val="950B7B"/>
                          </a:solidFill>
                          <a:latin typeface="Calibri"/>
                          <a:ea typeface="Calibri"/>
                          <a:cs typeface="Times New Roman"/>
                        </a:rPr>
                        <a:t>Not disclosing the name of manufacturer or the place where the manufactured drug are kept</a:t>
                      </a:r>
                      <a:endParaRPr lang="en-US" sz="2000" dirty="0">
                        <a:solidFill>
                          <a:srgbClr val="950B7B"/>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2000" kern="1200" dirty="0">
                          <a:solidFill>
                            <a:srgbClr val="950B7B"/>
                          </a:solidFill>
                          <a:latin typeface="Calibri"/>
                          <a:ea typeface="Calibri"/>
                          <a:cs typeface="Times New Roman"/>
                        </a:rPr>
                        <a:t>Imprisonment </a:t>
                      </a:r>
                      <a:r>
                        <a:rPr lang="en-US" sz="2000" kern="1200" dirty="0" err="1">
                          <a:solidFill>
                            <a:srgbClr val="950B7B"/>
                          </a:solidFill>
                          <a:latin typeface="Calibri"/>
                          <a:ea typeface="Calibri"/>
                          <a:cs typeface="Times New Roman"/>
                        </a:rPr>
                        <a:t>upto</a:t>
                      </a:r>
                      <a:r>
                        <a:rPr lang="en-US" sz="2000" kern="1200" dirty="0">
                          <a:solidFill>
                            <a:srgbClr val="950B7B"/>
                          </a:solidFill>
                          <a:latin typeface="Calibri"/>
                          <a:ea typeface="Calibri"/>
                          <a:cs typeface="Times New Roman"/>
                        </a:rPr>
                        <a:t> 3 Years or fine </a:t>
                      </a:r>
                      <a:r>
                        <a:rPr lang="en-US" sz="2000" kern="1200" dirty="0" err="1">
                          <a:solidFill>
                            <a:srgbClr val="950B7B"/>
                          </a:solidFill>
                          <a:latin typeface="Calibri"/>
                          <a:ea typeface="Calibri"/>
                          <a:cs typeface="Times New Roman"/>
                        </a:rPr>
                        <a:t>upto</a:t>
                      </a:r>
                      <a:r>
                        <a:rPr lang="en-US" sz="2000" kern="1200" dirty="0">
                          <a:solidFill>
                            <a:srgbClr val="950B7B"/>
                          </a:solidFill>
                          <a:latin typeface="Calibri"/>
                          <a:ea typeface="Calibri"/>
                          <a:cs typeface="Times New Roman"/>
                        </a:rPr>
                        <a:t>  </a:t>
                      </a:r>
                      <a:r>
                        <a:rPr lang="en-US" sz="2000" kern="1200" dirty="0" smtClean="0">
                          <a:solidFill>
                            <a:srgbClr val="950B7B"/>
                          </a:solidFill>
                          <a:latin typeface="Calibri"/>
                          <a:ea typeface="Calibri"/>
                          <a:cs typeface="Times New Roman"/>
                        </a:rPr>
                        <a:t>Rs.1,000 </a:t>
                      </a:r>
                      <a:r>
                        <a:rPr lang="en-US" sz="2000" kern="1200" dirty="0">
                          <a:solidFill>
                            <a:srgbClr val="950B7B"/>
                          </a:solidFill>
                          <a:latin typeface="Calibri"/>
                          <a:ea typeface="Calibri"/>
                          <a:cs typeface="Times New Roman"/>
                        </a:rPr>
                        <a:t>or both</a:t>
                      </a:r>
                      <a:endParaRPr lang="en-US" sz="2000" dirty="0">
                        <a:solidFill>
                          <a:srgbClr val="950B7B"/>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55087">
                <a:tc>
                  <a:txBody>
                    <a:bodyPr/>
                    <a:lstStyle/>
                    <a:p>
                      <a:pPr marL="0" marR="0" algn="ctr">
                        <a:lnSpc>
                          <a:spcPct val="115000"/>
                        </a:lnSpc>
                        <a:spcBef>
                          <a:spcPts val="0"/>
                        </a:spcBef>
                        <a:spcAft>
                          <a:spcPts val="0"/>
                        </a:spcAft>
                      </a:pPr>
                      <a:r>
                        <a:rPr lang="en-US" sz="2000" dirty="0">
                          <a:solidFill>
                            <a:srgbClr val="FF3300"/>
                          </a:solidFill>
                          <a:latin typeface="Calibri"/>
                          <a:ea typeface="Calibri"/>
                          <a:cs typeface="Times New Roman"/>
                        </a:rPr>
                        <a:t>Failure to keep records of manufacture or sale of drugs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2000" dirty="0">
                          <a:solidFill>
                            <a:srgbClr val="FF3300"/>
                          </a:solidFill>
                          <a:latin typeface="Calibri"/>
                          <a:ea typeface="Calibri"/>
                          <a:cs typeface="Times New Roman"/>
                        </a:rPr>
                        <a:t>Imprisonment </a:t>
                      </a:r>
                      <a:r>
                        <a:rPr lang="en-US" sz="2000" dirty="0" err="1">
                          <a:solidFill>
                            <a:srgbClr val="FF3300"/>
                          </a:solidFill>
                          <a:latin typeface="Calibri"/>
                          <a:ea typeface="Calibri"/>
                          <a:cs typeface="Times New Roman"/>
                        </a:rPr>
                        <a:t>upto</a:t>
                      </a:r>
                      <a:r>
                        <a:rPr lang="en-US" sz="2000" dirty="0">
                          <a:solidFill>
                            <a:srgbClr val="FF3300"/>
                          </a:solidFill>
                          <a:latin typeface="Calibri"/>
                          <a:ea typeface="Calibri"/>
                          <a:cs typeface="Times New Roman"/>
                        </a:rPr>
                        <a:t> 3 Years or fine </a:t>
                      </a:r>
                      <a:r>
                        <a:rPr lang="en-US" sz="2000" dirty="0" err="1">
                          <a:solidFill>
                            <a:srgbClr val="FF3300"/>
                          </a:solidFill>
                          <a:latin typeface="Calibri"/>
                          <a:ea typeface="Calibri"/>
                          <a:cs typeface="Times New Roman"/>
                        </a:rPr>
                        <a:t>upto</a:t>
                      </a:r>
                      <a:r>
                        <a:rPr lang="en-US" sz="2000" dirty="0">
                          <a:solidFill>
                            <a:srgbClr val="FF3300"/>
                          </a:solidFill>
                          <a:latin typeface="Calibri"/>
                          <a:ea typeface="Calibri"/>
                          <a:cs typeface="Times New Roman"/>
                        </a:rPr>
                        <a:t>  </a:t>
                      </a:r>
                      <a:r>
                        <a:rPr lang="en-US" sz="2000" dirty="0" smtClean="0">
                          <a:solidFill>
                            <a:srgbClr val="FF3300"/>
                          </a:solidFill>
                          <a:latin typeface="Calibri"/>
                          <a:ea typeface="Calibri"/>
                          <a:cs typeface="Times New Roman"/>
                        </a:rPr>
                        <a:t>Rs.1,000 </a:t>
                      </a:r>
                      <a:r>
                        <a:rPr lang="en-US" sz="2000" dirty="0">
                          <a:solidFill>
                            <a:srgbClr val="FF3300"/>
                          </a:solidFill>
                          <a:latin typeface="Calibri"/>
                          <a:ea typeface="Calibri"/>
                          <a:cs typeface="Times New Roman"/>
                        </a:rPr>
                        <a:t>or both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06469">
                <a:tc>
                  <a:txBody>
                    <a:bodyPr/>
                    <a:lstStyle/>
                    <a:p>
                      <a:pPr marL="0" marR="0" algn="ctr">
                        <a:lnSpc>
                          <a:spcPct val="115000"/>
                        </a:lnSpc>
                        <a:spcBef>
                          <a:spcPts val="0"/>
                        </a:spcBef>
                        <a:spcAft>
                          <a:spcPts val="0"/>
                        </a:spcAft>
                      </a:pPr>
                      <a:r>
                        <a:rPr lang="en-US" sz="2000" dirty="0">
                          <a:solidFill>
                            <a:srgbClr val="009900"/>
                          </a:solidFill>
                          <a:latin typeface="Calibri"/>
                          <a:ea typeface="Calibri"/>
                          <a:cs typeface="Times New Roman"/>
                        </a:rPr>
                        <a:t>Use of govt. analyst report for advertising any drug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solidFill>
                            <a:srgbClr val="009900"/>
                          </a:solidFill>
                          <a:latin typeface="Calibri"/>
                          <a:ea typeface="Calibri"/>
                          <a:cs typeface="Times New Roman"/>
                        </a:rPr>
                        <a:t>Fine </a:t>
                      </a:r>
                      <a:r>
                        <a:rPr lang="en-US" sz="2000" dirty="0" err="1">
                          <a:solidFill>
                            <a:srgbClr val="009900"/>
                          </a:solidFill>
                          <a:latin typeface="Calibri"/>
                          <a:ea typeface="Calibri"/>
                          <a:cs typeface="Times New Roman"/>
                        </a:rPr>
                        <a:t>upto</a:t>
                      </a:r>
                      <a:r>
                        <a:rPr lang="en-US" sz="2000" dirty="0">
                          <a:solidFill>
                            <a:srgbClr val="009900"/>
                          </a:solidFill>
                          <a:latin typeface="Calibri"/>
                          <a:ea typeface="Calibri"/>
                          <a:cs typeface="Times New Roman"/>
                        </a:rPr>
                        <a:t> Rs</a:t>
                      </a:r>
                      <a:r>
                        <a:rPr lang="en-US" sz="2000" dirty="0" smtClean="0">
                          <a:solidFill>
                            <a:srgbClr val="009900"/>
                          </a:solidFill>
                          <a:latin typeface="Calibri"/>
                          <a:ea typeface="Calibri"/>
                          <a:cs typeface="Times New Roman"/>
                        </a:rPr>
                        <a:t>. 500</a:t>
                      </a:r>
                      <a:endParaRPr lang="en-US" sz="2000" dirty="0">
                        <a:solidFill>
                          <a:srgbClr val="0099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solidFill>
                            <a:srgbClr val="009900"/>
                          </a:solidFill>
                          <a:latin typeface="Calibri"/>
                          <a:ea typeface="Calibri"/>
                          <a:cs typeface="Times New Roman"/>
                        </a:rPr>
                        <a:t>Imprisonment </a:t>
                      </a:r>
                      <a:r>
                        <a:rPr lang="en-US" sz="2000" dirty="0" err="1">
                          <a:solidFill>
                            <a:srgbClr val="009900"/>
                          </a:solidFill>
                          <a:latin typeface="Calibri"/>
                          <a:ea typeface="Calibri"/>
                          <a:cs typeface="Times New Roman"/>
                        </a:rPr>
                        <a:t>upto</a:t>
                      </a:r>
                      <a:r>
                        <a:rPr lang="en-US" sz="2000" dirty="0">
                          <a:solidFill>
                            <a:srgbClr val="009900"/>
                          </a:solidFill>
                          <a:latin typeface="Calibri"/>
                          <a:ea typeface="Calibri"/>
                          <a:cs typeface="Times New Roman"/>
                        </a:rPr>
                        <a:t> 10 Years or fine or both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4000" b="1" dirty="0" smtClean="0">
                <a:solidFill>
                  <a:srgbClr val="FF0000"/>
                </a:solidFill>
              </a:rPr>
              <a:t>Labeling of drugs</a:t>
            </a:r>
            <a:endParaRPr lang="en-US" sz="4000" b="1" dirty="0">
              <a:solidFill>
                <a:srgbClr val="FF0000"/>
              </a:solidFill>
            </a:endParaRPr>
          </a:p>
        </p:txBody>
      </p:sp>
      <p:sp>
        <p:nvSpPr>
          <p:cNvPr id="3" name="Content Placeholder 2"/>
          <p:cNvSpPr>
            <a:spLocks noGrp="1"/>
          </p:cNvSpPr>
          <p:nvPr>
            <p:ph idx="1"/>
          </p:nvPr>
        </p:nvSpPr>
        <p:spPr>
          <a:xfrm>
            <a:off x="457200" y="990600"/>
            <a:ext cx="8229600" cy="5135563"/>
          </a:xfrm>
        </p:spPr>
        <p:txBody>
          <a:bodyPr>
            <a:normAutofit/>
          </a:bodyPr>
          <a:lstStyle/>
          <a:p>
            <a:pPr algn="just">
              <a:buFont typeface="Wingdings" pitchFamily="2" charset="2"/>
              <a:buChar char="Ø"/>
            </a:pPr>
            <a:r>
              <a:rPr lang="en-US" sz="2700" dirty="0" smtClean="0">
                <a:solidFill>
                  <a:srgbClr val="009900"/>
                </a:solidFill>
              </a:rPr>
              <a:t>The containers of all the drugs should be labeled as per the provisions of Drug and Cosmetics Rules 1945.</a:t>
            </a:r>
          </a:p>
          <a:p>
            <a:pPr algn="just">
              <a:buFont typeface="Wingdings" pitchFamily="2" charset="2"/>
              <a:buChar char="Ø"/>
            </a:pPr>
            <a:r>
              <a:rPr lang="en-US" sz="2700" dirty="0" smtClean="0">
                <a:solidFill>
                  <a:srgbClr val="009900"/>
                </a:solidFill>
              </a:rPr>
              <a:t>Following general particulars should be appear in a conspicuous position on the innermost container in which the drug is packed and every other covering in which that container is packed:</a:t>
            </a:r>
          </a:p>
          <a:p>
            <a:pPr algn="just">
              <a:buFont typeface="Wingdings" pitchFamily="2" charset="2"/>
              <a:buChar char="§"/>
            </a:pPr>
            <a:r>
              <a:rPr lang="en-US" sz="2700" dirty="0" smtClean="0"/>
              <a:t> </a:t>
            </a:r>
            <a:r>
              <a:rPr lang="en-US" sz="2700" dirty="0" smtClean="0">
                <a:solidFill>
                  <a:srgbClr val="FF3300"/>
                </a:solidFill>
              </a:rPr>
              <a:t>Name of drug (official name, trade name) </a:t>
            </a:r>
          </a:p>
          <a:p>
            <a:pPr algn="just">
              <a:buFont typeface="Wingdings" pitchFamily="2" charset="2"/>
              <a:buChar char="§"/>
            </a:pPr>
            <a:r>
              <a:rPr lang="en-US" sz="2700" dirty="0" smtClean="0">
                <a:solidFill>
                  <a:srgbClr val="FF3300"/>
                </a:solidFill>
              </a:rPr>
              <a:t>Net content in terms of weight, measure, volume, number of units of contents, number of units of activity, as the case may be.</a:t>
            </a:r>
          </a:p>
          <a:p>
            <a:pPr algn="just">
              <a:buFont typeface="Wingdings" pitchFamily="2" charset="2"/>
              <a:buChar char="Ø"/>
            </a:pPr>
            <a:endParaRPr lang="en-US" sz="2700" dirty="0" smtClean="0"/>
          </a:p>
          <a:p>
            <a:pPr algn="just"/>
            <a:endParaRPr lang="en-US" sz="2800" dirty="0" smtClean="0"/>
          </a:p>
          <a:p>
            <a:pPr algn="just"/>
            <a:endParaRPr lang="en-US" sz="2800" dirty="0" smtClean="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381000"/>
            <a:ext cx="8686800" cy="6248400"/>
          </a:xfrm>
        </p:spPr>
        <p:txBody>
          <a:bodyPr>
            <a:normAutofit/>
          </a:bodyPr>
          <a:lstStyle/>
          <a:p>
            <a:pPr algn="just">
              <a:buFont typeface="Wingdings" pitchFamily="2" charset="2"/>
              <a:buChar char="§"/>
            </a:pPr>
            <a:r>
              <a:rPr lang="en-US" sz="2800" dirty="0" smtClean="0">
                <a:solidFill>
                  <a:srgbClr val="003399"/>
                </a:solidFill>
              </a:rPr>
              <a:t>The content of active ingredients− </a:t>
            </a:r>
          </a:p>
          <a:p>
            <a:pPr algn="just">
              <a:buFont typeface="Wingdings" pitchFamily="2" charset="2"/>
              <a:buChar char="ü"/>
            </a:pPr>
            <a:r>
              <a:rPr lang="en-US" sz="2700" dirty="0" smtClean="0">
                <a:solidFill>
                  <a:srgbClr val="FF3300"/>
                </a:solidFill>
              </a:rPr>
              <a:t>For oral liquid preparations in terms of the content per single dose, being indicated in 5 ml or multiple thereof. </a:t>
            </a:r>
            <a:r>
              <a:rPr lang="en-US" sz="2700" i="1" dirty="0" smtClean="0">
                <a:solidFill>
                  <a:srgbClr val="FF3300"/>
                </a:solidFill>
              </a:rPr>
              <a:t>(W</a:t>
            </a:r>
            <a:r>
              <a:rPr lang="en-US" sz="2700" dirty="0" smtClean="0">
                <a:solidFill>
                  <a:srgbClr val="FF3300"/>
                </a:solidFill>
              </a:rPr>
              <a:t>here the dose is below 5 ml, the contents of active ingredients may be expressed in terms of 1 ml or fraction thereof)  </a:t>
            </a:r>
          </a:p>
          <a:p>
            <a:pPr algn="just">
              <a:buFont typeface="Wingdings" pitchFamily="2" charset="2"/>
              <a:buChar char="ü"/>
            </a:pPr>
            <a:r>
              <a:rPr lang="en-US" sz="2700" dirty="0" smtClean="0">
                <a:solidFill>
                  <a:srgbClr val="009900"/>
                </a:solidFill>
              </a:rPr>
              <a:t>For liquid parenteral preparations ready for administration in terms of 1 ml or percentage by volume or per dose in the case of single dose container (If the preparation is contained in an ampoule the composition is shown on the label or wrapper affixed to any package in which such ampoule is issued for sale) </a:t>
            </a:r>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6096000"/>
          </a:xfrm>
        </p:spPr>
        <p:txBody>
          <a:bodyPr>
            <a:normAutofit fontScale="92500" lnSpcReduction="10000"/>
          </a:bodyPr>
          <a:lstStyle/>
          <a:p>
            <a:pPr algn="just">
              <a:buFont typeface="Wingdings" pitchFamily="2" charset="2"/>
              <a:buChar char="ü"/>
            </a:pPr>
            <a:r>
              <a:rPr lang="en-US" sz="2900" dirty="0" smtClean="0">
                <a:solidFill>
                  <a:srgbClr val="FF0066"/>
                </a:solidFill>
              </a:rPr>
              <a:t>For drugs in solid form intended for parenteral administration, in terms of units or weight per milligram or gram; </a:t>
            </a:r>
          </a:p>
          <a:p>
            <a:pPr algn="just">
              <a:buFont typeface="Wingdings" pitchFamily="2" charset="2"/>
              <a:buChar char="ü"/>
            </a:pPr>
            <a:r>
              <a:rPr lang="en-US" sz="2900" dirty="0" smtClean="0">
                <a:solidFill>
                  <a:srgbClr val="FF0066"/>
                </a:solidFill>
              </a:rPr>
              <a:t>For tablets, capsules, pills etc. in terms of the content in each unit, as the case may be. </a:t>
            </a:r>
          </a:p>
          <a:p>
            <a:pPr algn="just">
              <a:buFont typeface="Wingdings" pitchFamily="2" charset="2"/>
              <a:buChar char="ü"/>
            </a:pPr>
            <a:r>
              <a:rPr lang="en-US" sz="2900" dirty="0" smtClean="0">
                <a:solidFill>
                  <a:srgbClr val="FF0066"/>
                </a:solidFill>
              </a:rPr>
              <a:t>For other preparations, in terms of percentage by weight or volume or in terms of unit per gram or ml, as the case may be. </a:t>
            </a:r>
          </a:p>
          <a:p>
            <a:pPr algn="just">
              <a:buFont typeface="Wingdings" pitchFamily="2" charset="2"/>
              <a:buChar char="§"/>
            </a:pPr>
            <a:r>
              <a:rPr lang="en-US" sz="2900" dirty="0" smtClean="0">
                <a:solidFill>
                  <a:srgbClr val="0033CC"/>
                </a:solidFill>
              </a:rPr>
              <a:t>Name and address of the manufacturer </a:t>
            </a:r>
          </a:p>
          <a:p>
            <a:pPr algn="just">
              <a:buFont typeface="Wingdings" pitchFamily="2" charset="2"/>
              <a:buChar char="§"/>
            </a:pPr>
            <a:r>
              <a:rPr lang="en-US" sz="2900" dirty="0" smtClean="0">
                <a:solidFill>
                  <a:srgbClr val="0033CC"/>
                </a:solidFill>
              </a:rPr>
              <a:t>Manufacturing license number  (Mfg. </a:t>
            </a:r>
            <a:r>
              <a:rPr lang="en-US" sz="2900" dirty="0" err="1" smtClean="0">
                <a:solidFill>
                  <a:srgbClr val="0033CC"/>
                </a:solidFill>
              </a:rPr>
              <a:t>Lic</a:t>
            </a:r>
            <a:r>
              <a:rPr lang="en-US" sz="2900" dirty="0" smtClean="0">
                <a:solidFill>
                  <a:srgbClr val="0033CC"/>
                </a:solidFill>
              </a:rPr>
              <a:t>. No.) under which the drug has been manufactured</a:t>
            </a:r>
          </a:p>
          <a:p>
            <a:pPr algn="just">
              <a:buFont typeface="Wingdings" pitchFamily="2" charset="2"/>
              <a:buChar char="§"/>
            </a:pPr>
            <a:r>
              <a:rPr lang="en-US" sz="2900" dirty="0" smtClean="0">
                <a:solidFill>
                  <a:srgbClr val="0033CC"/>
                </a:solidFill>
              </a:rPr>
              <a:t>A distinctive batch number, lot number (preceded by words “Batch No.”, “B. No.:, “Lot No.”)</a:t>
            </a:r>
          </a:p>
          <a:p>
            <a:pPr algn="just">
              <a:buFont typeface="Wingdings" pitchFamily="2" charset="2"/>
              <a:buChar char="§"/>
            </a:pPr>
            <a:r>
              <a:rPr lang="en-US" sz="2900" dirty="0" smtClean="0">
                <a:solidFill>
                  <a:srgbClr val="0033CC"/>
                </a:solidFill>
              </a:rPr>
              <a:t>Manufacturing and expiry date </a:t>
            </a:r>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305800" cy="5668963"/>
          </a:xfrm>
        </p:spPr>
        <p:txBody>
          <a:bodyPr>
            <a:normAutofit/>
          </a:bodyPr>
          <a:lstStyle/>
          <a:p>
            <a:pPr algn="just">
              <a:buFont typeface="Wingdings" pitchFamily="2" charset="2"/>
              <a:buChar char="§"/>
            </a:pPr>
            <a:r>
              <a:rPr lang="en-US" sz="2800" dirty="0" smtClean="0">
                <a:solidFill>
                  <a:srgbClr val="FF3300"/>
                </a:solidFill>
              </a:rPr>
              <a:t>Precautionary information related to  care in handling, usage etc. </a:t>
            </a:r>
          </a:p>
          <a:p>
            <a:pPr algn="just">
              <a:buFont typeface="Wingdings" pitchFamily="2" charset="2"/>
              <a:buChar char="§"/>
            </a:pPr>
            <a:r>
              <a:rPr lang="en-US" sz="2800" dirty="0" smtClean="0">
                <a:solidFill>
                  <a:srgbClr val="FF3300"/>
                </a:solidFill>
              </a:rPr>
              <a:t>Information related to storage. </a:t>
            </a:r>
          </a:p>
          <a:p>
            <a:pPr algn="just">
              <a:buFont typeface="Wingdings" pitchFamily="2" charset="2"/>
              <a:buChar char="§"/>
            </a:pPr>
            <a:r>
              <a:rPr lang="en-US" sz="2800" dirty="0" smtClean="0">
                <a:solidFill>
                  <a:srgbClr val="FF3300"/>
                </a:solidFill>
              </a:rPr>
              <a:t>General information such as:</a:t>
            </a:r>
          </a:p>
          <a:p>
            <a:pPr algn="just">
              <a:buFont typeface="Wingdings" pitchFamily="2" charset="2"/>
              <a:buChar char="ü"/>
            </a:pPr>
            <a:r>
              <a:rPr lang="en-US" sz="2800" dirty="0" smtClean="0">
                <a:solidFill>
                  <a:srgbClr val="009900"/>
                </a:solidFill>
              </a:rPr>
              <a:t>Shake well before use (Suspension, Emulsion, lotion) </a:t>
            </a:r>
          </a:p>
          <a:p>
            <a:pPr algn="just">
              <a:buFont typeface="Wingdings" pitchFamily="2" charset="2"/>
              <a:buChar char="ü"/>
            </a:pPr>
            <a:r>
              <a:rPr lang="en-US" sz="2800" dirty="0" smtClean="0">
                <a:solidFill>
                  <a:srgbClr val="009900"/>
                </a:solidFill>
              </a:rPr>
              <a:t>For external use only ( if external preparation)</a:t>
            </a:r>
          </a:p>
          <a:p>
            <a:pPr algn="just">
              <a:buFont typeface="Wingdings" pitchFamily="2" charset="2"/>
              <a:buChar char="ü"/>
            </a:pPr>
            <a:r>
              <a:rPr lang="en-US" sz="2800" dirty="0" smtClean="0">
                <a:solidFill>
                  <a:srgbClr val="009900"/>
                </a:solidFill>
              </a:rPr>
              <a:t>Not to be sold ( if physician sample) </a:t>
            </a:r>
          </a:p>
          <a:p>
            <a:pPr algn="just">
              <a:buFont typeface="Wingdings" pitchFamily="2" charset="2"/>
              <a:buChar char="ü"/>
            </a:pPr>
            <a:r>
              <a:rPr lang="en-US" sz="2800" dirty="0" smtClean="0">
                <a:solidFill>
                  <a:srgbClr val="009900"/>
                </a:solidFill>
              </a:rPr>
              <a:t>For animal use only ( for veterinary products) </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smtClean="0">
                <a:solidFill>
                  <a:srgbClr val="FF0000"/>
                </a:solidFill>
              </a:rPr>
              <a:t>Special labelling requirements</a:t>
            </a:r>
            <a:endParaRPr lang="en-US" b="1" dirty="0">
              <a:solidFill>
                <a:srgbClr val="FF0000"/>
              </a:solidFill>
            </a:endParaRPr>
          </a:p>
        </p:txBody>
      </p:sp>
      <p:graphicFrame>
        <p:nvGraphicFramePr>
          <p:cNvPr id="3" name="Table 2"/>
          <p:cNvGraphicFramePr>
            <a:graphicFrameLocks noGrp="1"/>
          </p:cNvGraphicFramePr>
          <p:nvPr/>
        </p:nvGraphicFramePr>
        <p:xfrm>
          <a:off x="228600" y="914400"/>
          <a:ext cx="8763000" cy="5404104"/>
        </p:xfrm>
        <a:graphic>
          <a:graphicData uri="http://schemas.openxmlformats.org/drawingml/2006/table">
            <a:tbl>
              <a:tblPr/>
              <a:tblGrid>
                <a:gridCol w="1143000"/>
                <a:gridCol w="1463040"/>
                <a:gridCol w="6156960"/>
              </a:tblGrid>
              <a:tr h="710522">
                <a:tc>
                  <a:txBody>
                    <a:bodyPr/>
                    <a:lstStyle/>
                    <a:p>
                      <a:pPr marL="0" marR="0" algn="ctr">
                        <a:lnSpc>
                          <a:spcPct val="115000"/>
                        </a:lnSpc>
                        <a:spcBef>
                          <a:spcPts val="0"/>
                        </a:spcBef>
                        <a:spcAft>
                          <a:spcPts val="1000"/>
                        </a:spcAft>
                      </a:pPr>
                      <a:r>
                        <a:rPr lang="en-US" sz="2000" b="1" dirty="0">
                          <a:solidFill>
                            <a:schemeClr val="accent6">
                              <a:lumMod val="50000"/>
                            </a:schemeClr>
                          </a:solidFill>
                          <a:latin typeface="Calibri"/>
                          <a:ea typeface="Calibri"/>
                          <a:cs typeface="Times New Roman"/>
                        </a:rPr>
                        <a:t>Class of drug</a:t>
                      </a:r>
                      <a:endParaRPr lang="en-US" sz="2000" dirty="0">
                        <a:solidFill>
                          <a:schemeClr val="accent6">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b="1" dirty="0">
                          <a:solidFill>
                            <a:schemeClr val="accent6">
                              <a:lumMod val="50000"/>
                            </a:schemeClr>
                          </a:solidFill>
                          <a:latin typeface="Calibri"/>
                          <a:ea typeface="Calibri"/>
                          <a:cs typeface="Times New Roman"/>
                        </a:rPr>
                        <a:t>Nature of Medicine</a:t>
                      </a:r>
                      <a:endParaRPr lang="en-US" sz="2000" dirty="0">
                        <a:solidFill>
                          <a:schemeClr val="accent6">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b="1" dirty="0">
                          <a:solidFill>
                            <a:schemeClr val="accent6">
                              <a:lumMod val="50000"/>
                            </a:schemeClr>
                          </a:solidFill>
                          <a:latin typeface="Calibri"/>
                          <a:ea typeface="Calibri"/>
                          <a:cs typeface="Times New Roman"/>
                        </a:rPr>
                        <a:t>Particulars which should appear on label</a:t>
                      </a:r>
                      <a:endParaRPr lang="en-US" sz="2000" dirty="0">
                        <a:solidFill>
                          <a:schemeClr val="accent6">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4532">
                <a:tc>
                  <a:txBody>
                    <a:bodyPr/>
                    <a:lstStyle/>
                    <a:p>
                      <a:pPr marL="0" marR="0" algn="ctr">
                        <a:lnSpc>
                          <a:spcPct val="115000"/>
                        </a:lnSpc>
                        <a:spcBef>
                          <a:spcPts val="0"/>
                        </a:spcBef>
                        <a:spcAft>
                          <a:spcPts val="1000"/>
                        </a:spcAft>
                      </a:pPr>
                      <a:r>
                        <a:rPr lang="en-US" sz="2000" dirty="0" smtClean="0">
                          <a:solidFill>
                            <a:srgbClr val="FF0066"/>
                          </a:solidFill>
                          <a:latin typeface="Calibri"/>
                          <a:ea typeface="Calibri"/>
                          <a:cs typeface="Times New Roman"/>
                        </a:rPr>
                        <a:t>Schedule </a:t>
                      </a:r>
                      <a:r>
                        <a:rPr lang="en-US" sz="2000" dirty="0">
                          <a:solidFill>
                            <a:srgbClr val="FF0066"/>
                          </a:solidFill>
                          <a:latin typeface="Calibri"/>
                          <a:ea typeface="Calibri"/>
                          <a:cs typeface="Times New Roman"/>
                        </a:rPr>
                        <a:t>C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dirty="0">
                          <a:solidFill>
                            <a:srgbClr val="FF0066"/>
                          </a:solidFill>
                          <a:latin typeface="Calibri"/>
                          <a:ea typeface="Calibri"/>
                          <a:cs typeface="Times New Roman"/>
                        </a:rPr>
                        <a:t>In original form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dirty="0">
                          <a:solidFill>
                            <a:srgbClr val="FF0066"/>
                          </a:solidFill>
                          <a:latin typeface="Calibri"/>
                          <a:ea typeface="Calibri"/>
                          <a:cs typeface="Times New Roman"/>
                        </a:rPr>
                        <a:t>1) Proper name of the substance in addition to any patent or </a:t>
                      </a:r>
                      <a:r>
                        <a:rPr lang="en-US" sz="2000" dirty="0" smtClean="0">
                          <a:solidFill>
                            <a:srgbClr val="FF0066"/>
                          </a:solidFill>
                          <a:latin typeface="Calibri"/>
                          <a:ea typeface="Calibri"/>
                          <a:cs typeface="Times New Roman"/>
                        </a:rPr>
                        <a:t>proprietary </a:t>
                      </a:r>
                      <a:r>
                        <a:rPr lang="en-US" sz="2000" dirty="0">
                          <a:solidFill>
                            <a:srgbClr val="FF0066"/>
                          </a:solidFill>
                          <a:latin typeface="Calibri"/>
                          <a:ea typeface="Calibri"/>
                          <a:cs typeface="Times New Roman"/>
                        </a:rPr>
                        <a:t>name 2) License No. 3) Batch or Lot No. 4) Potency in units 5) Name &amp; address of manufacturer  </a:t>
                      </a:r>
                      <a:r>
                        <a:rPr lang="en-US" sz="2000" dirty="0" smtClean="0">
                          <a:solidFill>
                            <a:srgbClr val="FF0066"/>
                          </a:solidFill>
                          <a:latin typeface="Calibri"/>
                          <a:ea typeface="Calibri"/>
                          <a:cs typeface="Times New Roman"/>
                        </a:rPr>
                        <a:t>6) </a:t>
                      </a:r>
                      <a:r>
                        <a:rPr lang="en-US" sz="2000" dirty="0">
                          <a:solidFill>
                            <a:srgbClr val="FF0066"/>
                          </a:solidFill>
                          <a:latin typeface="Calibri"/>
                          <a:ea typeface="Calibri"/>
                          <a:cs typeface="Times New Roman"/>
                        </a:rPr>
                        <a:t>Date of manufacture </a:t>
                      </a:r>
                      <a:r>
                        <a:rPr lang="en-US" sz="2000" dirty="0" smtClean="0">
                          <a:solidFill>
                            <a:srgbClr val="FF0066"/>
                          </a:solidFill>
                          <a:latin typeface="Calibri"/>
                          <a:ea typeface="Calibri"/>
                          <a:cs typeface="Times New Roman"/>
                        </a:rPr>
                        <a:t>7) </a:t>
                      </a:r>
                      <a:r>
                        <a:rPr lang="en-US" sz="2000" dirty="0">
                          <a:solidFill>
                            <a:srgbClr val="FF0066"/>
                          </a:solidFill>
                          <a:latin typeface="Calibri"/>
                          <a:ea typeface="Calibri"/>
                          <a:cs typeface="Times New Roman"/>
                        </a:rPr>
                        <a:t>Date of expiry </a:t>
                      </a:r>
                      <a:r>
                        <a:rPr lang="en-US" sz="2000" dirty="0" smtClean="0">
                          <a:solidFill>
                            <a:srgbClr val="FF0066"/>
                          </a:solidFill>
                          <a:latin typeface="Calibri"/>
                          <a:ea typeface="Calibri"/>
                          <a:cs typeface="Times New Roman"/>
                        </a:rPr>
                        <a:t>8) </a:t>
                      </a:r>
                      <a:r>
                        <a:rPr lang="en-US" sz="2000" dirty="0">
                          <a:solidFill>
                            <a:srgbClr val="FF0066"/>
                          </a:solidFill>
                          <a:latin typeface="Calibri"/>
                          <a:ea typeface="Calibri"/>
                          <a:cs typeface="Times New Roman"/>
                        </a:rPr>
                        <a:t>Precaution necessary for preserving  the properties of drug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2526">
                <a:tc>
                  <a:txBody>
                    <a:bodyPr/>
                    <a:lstStyle/>
                    <a:p>
                      <a:pPr marL="0" marR="0" algn="just">
                        <a:lnSpc>
                          <a:spcPct val="115000"/>
                        </a:lnSpc>
                        <a:spcBef>
                          <a:spcPts val="0"/>
                        </a:spcBef>
                        <a:spcAft>
                          <a:spcPts val="1000"/>
                        </a:spcAft>
                      </a:pPr>
                      <a:r>
                        <a:rPr lang="en-US" sz="2000" dirty="0" smtClean="0">
                          <a:solidFill>
                            <a:srgbClr val="0033CC"/>
                          </a:solidFill>
                          <a:latin typeface="Calibri"/>
                          <a:ea typeface="Calibri"/>
                          <a:cs typeface="Times New Roman"/>
                        </a:rPr>
                        <a:t>Schedule </a:t>
                      </a:r>
                      <a:r>
                        <a:rPr lang="en-US" sz="2000" dirty="0">
                          <a:solidFill>
                            <a:srgbClr val="0033CC"/>
                          </a:solidFill>
                          <a:latin typeface="Calibri"/>
                          <a:ea typeface="Calibri"/>
                          <a:cs typeface="Times New Roman"/>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2000" dirty="0">
                          <a:solidFill>
                            <a:srgbClr val="0033CC"/>
                          </a:solidFill>
                          <a:latin typeface="Calibri"/>
                          <a:ea typeface="Calibri"/>
                          <a:cs typeface="Times New Roman"/>
                        </a:rPr>
                        <a:t>Medicines made up ready for internal use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2000" dirty="0">
                          <a:solidFill>
                            <a:srgbClr val="0033CC"/>
                          </a:solidFill>
                          <a:latin typeface="Calibri"/>
                          <a:ea typeface="Calibri"/>
                          <a:cs typeface="Times New Roman"/>
                        </a:rPr>
                        <a:t>The words “Caution: it is dangerous to take this preparation except under medical supervision” – conspicuously printed and surrounded by a line within which there shall be no other words; </a:t>
                      </a:r>
                      <a:endParaRPr lang="en-US" sz="2000" dirty="0">
                        <a:solidFill>
                          <a:srgbClr val="0033CC"/>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6524">
                <a:tc>
                  <a:txBody>
                    <a:bodyPr/>
                    <a:lstStyle/>
                    <a:p>
                      <a:pPr marL="0" marR="0" algn="ctr">
                        <a:lnSpc>
                          <a:spcPct val="115000"/>
                        </a:lnSpc>
                        <a:spcBef>
                          <a:spcPts val="0"/>
                        </a:spcBef>
                        <a:spcAft>
                          <a:spcPts val="1000"/>
                        </a:spcAft>
                      </a:pPr>
                      <a:r>
                        <a:rPr lang="en-US" sz="2000" dirty="0" smtClean="0">
                          <a:solidFill>
                            <a:srgbClr val="009900"/>
                          </a:solidFill>
                          <a:latin typeface="Calibri"/>
                          <a:ea typeface="Calibri"/>
                          <a:cs typeface="Times New Roman"/>
                        </a:rPr>
                        <a:t>Schedule </a:t>
                      </a:r>
                      <a:r>
                        <a:rPr lang="en-US" sz="2000" dirty="0">
                          <a:solidFill>
                            <a:srgbClr val="009900"/>
                          </a:solidFill>
                          <a:latin typeface="Calibri"/>
                          <a:ea typeface="Calibri"/>
                          <a:cs typeface="Times New Roman"/>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dirty="0">
                          <a:solidFill>
                            <a:srgbClr val="009900"/>
                          </a:solidFill>
                          <a:latin typeface="Calibri"/>
                          <a:ea typeface="Calibri"/>
                          <a:cs typeface="Times New Roman"/>
                        </a:rPr>
                        <a:t>Any drug (External use)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dirty="0">
                          <a:solidFill>
                            <a:srgbClr val="009900"/>
                          </a:solidFill>
                          <a:latin typeface="Calibri"/>
                          <a:ea typeface="Calibri"/>
                          <a:cs typeface="Times New Roman"/>
                        </a:rPr>
                        <a:t>No caution required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685795"/>
          <a:ext cx="8610599" cy="5867404"/>
        </p:xfrm>
        <a:graphic>
          <a:graphicData uri="http://schemas.openxmlformats.org/drawingml/2006/table">
            <a:tbl>
              <a:tblPr/>
              <a:tblGrid>
                <a:gridCol w="1163593"/>
                <a:gridCol w="2870200"/>
                <a:gridCol w="4576806"/>
              </a:tblGrid>
              <a:tr h="764591">
                <a:tc>
                  <a:txBody>
                    <a:bodyPr/>
                    <a:lstStyle/>
                    <a:p>
                      <a:pPr marL="0" marR="0" algn="l">
                        <a:lnSpc>
                          <a:spcPct val="115000"/>
                        </a:lnSpc>
                        <a:spcBef>
                          <a:spcPts val="0"/>
                        </a:spcBef>
                        <a:spcAft>
                          <a:spcPts val="1000"/>
                        </a:spcAft>
                      </a:pPr>
                      <a:r>
                        <a:rPr lang="en-US" sz="2000" b="1" dirty="0">
                          <a:solidFill>
                            <a:schemeClr val="accent6">
                              <a:lumMod val="50000"/>
                            </a:schemeClr>
                          </a:solidFill>
                          <a:latin typeface="+mn-lt"/>
                          <a:ea typeface="Calibri"/>
                          <a:cs typeface="Times New Roman"/>
                        </a:rPr>
                        <a:t>Class of drug</a:t>
                      </a:r>
                      <a:endParaRPr lang="en-US" sz="2000" dirty="0">
                        <a:solidFill>
                          <a:schemeClr val="accent6">
                            <a:lumMod val="50000"/>
                          </a:schemeClr>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2000" b="1" dirty="0">
                          <a:solidFill>
                            <a:schemeClr val="accent6">
                              <a:lumMod val="50000"/>
                            </a:schemeClr>
                          </a:solidFill>
                          <a:latin typeface="+mn-lt"/>
                          <a:ea typeface="Calibri"/>
                          <a:cs typeface="Times New Roman"/>
                        </a:rPr>
                        <a:t>Nature of Medicine</a:t>
                      </a:r>
                      <a:endParaRPr lang="en-US" sz="2000" dirty="0">
                        <a:solidFill>
                          <a:schemeClr val="accent6">
                            <a:lumMod val="50000"/>
                          </a:schemeClr>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2000" b="1" dirty="0">
                          <a:solidFill>
                            <a:schemeClr val="accent6">
                              <a:lumMod val="50000"/>
                            </a:schemeClr>
                          </a:solidFill>
                          <a:latin typeface="+mn-lt"/>
                          <a:ea typeface="Calibri"/>
                          <a:cs typeface="Times New Roman"/>
                        </a:rPr>
                        <a:t>Particulars which should appear on label</a:t>
                      </a:r>
                      <a:endParaRPr lang="en-US" sz="2000" dirty="0">
                        <a:solidFill>
                          <a:schemeClr val="accent6">
                            <a:lumMod val="50000"/>
                          </a:schemeClr>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1477">
                <a:tc>
                  <a:txBody>
                    <a:bodyPr/>
                    <a:lstStyle/>
                    <a:p>
                      <a:pPr marL="0" marR="0" algn="ctr">
                        <a:lnSpc>
                          <a:spcPct val="115000"/>
                        </a:lnSpc>
                        <a:spcBef>
                          <a:spcPts val="0"/>
                        </a:spcBef>
                        <a:spcAft>
                          <a:spcPts val="1000"/>
                        </a:spcAft>
                      </a:pPr>
                      <a:r>
                        <a:rPr lang="en-US" sz="2000" dirty="0">
                          <a:solidFill>
                            <a:srgbClr val="FF0066"/>
                          </a:solidFill>
                          <a:latin typeface="+mn-lt"/>
                          <a:ea typeface="Calibri"/>
                          <a:cs typeface="Times New Roman"/>
                        </a:rPr>
                        <a:t>Schedule 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dirty="0">
                          <a:solidFill>
                            <a:srgbClr val="FF0066"/>
                          </a:solidFill>
                          <a:latin typeface="+mn-lt"/>
                          <a:ea typeface="Calibri"/>
                          <a:cs typeface="Times New Roman"/>
                        </a:rPr>
                        <a:t>For internal use and not comes within the purview of the Narcotic Drugs and Psychotropic Substances Act, 1985)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dirty="0">
                          <a:solidFill>
                            <a:srgbClr val="FF0066"/>
                          </a:solidFill>
                          <a:latin typeface="+mn-lt"/>
                          <a:ea typeface="Calibri"/>
                          <a:cs typeface="Times New Roman"/>
                        </a:rPr>
                        <a:t>1) Symbol Rx displayed on left top corner of the label 2) Schedule H drugs-Warning:  to be sold by retail on the prescription of a R.M.P. only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2154">
                <a:tc>
                  <a:txBody>
                    <a:bodyPr/>
                    <a:lstStyle/>
                    <a:p>
                      <a:pPr marL="0" marR="0" algn="ctr">
                        <a:lnSpc>
                          <a:spcPct val="115000"/>
                        </a:lnSpc>
                        <a:spcBef>
                          <a:spcPts val="0"/>
                        </a:spcBef>
                        <a:spcAft>
                          <a:spcPts val="1000"/>
                        </a:spcAft>
                      </a:pPr>
                      <a:r>
                        <a:rPr lang="en-US" sz="2000" dirty="0">
                          <a:solidFill>
                            <a:srgbClr val="009900"/>
                          </a:solidFill>
                          <a:latin typeface="+mn-lt"/>
                          <a:ea typeface="Calibri"/>
                          <a:cs typeface="Times New Roman"/>
                        </a:rPr>
                        <a:t>Schedule 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solidFill>
                            <a:srgbClr val="009900"/>
                          </a:solidFill>
                          <a:latin typeface="+mn-lt"/>
                          <a:ea typeface="Calibri"/>
                          <a:cs typeface="Times New Roman"/>
                        </a:rPr>
                        <a:t>For internal use and comes within the purview of the Narcotic Drugs and Psychotropic Substances Act, 1985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dirty="0">
                          <a:solidFill>
                            <a:srgbClr val="009900"/>
                          </a:solidFill>
                          <a:latin typeface="+mn-lt"/>
                          <a:ea typeface="Calibri"/>
                          <a:cs typeface="Times New Roman"/>
                        </a:rPr>
                        <a:t>1) Symbol </a:t>
                      </a:r>
                      <a:r>
                        <a:rPr lang="en-US" sz="2000" dirty="0" err="1">
                          <a:solidFill>
                            <a:srgbClr val="009900"/>
                          </a:solidFill>
                          <a:latin typeface="+mn-lt"/>
                          <a:ea typeface="Calibri"/>
                          <a:cs typeface="Times New Roman"/>
                        </a:rPr>
                        <a:t>NRx</a:t>
                      </a:r>
                      <a:r>
                        <a:rPr lang="en-US" sz="2000" dirty="0">
                          <a:solidFill>
                            <a:srgbClr val="009900"/>
                          </a:solidFill>
                          <a:latin typeface="+mn-lt"/>
                          <a:ea typeface="Calibri"/>
                          <a:cs typeface="Times New Roman"/>
                        </a:rPr>
                        <a:t>  displayed on left top corner of the label 2) Schedule H drugs- Warning: to be sold by retail on the prescription of a R.M.P. only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9182">
                <a:tc>
                  <a:txBody>
                    <a:bodyPr/>
                    <a:lstStyle/>
                    <a:p>
                      <a:pPr marL="0" marR="0" algn="ctr">
                        <a:lnSpc>
                          <a:spcPct val="115000"/>
                        </a:lnSpc>
                        <a:spcBef>
                          <a:spcPts val="0"/>
                        </a:spcBef>
                        <a:spcAft>
                          <a:spcPts val="1000"/>
                        </a:spcAft>
                      </a:pPr>
                      <a:r>
                        <a:rPr lang="en-US" sz="2000" dirty="0">
                          <a:solidFill>
                            <a:srgbClr val="950B7B"/>
                          </a:solidFill>
                          <a:latin typeface="+mn-lt"/>
                          <a:ea typeface="Calibri"/>
                          <a:cs typeface="Times New Roman"/>
                        </a:rPr>
                        <a:t>Schedule 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dirty="0">
                          <a:solidFill>
                            <a:srgbClr val="950B7B"/>
                          </a:solidFill>
                          <a:latin typeface="+mn-lt"/>
                          <a:ea typeface="Calibri"/>
                          <a:cs typeface="Times New Roman"/>
                        </a:rPr>
                        <a:t>For internal use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dirty="0">
                          <a:solidFill>
                            <a:srgbClr val="950B7B"/>
                          </a:solidFill>
                          <a:latin typeface="+mn-lt"/>
                          <a:ea typeface="Calibri"/>
                          <a:cs typeface="Times New Roman"/>
                        </a:rPr>
                        <a:t>Symbol </a:t>
                      </a:r>
                      <a:r>
                        <a:rPr lang="en-US" sz="2000" dirty="0" err="1">
                          <a:solidFill>
                            <a:srgbClr val="950B7B"/>
                          </a:solidFill>
                          <a:latin typeface="+mn-lt"/>
                          <a:ea typeface="Calibri"/>
                          <a:cs typeface="Times New Roman"/>
                        </a:rPr>
                        <a:t>NRx</a:t>
                      </a:r>
                      <a:r>
                        <a:rPr lang="en-US" sz="2000" dirty="0">
                          <a:solidFill>
                            <a:srgbClr val="950B7B"/>
                          </a:solidFill>
                          <a:latin typeface="+mn-lt"/>
                          <a:ea typeface="Calibri"/>
                          <a:cs typeface="Times New Roman"/>
                        </a:rPr>
                        <a:t> in red ink displayed on left top corner of the label  2) Schedule X drugs- Warning:  to be sold by retail on the prescription of a R.M.P. only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304800"/>
            <a:ext cx="8610600" cy="6324600"/>
          </a:xfrm>
        </p:spPr>
        <p:txBody>
          <a:bodyPr>
            <a:normAutofit/>
          </a:bodyPr>
          <a:lstStyle/>
          <a:p>
            <a:pPr algn="just">
              <a:buFont typeface="Wingdings" pitchFamily="2" charset="2"/>
              <a:buChar char="v"/>
            </a:pPr>
            <a:r>
              <a:rPr lang="en-US" sz="3500" b="1" dirty="0" smtClean="0">
                <a:solidFill>
                  <a:schemeClr val="tx1">
                    <a:lumMod val="95000"/>
                    <a:lumOff val="5000"/>
                  </a:schemeClr>
                </a:solidFill>
              </a:rPr>
              <a:t>Spurious drugs: </a:t>
            </a:r>
            <a:r>
              <a:rPr lang="en-US" sz="3000" dirty="0" smtClean="0"/>
              <a:t>A drug shall be deemed to be spurious</a:t>
            </a:r>
          </a:p>
          <a:p>
            <a:pPr algn="just">
              <a:lnSpc>
                <a:spcPct val="120000"/>
              </a:lnSpc>
              <a:buFont typeface="Wingdings" pitchFamily="2" charset="2"/>
              <a:buChar char="Ø"/>
            </a:pPr>
            <a:r>
              <a:rPr lang="en-US" sz="3000" dirty="0" smtClean="0">
                <a:solidFill>
                  <a:srgbClr val="FF0000"/>
                </a:solidFill>
              </a:rPr>
              <a:t>If it is imported under a name which belongs to another drug; or </a:t>
            </a:r>
          </a:p>
          <a:p>
            <a:pPr algn="just">
              <a:lnSpc>
                <a:spcPct val="120000"/>
              </a:lnSpc>
              <a:buFont typeface="Wingdings" pitchFamily="2" charset="2"/>
              <a:buChar char="Ø"/>
            </a:pPr>
            <a:r>
              <a:rPr lang="en-US" sz="3000" dirty="0" smtClean="0">
                <a:solidFill>
                  <a:srgbClr val="003399"/>
                </a:solidFill>
              </a:rPr>
              <a:t>If it is an imitation of, or a substitute for, another drug or resembles another drug in a manner likely to deceive or bears upon it or upon its label or container the name of another drug unless it is plainly and conspicuously marked so as to reveal its true character and its lack of identity with such other drug; or</a:t>
            </a:r>
          </a:p>
          <a:p>
            <a:pPr algn="just">
              <a:buFont typeface="Wingdings" pitchFamily="2" charset="2"/>
              <a:buChar char="Ø"/>
            </a:pPr>
            <a:endParaRPr lang="en-US" dirty="0">
              <a:solidFill>
                <a:srgbClr val="006600"/>
              </a:solidFill>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81001" y="381001"/>
          <a:ext cx="8458199" cy="6096000"/>
        </p:xfrm>
        <a:graphic>
          <a:graphicData uri="http://schemas.openxmlformats.org/drawingml/2006/table">
            <a:tbl>
              <a:tblPr/>
              <a:tblGrid>
                <a:gridCol w="1600199"/>
                <a:gridCol w="1295400"/>
                <a:gridCol w="5562600"/>
              </a:tblGrid>
              <a:tr h="812800">
                <a:tc>
                  <a:txBody>
                    <a:bodyPr/>
                    <a:lstStyle/>
                    <a:p>
                      <a:pPr marL="0" marR="0" algn="ctr">
                        <a:lnSpc>
                          <a:spcPct val="115000"/>
                        </a:lnSpc>
                        <a:spcBef>
                          <a:spcPts val="0"/>
                        </a:spcBef>
                        <a:spcAft>
                          <a:spcPts val="1000"/>
                        </a:spcAft>
                      </a:pPr>
                      <a:r>
                        <a:rPr lang="en-US" sz="2000" b="1" dirty="0">
                          <a:solidFill>
                            <a:schemeClr val="accent6">
                              <a:lumMod val="50000"/>
                            </a:schemeClr>
                          </a:solidFill>
                          <a:latin typeface="Calibri"/>
                          <a:ea typeface="Calibri"/>
                          <a:cs typeface="Times New Roman"/>
                        </a:rPr>
                        <a:t>Class of drug</a:t>
                      </a:r>
                      <a:endParaRPr lang="en-US" sz="2000" dirty="0">
                        <a:solidFill>
                          <a:schemeClr val="accent6">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b="1" dirty="0">
                          <a:solidFill>
                            <a:schemeClr val="accent6">
                              <a:lumMod val="50000"/>
                            </a:schemeClr>
                          </a:solidFill>
                          <a:latin typeface="Calibri"/>
                          <a:ea typeface="Calibri"/>
                          <a:cs typeface="Times New Roman"/>
                        </a:rPr>
                        <a:t>Nature of Medicine</a:t>
                      </a:r>
                      <a:endParaRPr lang="en-US" sz="2000" dirty="0">
                        <a:solidFill>
                          <a:schemeClr val="accent6">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b="1" dirty="0">
                          <a:solidFill>
                            <a:schemeClr val="accent6">
                              <a:lumMod val="50000"/>
                            </a:schemeClr>
                          </a:solidFill>
                          <a:latin typeface="Calibri"/>
                          <a:ea typeface="Calibri"/>
                          <a:cs typeface="Times New Roman"/>
                        </a:rPr>
                        <a:t>Particulars which should appear on label</a:t>
                      </a:r>
                      <a:endParaRPr lang="en-US" sz="2000" dirty="0">
                        <a:solidFill>
                          <a:schemeClr val="accent6">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2800">
                <a:tc>
                  <a:txBody>
                    <a:bodyPr/>
                    <a:lstStyle/>
                    <a:p>
                      <a:pPr marL="0" marR="0" algn="ctr">
                        <a:lnSpc>
                          <a:spcPct val="115000"/>
                        </a:lnSpc>
                        <a:spcBef>
                          <a:spcPts val="0"/>
                        </a:spcBef>
                        <a:spcAft>
                          <a:spcPts val="1000"/>
                        </a:spcAft>
                      </a:pPr>
                      <a:r>
                        <a:rPr lang="en-US" sz="2000" dirty="0">
                          <a:solidFill>
                            <a:srgbClr val="950B7B"/>
                          </a:solidFill>
                          <a:latin typeface="Calibri"/>
                          <a:ea typeface="Calibri"/>
                          <a:cs typeface="Times New Roman"/>
                        </a:rPr>
                        <a:t>Schedule 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dirty="0">
                          <a:solidFill>
                            <a:srgbClr val="950B7B"/>
                          </a:solidFill>
                          <a:latin typeface="Calibri"/>
                          <a:ea typeface="Calibri"/>
                          <a:cs typeface="Times New Roman"/>
                        </a:rPr>
                        <a:t>Any drug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dirty="0">
                          <a:solidFill>
                            <a:srgbClr val="950B7B"/>
                          </a:solidFill>
                          <a:latin typeface="Calibri"/>
                          <a:ea typeface="Calibri"/>
                          <a:cs typeface="Times New Roman"/>
                        </a:rPr>
                        <a:t>1) Date of manufacturing 2) Date of expiry of the potency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2800">
                <a:tc>
                  <a:txBody>
                    <a:bodyPr/>
                    <a:lstStyle/>
                    <a:p>
                      <a:pPr marL="0" marR="0" algn="ctr">
                        <a:lnSpc>
                          <a:spcPct val="115000"/>
                        </a:lnSpc>
                        <a:spcBef>
                          <a:spcPts val="0"/>
                        </a:spcBef>
                        <a:spcAft>
                          <a:spcPts val="1000"/>
                        </a:spcAft>
                      </a:pPr>
                      <a:r>
                        <a:rPr lang="en-US" sz="2000" dirty="0">
                          <a:solidFill>
                            <a:srgbClr val="FF0066"/>
                          </a:solidFill>
                          <a:latin typeface="Calibri"/>
                          <a:ea typeface="Calibri"/>
                          <a:cs typeface="Times New Roman"/>
                        </a:rPr>
                        <a:t>Schedule 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dirty="0">
                          <a:solidFill>
                            <a:srgbClr val="FF0066"/>
                          </a:solidFill>
                          <a:latin typeface="Calibri"/>
                          <a:ea typeface="Calibri"/>
                          <a:cs typeface="Times New Roman"/>
                        </a:rPr>
                        <a:t>Single ingredient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dirty="0">
                          <a:solidFill>
                            <a:srgbClr val="FF0066"/>
                          </a:solidFill>
                          <a:latin typeface="Calibri"/>
                          <a:ea typeface="Calibri"/>
                          <a:cs typeface="Times New Roman"/>
                        </a:rPr>
                        <a:t>Proper name (no trade name)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2800">
                <a:tc>
                  <a:txBody>
                    <a:bodyPr/>
                    <a:lstStyle/>
                    <a:p>
                      <a:pPr marL="0" marR="0" algn="ctr">
                        <a:lnSpc>
                          <a:spcPct val="115000"/>
                        </a:lnSpc>
                        <a:spcBef>
                          <a:spcPts val="0"/>
                        </a:spcBef>
                        <a:spcAft>
                          <a:spcPts val="1000"/>
                        </a:spcAft>
                      </a:pPr>
                      <a:r>
                        <a:rPr lang="en-US" sz="2000" dirty="0">
                          <a:solidFill>
                            <a:srgbClr val="009900"/>
                          </a:solidFill>
                          <a:latin typeface="Calibri"/>
                          <a:ea typeface="Calibri"/>
                          <a:cs typeface="Times New Roman"/>
                        </a:rPr>
                        <a:t>Patent and proprietary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dirty="0">
                          <a:solidFill>
                            <a:srgbClr val="009900"/>
                          </a:solidFill>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dirty="0">
                          <a:solidFill>
                            <a:srgbClr val="009900"/>
                          </a:solidFill>
                          <a:latin typeface="Calibri"/>
                          <a:ea typeface="Calibri"/>
                          <a:cs typeface="Times New Roman"/>
                        </a:rPr>
                        <a:t>1) Quantities of the active ingredient 2) Name and address of manufacturer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5600">
                <a:tc>
                  <a:txBody>
                    <a:bodyPr/>
                    <a:lstStyle/>
                    <a:p>
                      <a:pPr marL="0" marR="0" algn="ctr">
                        <a:lnSpc>
                          <a:spcPct val="115000"/>
                        </a:lnSpc>
                        <a:spcBef>
                          <a:spcPts val="0"/>
                        </a:spcBef>
                        <a:spcAft>
                          <a:spcPts val="1000"/>
                        </a:spcAft>
                      </a:pPr>
                      <a:r>
                        <a:rPr lang="en-US" sz="2000" dirty="0">
                          <a:solidFill>
                            <a:srgbClr val="003399"/>
                          </a:solidFill>
                          <a:latin typeface="Calibri"/>
                          <a:ea typeface="Calibri"/>
                          <a:cs typeface="Times New Roman"/>
                        </a:rPr>
                        <a:t>Ophthalmic ointments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dirty="0">
                          <a:solidFill>
                            <a:srgbClr val="003399"/>
                          </a:solidFill>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dirty="0">
                          <a:solidFill>
                            <a:srgbClr val="003399"/>
                          </a:solidFill>
                          <a:latin typeface="Calibri"/>
                          <a:ea typeface="Calibri"/>
                          <a:cs typeface="Times New Roman"/>
                        </a:rPr>
                        <a:t>1) special instructions regarding storage, wherever applicable2) Warning: If irritation persist or increase discontinue the use and consult the physician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9200">
                <a:tc>
                  <a:txBody>
                    <a:bodyPr/>
                    <a:lstStyle/>
                    <a:p>
                      <a:pPr marL="0" marR="0" algn="ctr">
                        <a:lnSpc>
                          <a:spcPct val="115000"/>
                        </a:lnSpc>
                        <a:spcBef>
                          <a:spcPts val="0"/>
                        </a:spcBef>
                        <a:spcAft>
                          <a:spcPts val="1000"/>
                        </a:spcAft>
                      </a:pPr>
                      <a:r>
                        <a:rPr lang="en-US" sz="2000" dirty="0">
                          <a:solidFill>
                            <a:srgbClr val="FFC000"/>
                          </a:solidFill>
                          <a:latin typeface="Calibri"/>
                          <a:ea typeface="Calibri"/>
                          <a:cs typeface="Times New Roman"/>
                        </a:rPr>
                        <a:t>Mechanical contraceptive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dirty="0" smtClean="0">
                          <a:solidFill>
                            <a:srgbClr val="FFC000"/>
                          </a:solidFill>
                          <a:latin typeface="Calibri"/>
                          <a:ea typeface="Calibri"/>
                          <a:cs typeface="Times New Roman"/>
                        </a:rPr>
                        <a:t>-----</a:t>
                      </a:r>
                      <a:endParaRPr lang="en-US" sz="2000" dirty="0">
                        <a:solidFill>
                          <a:srgbClr val="FFC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dirty="0">
                          <a:solidFill>
                            <a:srgbClr val="FFC000"/>
                          </a:solidFill>
                          <a:latin typeface="Calibri"/>
                          <a:ea typeface="Calibri"/>
                          <a:cs typeface="Times New Roman"/>
                        </a:rPr>
                        <a:t>1) Particulars specified in schedule R 2) Date of manufacture 3) Storage condition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4000" b="1" dirty="0" smtClean="0">
                <a:solidFill>
                  <a:srgbClr val="FF0000"/>
                </a:solidFill>
              </a:rPr>
              <a:t>Packing of drugs</a:t>
            </a:r>
            <a:endParaRPr lang="en-US" sz="4000" b="1" dirty="0">
              <a:solidFill>
                <a:srgbClr val="FF0000"/>
              </a:solidFill>
            </a:endParaRPr>
          </a:p>
        </p:txBody>
      </p:sp>
      <p:sp>
        <p:nvSpPr>
          <p:cNvPr id="3" name="Content Placeholder 2"/>
          <p:cNvSpPr>
            <a:spLocks noGrp="1"/>
          </p:cNvSpPr>
          <p:nvPr>
            <p:ph idx="1"/>
          </p:nvPr>
        </p:nvSpPr>
        <p:spPr>
          <a:xfrm>
            <a:off x="304800" y="914400"/>
            <a:ext cx="8610600" cy="5791200"/>
          </a:xfrm>
        </p:spPr>
        <p:txBody>
          <a:bodyPr>
            <a:normAutofit fontScale="85000" lnSpcReduction="10000"/>
          </a:bodyPr>
          <a:lstStyle/>
          <a:p>
            <a:pPr algn="just">
              <a:lnSpc>
                <a:spcPct val="120000"/>
              </a:lnSpc>
              <a:buFont typeface="Wingdings" pitchFamily="2" charset="2"/>
              <a:buChar char="Ø"/>
            </a:pPr>
            <a:r>
              <a:rPr lang="en-US" dirty="0" smtClean="0">
                <a:solidFill>
                  <a:srgbClr val="003399"/>
                </a:solidFill>
              </a:rPr>
              <a:t>The pack sizes of drugs meant for retail sale shall be as prescribed in Schedule P</a:t>
            </a:r>
            <a:r>
              <a:rPr lang="en-US" baseline="-25000" dirty="0" smtClean="0">
                <a:solidFill>
                  <a:srgbClr val="003399"/>
                </a:solidFill>
              </a:rPr>
              <a:t>1</a:t>
            </a:r>
            <a:r>
              <a:rPr lang="en-US" dirty="0" smtClean="0">
                <a:solidFill>
                  <a:srgbClr val="003399"/>
                </a:solidFill>
              </a:rPr>
              <a:t> to the rules and for other drugs. </a:t>
            </a:r>
          </a:p>
          <a:p>
            <a:pPr algn="just">
              <a:lnSpc>
                <a:spcPct val="120000"/>
              </a:lnSpc>
              <a:buFont typeface="Wingdings" pitchFamily="2" charset="2"/>
              <a:buChar char="Ø"/>
            </a:pPr>
            <a:r>
              <a:rPr lang="en-US" dirty="0" smtClean="0">
                <a:solidFill>
                  <a:srgbClr val="003399"/>
                </a:solidFill>
              </a:rPr>
              <a:t>The pack sizes for Tablets/Capsules shall be</a:t>
            </a:r>
            <a:r>
              <a:rPr lang="en-US" i="1" dirty="0" smtClean="0">
                <a:solidFill>
                  <a:srgbClr val="003399"/>
                </a:solidFill>
              </a:rPr>
              <a:t>– </a:t>
            </a:r>
          </a:p>
          <a:p>
            <a:pPr algn="just">
              <a:lnSpc>
                <a:spcPct val="120000"/>
              </a:lnSpc>
              <a:buFont typeface="Wingdings" pitchFamily="2" charset="2"/>
              <a:buChar char="§"/>
            </a:pPr>
            <a:r>
              <a:rPr lang="en-US" dirty="0" smtClean="0">
                <a:solidFill>
                  <a:srgbClr val="FF0066"/>
                </a:solidFill>
              </a:rPr>
              <a:t>Where the number of Tablets (coated or uncoated)/Capsules (hard or soft gelatin) is less than 10 :- </a:t>
            </a:r>
            <a:r>
              <a:rPr lang="en-US" i="1" dirty="0" smtClean="0">
                <a:solidFill>
                  <a:srgbClr val="FF0066"/>
                </a:solidFill>
              </a:rPr>
              <a:t>Packing shall be made by the integral number.</a:t>
            </a:r>
          </a:p>
          <a:p>
            <a:pPr algn="just">
              <a:lnSpc>
                <a:spcPct val="120000"/>
              </a:lnSpc>
              <a:buFont typeface="Wingdings" pitchFamily="2" charset="2"/>
              <a:buChar char="§"/>
            </a:pPr>
            <a:r>
              <a:rPr lang="en-US" dirty="0" smtClean="0">
                <a:solidFill>
                  <a:srgbClr val="FF0066"/>
                </a:solidFill>
              </a:rPr>
              <a:t>Where the number of Tablets (coated or uncoated)/Capsules (hard or soft gelatin) is more than 10:  </a:t>
            </a:r>
            <a:r>
              <a:rPr lang="en-US" i="1" dirty="0" smtClean="0">
                <a:solidFill>
                  <a:srgbClr val="FF0066"/>
                </a:solidFill>
              </a:rPr>
              <a:t>Pack size of Tablets/Capsules shall contain multiples of 5. </a:t>
            </a:r>
          </a:p>
          <a:p>
            <a:pPr algn="just">
              <a:lnSpc>
                <a:spcPct val="120000"/>
              </a:lnSpc>
              <a:buFont typeface="Wingdings" pitchFamily="2" charset="2"/>
              <a:buChar char="Ø"/>
            </a:pPr>
            <a:r>
              <a:rPr lang="en-US" dirty="0" smtClean="0">
                <a:solidFill>
                  <a:srgbClr val="009900"/>
                </a:solidFill>
              </a:rPr>
              <a:t>The pack sizes for liquid Oral preparations shall be: </a:t>
            </a:r>
            <a:r>
              <a:rPr lang="en-US" i="1" dirty="0" smtClean="0">
                <a:solidFill>
                  <a:srgbClr val="009900"/>
                </a:solidFill>
              </a:rPr>
              <a:t>30 ml (pediatric only)/60 ml/100 ml/200 ml/450 ml. </a:t>
            </a:r>
            <a:endParaRPr lang="en-US" i="1" dirty="0">
              <a:solidFill>
                <a:srgbClr val="009900"/>
              </a:solidFill>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152400" y="381000"/>
            <a:ext cx="8839200" cy="5943600"/>
          </a:xfrm>
        </p:spPr>
        <p:txBody>
          <a:bodyPr>
            <a:normAutofit/>
          </a:bodyPr>
          <a:lstStyle/>
          <a:p>
            <a:pPr algn="just">
              <a:buFont typeface="Wingdings" pitchFamily="2" charset="2"/>
              <a:buChar char="Ø"/>
            </a:pPr>
            <a:r>
              <a:rPr lang="en-US" sz="2700" dirty="0" smtClean="0">
                <a:solidFill>
                  <a:srgbClr val="FF3300"/>
                </a:solidFill>
              </a:rPr>
              <a:t>The pack sizes for Pediatric Oral Drops shall be: </a:t>
            </a:r>
            <a:r>
              <a:rPr lang="en-US" sz="2700" i="1" dirty="0" smtClean="0">
                <a:solidFill>
                  <a:srgbClr val="FF3300"/>
                </a:solidFill>
              </a:rPr>
              <a:t>5 ml/10 ml /15 ml. </a:t>
            </a:r>
          </a:p>
          <a:p>
            <a:pPr algn="just">
              <a:buFont typeface="Wingdings" pitchFamily="2" charset="2"/>
              <a:buChar char="Ø"/>
            </a:pPr>
            <a:r>
              <a:rPr lang="en-US" sz="2700" dirty="0" smtClean="0">
                <a:solidFill>
                  <a:srgbClr val="FF3300"/>
                </a:solidFill>
              </a:rPr>
              <a:t>The pack sizes for Eye/Ear/Nasal drops shall </a:t>
            </a:r>
            <a:r>
              <a:rPr lang="en-US" sz="2700" i="1" dirty="0" smtClean="0">
                <a:solidFill>
                  <a:srgbClr val="FF3300"/>
                </a:solidFill>
              </a:rPr>
              <a:t>be: 3 ml/5 ml        /10 ml. </a:t>
            </a:r>
          </a:p>
          <a:p>
            <a:pPr algn="just">
              <a:buFont typeface="Wingdings" pitchFamily="2" charset="2"/>
              <a:buChar char="Ø"/>
            </a:pPr>
            <a:r>
              <a:rPr lang="en-US" sz="2700" dirty="0" smtClean="0">
                <a:solidFill>
                  <a:srgbClr val="FF3300"/>
                </a:solidFill>
              </a:rPr>
              <a:t>The pack size for Eye Ointment shall be: </a:t>
            </a:r>
            <a:r>
              <a:rPr lang="en-US" sz="2700" i="1" dirty="0" smtClean="0">
                <a:solidFill>
                  <a:srgbClr val="FF3300"/>
                </a:solidFill>
              </a:rPr>
              <a:t>3 gm/5 gm/10 gm</a:t>
            </a:r>
          </a:p>
          <a:p>
            <a:pPr algn="just">
              <a:buFont typeface="Wingdings" pitchFamily="2" charset="2"/>
              <a:buChar char="v"/>
            </a:pPr>
            <a:r>
              <a:rPr lang="en-US" sz="2700" dirty="0" smtClean="0">
                <a:solidFill>
                  <a:srgbClr val="0033CC"/>
                </a:solidFill>
              </a:rPr>
              <a:t>Provided that the provisions of the pack sizes covered under this rule shall not apply to: </a:t>
            </a:r>
            <a:r>
              <a:rPr lang="en-US" sz="2700" i="1" dirty="0" smtClean="0">
                <a:solidFill>
                  <a:srgbClr val="0033CC"/>
                </a:solidFill>
              </a:rPr>
              <a:t>– </a:t>
            </a:r>
          </a:p>
          <a:p>
            <a:pPr algn="just">
              <a:buFont typeface="Wingdings" pitchFamily="2" charset="2"/>
              <a:buChar char="ü"/>
            </a:pPr>
            <a:r>
              <a:rPr lang="en-US" sz="2700" dirty="0" smtClean="0">
                <a:solidFill>
                  <a:srgbClr val="006600"/>
                </a:solidFill>
              </a:rPr>
              <a:t>The imported formulations in finished form. </a:t>
            </a:r>
          </a:p>
          <a:p>
            <a:pPr algn="just">
              <a:buFont typeface="Wingdings" pitchFamily="2" charset="2"/>
              <a:buChar char="ü"/>
            </a:pPr>
            <a:r>
              <a:rPr lang="en-US" sz="2700" dirty="0" smtClean="0">
                <a:solidFill>
                  <a:srgbClr val="006600"/>
                </a:solidFill>
              </a:rPr>
              <a:t>Preparations intended for Veterinary use. </a:t>
            </a:r>
          </a:p>
          <a:p>
            <a:pPr algn="just">
              <a:buFont typeface="Wingdings" pitchFamily="2" charset="2"/>
              <a:buChar char="ü"/>
            </a:pPr>
            <a:r>
              <a:rPr lang="en-US" sz="2700" dirty="0" smtClean="0">
                <a:solidFill>
                  <a:srgbClr val="006600"/>
                </a:solidFill>
              </a:rPr>
              <a:t>Preparations intended for Export. </a:t>
            </a:r>
          </a:p>
          <a:p>
            <a:pPr algn="just">
              <a:buFont typeface="Wingdings" pitchFamily="2" charset="2"/>
              <a:buChar char="ü"/>
            </a:pPr>
            <a:r>
              <a:rPr lang="en-US" sz="2700" dirty="0" smtClean="0">
                <a:solidFill>
                  <a:srgbClr val="006600"/>
                </a:solidFill>
              </a:rPr>
              <a:t>Vitamins/Tonics/Cough preparations/Antacids/Laxatives in liquid oral forms, Unit dose forms</a:t>
            </a:r>
          </a:p>
          <a:p>
            <a:pPr algn="just">
              <a:buFont typeface="Wingdings" pitchFamily="2" charset="2"/>
              <a:buChar char="Ø"/>
            </a:pPr>
            <a:endParaRPr lang="en-US" sz="2700" i="1" dirty="0">
              <a:solidFill>
                <a:srgbClr val="FF3300"/>
              </a:solidFill>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5745163"/>
          </a:xfrm>
        </p:spPr>
        <p:txBody>
          <a:bodyPr>
            <a:normAutofit lnSpcReduction="10000"/>
          </a:bodyPr>
          <a:lstStyle/>
          <a:p>
            <a:pPr algn="just">
              <a:buFont typeface="Wingdings" pitchFamily="2" charset="2"/>
              <a:buChar char="ü"/>
            </a:pPr>
            <a:r>
              <a:rPr lang="en-US" sz="2700" dirty="0" smtClean="0">
                <a:solidFill>
                  <a:srgbClr val="FF0066"/>
                </a:solidFill>
              </a:rPr>
              <a:t>Pack sizes of dosage forms meant for retail sale to Hospitals, Registered Medical Practitioners, Nursing homes. </a:t>
            </a:r>
          </a:p>
          <a:p>
            <a:pPr algn="just">
              <a:buFont typeface="Wingdings" pitchFamily="2" charset="2"/>
              <a:buChar char="ü"/>
            </a:pPr>
            <a:r>
              <a:rPr lang="en-US" sz="2700" dirty="0" smtClean="0">
                <a:solidFill>
                  <a:srgbClr val="FF0066"/>
                </a:solidFill>
              </a:rPr>
              <a:t>Physician’s Samples. </a:t>
            </a:r>
          </a:p>
          <a:p>
            <a:pPr algn="just">
              <a:buFont typeface="Wingdings" pitchFamily="2" charset="2"/>
              <a:buChar char="ü"/>
            </a:pPr>
            <a:r>
              <a:rPr lang="en-US" sz="2700" dirty="0" smtClean="0">
                <a:solidFill>
                  <a:srgbClr val="FF0066"/>
                </a:solidFill>
              </a:rPr>
              <a:t>Pack sizes of large volume intravenous fluids: </a:t>
            </a:r>
          </a:p>
          <a:p>
            <a:pPr algn="just">
              <a:buFont typeface="Wingdings" pitchFamily="2" charset="2"/>
              <a:buChar char="v"/>
            </a:pPr>
            <a:r>
              <a:rPr lang="en-US" sz="2700" dirty="0" smtClean="0">
                <a:solidFill>
                  <a:srgbClr val="0033CC"/>
                </a:solidFill>
              </a:rPr>
              <a:t>The drugs specified in Schedule X shall be marketed in </a:t>
            </a:r>
            <a:r>
              <a:rPr lang="en-US" sz="2700" dirty="0" err="1" smtClean="0">
                <a:solidFill>
                  <a:srgbClr val="0033CC"/>
                </a:solidFill>
              </a:rPr>
              <a:t>packings</a:t>
            </a:r>
            <a:r>
              <a:rPr lang="en-US" sz="2700" dirty="0" smtClean="0">
                <a:solidFill>
                  <a:srgbClr val="0033CC"/>
                </a:solidFill>
              </a:rPr>
              <a:t> not exceeding- </a:t>
            </a:r>
          </a:p>
          <a:p>
            <a:pPr>
              <a:buFont typeface="Wingdings" pitchFamily="2" charset="2"/>
              <a:buChar char="§"/>
            </a:pPr>
            <a:r>
              <a:rPr lang="en-US" sz="2700" dirty="0" smtClean="0">
                <a:solidFill>
                  <a:srgbClr val="006600"/>
                </a:solidFill>
              </a:rPr>
              <a:t>100 unit doses in the case of tablets/capsules </a:t>
            </a:r>
          </a:p>
          <a:p>
            <a:pPr>
              <a:buFont typeface="Wingdings" pitchFamily="2" charset="2"/>
              <a:buChar char="§"/>
            </a:pPr>
            <a:r>
              <a:rPr lang="en-US" sz="2700" dirty="0" smtClean="0">
                <a:solidFill>
                  <a:srgbClr val="006600"/>
                </a:solidFill>
              </a:rPr>
              <a:t>300 ml in the case of oral liquid preparations </a:t>
            </a:r>
          </a:p>
          <a:p>
            <a:pPr>
              <a:buFont typeface="Wingdings" pitchFamily="2" charset="2"/>
              <a:buChar char="§"/>
            </a:pPr>
            <a:r>
              <a:rPr lang="en-US" sz="2700" dirty="0" smtClean="0">
                <a:solidFill>
                  <a:srgbClr val="006600"/>
                </a:solidFill>
              </a:rPr>
              <a:t>5 ml in the case of injections </a:t>
            </a:r>
          </a:p>
          <a:p>
            <a:pPr algn="just">
              <a:lnSpc>
                <a:spcPct val="110000"/>
              </a:lnSpc>
              <a:buFont typeface="Courier New" pitchFamily="49" charset="0"/>
              <a:buChar char="o"/>
            </a:pPr>
            <a:r>
              <a:rPr lang="en-US" sz="2700" dirty="0" smtClean="0">
                <a:solidFill>
                  <a:srgbClr val="C00000"/>
                </a:solidFill>
              </a:rPr>
              <a:t>Provided that nothing in this rule shall apply to packing meant for use of a hospital or a dispensary subject to the conditions that</a:t>
            </a:r>
            <a:r>
              <a:rPr lang="en-US" sz="2700" i="1" dirty="0" smtClean="0">
                <a:solidFill>
                  <a:srgbClr val="C00000"/>
                </a:solidFill>
              </a:rPr>
              <a:t>– </a:t>
            </a:r>
          </a:p>
          <a:p>
            <a:pPr>
              <a:buFont typeface="Wingdings" pitchFamily="2" charset="2"/>
              <a:buChar char="§"/>
            </a:pPr>
            <a:endParaRPr lang="en-US" sz="2700" dirty="0">
              <a:solidFill>
                <a:srgbClr val="006600"/>
              </a:solidFill>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228600"/>
            <a:ext cx="8229600" cy="5897563"/>
          </a:xfrm>
        </p:spPr>
        <p:txBody>
          <a:bodyPr>
            <a:normAutofit/>
          </a:bodyPr>
          <a:lstStyle/>
          <a:p>
            <a:pPr algn="just">
              <a:buFont typeface="Wingdings" pitchFamily="2" charset="2"/>
              <a:buChar char="ü"/>
            </a:pPr>
            <a:r>
              <a:rPr lang="en-US" sz="2700" dirty="0" smtClean="0">
                <a:solidFill>
                  <a:srgbClr val="FF0066"/>
                </a:solidFill>
              </a:rPr>
              <a:t>Such supplies are made by the manufacturers or distributors direct to the hospital/dispensaries; and </a:t>
            </a:r>
          </a:p>
          <a:p>
            <a:pPr algn="just">
              <a:buFont typeface="Wingdings" pitchFamily="2" charset="2"/>
              <a:buChar char="ü"/>
            </a:pPr>
            <a:r>
              <a:rPr lang="en-US" sz="2700" dirty="0" smtClean="0">
                <a:solidFill>
                  <a:srgbClr val="FF0066"/>
                </a:solidFill>
              </a:rPr>
              <a:t>Hospital packs shall not be supplied to a retail dealer or to a Registered Medical Practitioner.</a:t>
            </a:r>
            <a:endParaRPr lang="en-US" sz="2700" dirty="0">
              <a:solidFill>
                <a:srgbClr val="FF0066"/>
              </a:solidFill>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0000"/>
                </a:solidFill>
              </a:rPr>
              <a:t>References</a:t>
            </a:r>
            <a:endParaRPr lang="en-US" sz="4000" b="1" dirty="0">
              <a:solidFill>
                <a:srgbClr val="FF0000"/>
              </a:solidFill>
            </a:endParaRPr>
          </a:p>
        </p:txBody>
      </p:sp>
      <p:sp>
        <p:nvSpPr>
          <p:cNvPr id="3" name="Content Placeholder 2"/>
          <p:cNvSpPr>
            <a:spLocks noGrp="1"/>
          </p:cNvSpPr>
          <p:nvPr>
            <p:ph idx="1"/>
          </p:nvPr>
        </p:nvSpPr>
        <p:spPr/>
        <p:txBody>
          <a:bodyPr>
            <a:normAutofit/>
          </a:bodyPr>
          <a:lstStyle/>
          <a:p>
            <a:pPr algn="just"/>
            <a:r>
              <a:rPr lang="en-US" sz="3000" dirty="0" smtClean="0">
                <a:solidFill>
                  <a:srgbClr val="003399"/>
                </a:solidFill>
              </a:rPr>
              <a:t>Jain N. K. A Text Book of Forensic Pharmacy. </a:t>
            </a:r>
            <a:r>
              <a:rPr lang="en-US" sz="3000" dirty="0" err="1" smtClean="0">
                <a:solidFill>
                  <a:srgbClr val="003399"/>
                </a:solidFill>
              </a:rPr>
              <a:t>Vallabh</a:t>
            </a:r>
            <a:r>
              <a:rPr lang="en-US" sz="3000" dirty="0" smtClean="0">
                <a:solidFill>
                  <a:srgbClr val="003399"/>
                </a:solidFill>
              </a:rPr>
              <a:t> </a:t>
            </a:r>
            <a:r>
              <a:rPr lang="en-US" sz="3000" dirty="0" err="1" smtClean="0">
                <a:solidFill>
                  <a:srgbClr val="003399"/>
                </a:solidFill>
              </a:rPr>
              <a:t>Prakashan</a:t>
            </a:r>
            <a:r>
              <a:rPr lang="en-US" sz="3000" dirty="0" smtClean="0">
                <a:solidFill>
                  <a:srgbClr val="003399"/>
                </a:solidFill>
              </a:rPr>
              <a:t>.</a:t>
            </a:r>
          </a:p>
          <a:p>
            <a:pPr algn="just"/>
            <a:r>
              <a:rPr lang="en-US" sz="2800" dirty="0" err="1" smtClean="0">
                <a:solidFill>
                  <a:srgbClr val="006600"/>
                </a:solidFill>
              </a:rPr>
              <a:t>Mithal</a:t>
            </a:r>
            <a:r>
              <a:rPr lang="en-US" sz="2800" dirty="0" smtClean="0">
                <a:solidFill>
                  <a:srgbClr val="006600"/>
                </a:solidFill>
              </a:rPr>
              <a:t> B.M. A Textbook of Forensic Pharmacy, </a:t>
            </a:r>
            <a:r>
              <a:rPr lang="en-US" sz="2800" dirty="0" err="1" smtClean="0">
                <a:solidFill>
                  <a:srgbClr val="006600"/>
                </a:solidFill>
              </a:rPr>
              <a:t>Vallabh</a:t>
            </a:r>
            <a:r>
              <a:rPr lang="en-US" sz="2800" dirty="0" smtClean="0">
                <a:solidFill>
                  <a:srgbClr val="006600"/>
                </a:solidFill>
              </a:rPr>
              <a:t> </a:t>
            </a:r>
            <a:r>
              <a:rPr lang="en-US" sz="2800" dirty="0" err="1" smtClean="0">
                <a:solidFill>
                  <a:srgbClr val="006600"/>
                </a:solidFill>
              </a:rPr>
              <a:t>Prakashan</a:t>
            </a:r>
            <a:r>
              <a:rPr lang="en-US" sz="2800" dirty="0" smtClean="0">
                <a:solidFill>
                  <a:srgbClr val="006600"/>
                </a:solidFill>
              </a:rPr>
              <a:t>.</a:t>
            </a:r>
            <a:endParaRPr lang="en-US" sz="3000" dirty="0">
              <a:solidFill>
                <a:srgbClr val="006600"/>
              </a:solidFill>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2133600"/>
            <a:ext cx="4610053" cy="1323439"/>
          </a:xfrm>
          <a:prstGeom prst="rect">
            <a:avLst/>
          </a:prstGeom>
          <a:solidFill>
            <a:srgbClr val="00FF00"/>
          </a:solidFill>
          <a:effectLst>
            <a:reflection blurRad="6350" stA="52000" endA="300" endPos="35000" dir="5400000" sy="-100000" algn="bl" rotWithShape="0"/>
          </a:effectLst>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en-US" sz="8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 You</a:t>
            </a:r>
            <a:endParaRPr lang="en-US" sz="8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229600" cy="5867400"/>
          </a:xfrm>
        </p:spPr>
        <p:txBody>
          <a:bodyPr>
            <a:normAutofit/>
          </a:bodyPr>
          <a:lstStyle/>
          <a:p>
            <a:pPr algn="just">
              <a:buFont typeface="Wingdings" pitchFamily="2" charset="2"/>
              <a:buChar char="Ø"/>
            </a:pPr>
            <a:r>
              <a:rPr lang="en-US" sz="3000" dirty="0" smtClean="0">
                <a:solidFill>
                  <a:srgbClr val="006600"/>
                </a:solidFill>
              </a:rPr>
              <a:t>If it has been substituted wholly or in part by another drug or substance; or </a:t>
            </a:r>
          </a:p>
          <a:p>
            <a:pPr algn="just">
              <a:buFont typeface="Wingdings" pitchFamily="2" charset="2"/>
              <a:buChar char="Ø"/>
            </a:pPr>
            <a:r>
              <a:rPr lang="en-US" sz="3000" dirty="0" smtClean="0">
                <a:solidFill>
                  <a:srgbClr val="F00E34"/>
                </a:solidFill>
              </a:rPr>
              <a:t>If it purports to be the product of a manufacturer of whom it is not truly a product.</a:t>
            </a:r>
          </a:p>
          <a:p>
            <a:pPr algn="just">
              <a:buFont typeface="Wingdings" pitchFamily="2" charset="2"/>
              <a:buChar char="v"/>
            </a:pPr>
            <a:r>
              <a:rPr lang="en-US" sz="3000" dirty="0" smtClean="0"/>
              <a:t> </a:t>
            </a:r>
            <a:r>
              <a:rPr lang="en-US" b="1" dirty="0" smtClean="0">
                <a:solidFill>
                  <a:schemeClr val="tx1">
                    <a:lumMod val="95000"/>
                    <a:lumOff val="5000"/>
                  </a:schemeClr>
                </a:solidFill>
              </a:rPr>
              <a:t>Misbranded cosmetic: </a:t>
            </a:r>
            <a:r>
              <a:rPr lang="en-US" sz="3000" dirty="0" smtClean="0"/>
              <a:t>A cosmetic shall be deemed to be misbranded</a:t>
            </a:r>
          </a:p>
          <a:p>
            <a:pPr algn="just">
              <a:buFont typeface="Wingdings" pitchFamily="2" charset="2"/>
              <a:buChar char="Ø"/>
            </a:pPr>
            <a:r>
              <a:rPr lang="en-US" sz="3000" dirty="0" smtClean="0">
                <a:solidFill>
                  <a:srgbClr val="003399"/>
                </a:solidFill>
              </a:rPr>
              <a:t>If it contains a </a:t>
            </a:r>
            <a:r>
              <a:rPr lang="en-US" sz="3000" dirty="0" err="1" smtClean="0">
                <a:solidFill>
                  <a:srgbClr val="003399"/>
                </a:solidFill>
              </a:rPr>
              <a:t>colour</a:t>
            </a:r>
            <a:r>
              <a:rPr lang="en-US" sz="3000" dirty="0" smtClean="0">
                <a:solidFill>
                  <a:srgbClr val="003399"/>
                </a:solidFill>
              </a:rPr>
              <a:t> which is not prescribed; or </a:t>
            </a:r>
          </a:p>
          <a:p>
            <a:pPr algn="just">
              <a:buFont typeface="Wingdings" pitchFamily="2" charset="2"/>
              <a:buChar char="Ø"/>
            </a:pPr>
            <a:r>
              <a:rPr lang="en-US" sz="3000" dirty="0" smtClean="0">
                <a:solidFill>
                  <a:srgbClr val="FF3300"/>
                </a:solidFill>
              </a:rPr>
              <a:t>If it is not labeled in a prescribed manner; </a:t>
            </a:r>
            <a:r>
              <a:rPr lang="en-US" sz="3000" dirty="0" smtClean="0">
                <a:solidFill>
                  <a:srgbClr val="F00E34"/>
                </a:solidFill>
              </a:rPr>
              <a:t>or </a:t>
            </a:r>
          </a:p>
          <a:p>
            <a:pPr algn="just">
              <a:buFont typeface="Wingdings" pitchFamily="2" charset="2"/>
              <a:buChar char="Ø"/>
            </a:pPr>
            <a:r>
              <a:rPr lang="en-US" sz="3000" dirty="0" smtClean="0">
                <a:solidFill>
                  <a:srgbClr val="009900"/>
                </a:solidFill>
              </a:rPr>
              <a:t>If the label or container or anything accompanying the cosmetic bears any statement which is false or misleading in any particular.</a:t>
            </a:r>
            <a:endParaRPr lang="en-US" sz="3000" dirty="0">
              <a:solidFill>
                <a:srgbClr val="0099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304800"/>
            <a:ext cx="8534400" cy="6324600"/>
          </a:xfrm>
        </p:spPr>
        <p:txBody>
          <a:bodyPr>
            <a:normAutofit/>
          </a:bodyPr>
          <a:lstStyle/>
          <a:p>
            <a:pPr>
              <a:buFont typeface="Wingdings" pitchFamily="2" charset="2"/>
              <a:buChar char="v"/>
            </a:pPr>
            <a:r>
              <a:rPr lang="en-US" b="1" dirty="0" smtClean="0">
                <a:solidFill>
                  <a:schemeClr val="tx1">
                    <a:lumMod val="95000"/>
                    <a:lumOff val="5000"/>
                  </a:schemeClr>
                </a:solidFill>
              </a:rPr>
              <a:t>Spurious cosmetic: </a:t>
            </a:r>
            <a:r>
              <a:rPr lang="en-US" sz="3000" dirty="0" smtClean="0">
                <a:solidFill>
                  <a:schemeClr val="tx1">
                    <a:lumMod val="95000"/>
                    <a:lumOff val="5000"/>
                  </a:schemeClr>
                </a:solidFill>
              </a:rPr>
              <a:t>A cosmetic shall be deemed to be spurious if</a:t>
            </a:r>
          </a:p>
          <a:p>
            <a:pPr algn="just">
              <a:buFont typeface="Wingdings" pitchFamily="2" charset="2"/>
              <a:buChar char="Ø"/>
            </a:pPr>
            <a:r>
              <a:rPr lang="en-US" sz="3000" dirty="0" smtClean="0">
                <a:solidFill>
                  <a:srgbClr val="0033CC"/>
                </a:solidFill>
              </a:rPr>
              <a:t>If it is imported under the name which belongs to another cosmetic; or</a:t>
            </a:r>
          </a:p>
          <a:p>
            <a:pPr algn="just">
              <a:buFont typeface="Wingdings" pitchFamily="2" charset="2"/>
              <a:buChar char="Ø"/>
            </a:pPr>
            <a:r>
              <a:rPr lang="en-US" sz="3000" dirty="0" smtClean="0">
                <a:solidFill>
                  <a:srgbClr val="FF0066"/>
                </a:solidFill>
              </a:rPr>
              <a:t>If it is an imitation of, or is a substitute for, another cosmetic or resembles another cosmetic in a manner likely to deceive or bears upon it or upon its label or container the name of another cosmetic, unless it is plainly or conspicuously marked so as to reveal its true character and its lack of identity with such other cosmetic; or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5745163"/>
          </a:xfrm>
        </p:spPr>
        <p:txBody>
          <a:bodyPr/>
          <a:lstStyle/>
          <a:p>
            <a:pPr algn="just">
              <a:buFont typeface="Wingdings" pitchFamily="2" charset="2"/>
              <a:buChar char="Ø"/>
            </a:pPr>
            <a:r>
              <a:rPr lang="en-US" sz="3000" dirty="0" smtClean="0">
                <a:solidFill>
                  <a:srgbClr val="006600"/>
                </a:solidFill>
              </a:rPr>
              <a:t>If the label or the container bears the name of an individual or company purporting to be the manufacturer of the cosmetic, which individual or company is fictitious or does not exist; or If it purports to be the product of a manufacturer of whom it is not truly a product.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228600"/>
            <a:ext cx="8382000" cy="5897563"/>
          </a:xfrm>
        </p:spPr>
        <p:txBody>
          <a:bodyPr>
            <a:normAutofit/>
          </a:bodyPr>
          <a:lstStyle/>
          <a:p>
            <a:pPr algn="just">
              <a:buFont typeface="Wingdings" pitchFamily="2" charset="2"/>
              <a:buChar char="v"/>
            </a:pPr>
            <a:r>
              <a:rPr lang="en-US" b="1" dirty="0" smtClean="0">
                <a:solidFill>
                  <a:schemeClr val="tx1">
                    <a:lumMod val="95000"/>
                    <a:lumOff val="5000"/>
                  </a:schemeClr>
                </a:solidFill>
              </a:rPr>
              <a:t>Patent or proprietary medicine</a:t>
            </a:r>
            <a:r>
              <a:rPr lang="en-US" dirty="0" smtClean="0"/>
              <a:t>: Means </a:t>
            </a:r>
          </a:p>
          <a:p>
            <a:pPr algn="just">
              <a:buFont typeface="Wingdings" pitchFamily="2" charset="2"/>
              <a:buChar char="Ø"/>
            </a:pPr>
            <a:r>
              <a:rPr lang="en-US" sz="3000" dirty="0" smtClean="0">
                <a:solidFill>
                  <a:srgbClr val="003399"/>
                </a:solidFill>
              </a:rPr>
              <a:t>In relation to </a:t>
            </a:r>
            <a:r>
              <a:rPr lang="en-US" sz="3000" dirty="0" err="1" smtClean="0">
                <a:solidFill>
                  <a:srgbClr val="003399"/>
                </a:solidFill>
              </a:rPr>
              <a:t>Ayurvedic</a:t>
            </a:r>
            <a:r>
              <a:rPr lang="en-US" sz="3000" dirty="0" smtClean="0">
                <a:solidFill>
                  <a:srgbClr val="003399"/>
                </a:solidFill>
              </a:rPr>
              <a:t>, </a:t>
            </a:r>
            <a:r>
              <a:rPr lang="en-US" sz="3000" dirty="0" err="1" smtClean="0">
                <a:solidFill>
                  <a:srgbClr val="003399"/>
                </a:solidFill>
              </a:rPr>
              <a:t>Siddha</a:t>
            </a:r>
            <a:r>
              <a:rPr lang="en-US" sz="3000" dirty="0" smtClean="0">
                <a:solidFill>
                  <a:srgbClr val="003399"/>
                </a:solidFill>
              </a:rPr>
              <a:t> or </a:t>
            </a:r>
            <a:r>
              <a:rPr lang="en-US" sz="3000" dirty="0" err="1" smtClean="0">
                <a:solidFill>
                  <a:srgbClr val="003399"/>
                </a:solidFill>
              </a:rPr>
              <a:t>Unani</a:t>
            </a:r>
            <a:r>
              <a:rPr lang="en-US" sz="3000" dirty="0" smtClean="0">
                <a:solidFill>
                  <a:srgbClr val="003399"/>
                </a:solidFill>
              </a:rPr>
              <a:t> systems of medicine all formulations containing only such ingredients mentioned in the formulae described in the authoritative books of </a:t>
            </a:r>
            <a:r>
              <a:rPr lang="en-US" sz="3000" dirty="0" err="1" smtClean="0">
                <a:solidFill>
                  <a:srgbClr val="003399"/>
                </a:solidFill>
              </a:rPr>
              <a:t>Ayurveda</a:t>
            </a:r>
            <a:r>
              <a:rPr lang="en-US" sz="3000" dirty="0" smtClean="0">
                <a:solidFill>
                  <a:srgbClr val="003399"/>
                </a:solidFill>
              </a:rPr>
              <a:t>, </a:t>
            </a:r>
            <a:r>
              <a:rPr lang="en-US" sz="3000" dirty="0" err="1" smtClean="0">
                <a:solidFill>
                  <a:srgbClr val="003399"/>
                </a:solidFill>
              </a:rPr>
              <a:t>Siddha</a:t>
            </a:r>
            <a:r>
              <a:rPr lang="en-US" sz="3000" dirty="0" smtClean="0">
                <a:solidFill>
                  <a:srgbClr val="003399"/>
                </a:solidFill>
              </a:rPr>
              <a:t> or </a:t>
            </a:r>
            <a:r>
              <a:rPr lang="en-US" sz="3000" dirty="0" err="1" smtClean="0">
                <a:solidFill>
                  <a:srgbClr val="003399"/>
                </a:solidFill>
              </a:rPr>
              <a:t>Unani</a:t>
            </a:r>
            <a:r>
              <a:rPr lang="en-US" sz="3000" dirty="0" smtClean="0">
                <a:solidFill>
                  <a:srgbClr val="003399"/>
                </a:solidFill>
              </a:rPr>
              <a:t> systems of medicine specified in the First Schedule, but does not include a medicine which is administered by parenteral route and also a formulation included in the authoritative books as listed in the First Schedule;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5745163"/>
          </a:xfrm>
        </p:spPr>
        <p:txBody>
          <a:bodyPr>
            <a:normAutofit/>
          </a:bodyPr>
          <a:lstStyle/>
          <a:p>
            <a:pPr algn="just">
              <a:buFont typeface="Wingdings" pitchFamily="2" charset="2"/>
              <a:buChar char="Ø"/>
            </a:pPr>
            <a:r>
              <a:rPr lang="en-US" sz="3000" dirty="0" smtClean="0">
                <a:solidFill>
                  <a:srgbClr val="FF0000"/>
                </a:solidFill>
              </a:rPr>
              <a:t>In relation to any other systems of medicine, a drug which is a remedy or prescription presented in a form ready for internal or external administration of human beings or animals and which is not included in the edition of the Indian Pharmacopoeia for the time being or any other Pharmacopoeia authorized in this behalf by the Central Government after consultation with the Drugs Technical Advisory Board </a:t>
            </a:r>
          </a:p>
          <a:p>
            <a:endParaRPr lang="en-US" sz="3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81000" y="304800"/>
            <a:ext cx="8305800" cy="5821363"/>
          </a:xfrm>
        </p:spPr>
        <p:txBody>
          <a:bodyPr>
            <a:normAutofit/>
          </a:bodyPr>
          <a:lstStyle/>
          <a:p>
            <a:pPr>
              <a:buFont typeface="Wingdings" pitchFamily="2" charset="2"/>
              <a:buChar char="v"/>
            </a:pPr>
            <a:r>
              <a:rPr lang="en-US" b="1" dirty="0" smtClean="0">
                <a:solidFill>
                  <a:schemeClr val="tx1">
                    <a:lumMod val="95000"/>
                    <a:lumOff val="5000"/>
                  </a:schemeClr>
                </a:solidFill>
              </a:rPr>
              <a:t>Manufacture: </a:t>
            </a:r>
            <a:r>
              <a:rPr lang="en-US" dirty="0" smtClean="0">
                <a:solidFill>
                  <a:schemeClr val="tx1">
                    <a:lumMod val="95000"/>
                    <a:lumOff val="5000"/>
                  </a:schemeClr>
                </a:solidFill>
              </a:rPr>
              <a:t>Manufacture in relation to any drug or cosmetic includes </a:t>
            </a:r>
          </a:p>
          <a:p>
            <a:pPr algn="just">
              <a:buFont typeface="Wingdings" pitchFamily="2" charset="2"/>
              <a:buChar char="Ø"/>
            </a:pPr>
            <a:r>
              <a:rPr lang="en-US" sz="3000" dirty="0" smtClean="0">
                <a:solidFill>
                  <a:srgbClr val="F00E34"/>
                </a:solidFill>
              </a:rPr>
              <a:t>Any process or part of a process for making, altering, ornamenting, finishing, packing, labelling, breaking up or otherwise treating or adopting any drug or cosmetic with a view to its sale or distribution but does not include the compounding or dispensing of any drug, or the packing of any drug or cosmetic, in the ordinary course of retail business.</a:t>
            </a:r>
            <a:endParaRPr lang="en-US" sz="3000" dirty="0">
              <a:solidFill>
                <a:srgbClr val="F00E34"/>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81000" y="381000"/>
            <a:ext cx="8305800" cy="5745163"/>
          </a:xfrm>
        </p:spPr>
        <p:txBody>
          <a:bodyPr>
            <a:normAutofit/>
          </a:bodyPr>
          <a:lstStyle/>
          <a:p>
            <a:pPr>
              <a:buFont typeface="Wingdings" pitchFamily="2" charset="2"/>
              <a:buChar char="v"/>
            </a:pPr>
            <a:r>
              <a:rPr lang="en-US" b="1" dirty="0" smtClean="0">
                <a:solidFill>
                  <a:schemeClr val="tx1">
                    <a:lumMod val="95000"/>
                    <a:lumOff val="5000"/>
                  </a:schemeClr>
                </a:solidFill>
              </a:rPr>
              <a:t>Homeopathic medicines: </a:t>
            </a:r>
            <a:r>
              <a:rPr lang="en-US" dirty="0" smtClean="0"/>
              <a:t>Include</a:t>
            </a:r>
          </a:p>
          <a:p>
            <a:pPr algn="just">
              <a:buFont typeface="Wingdings" pitchFamily="2" charset="2"/>
              <a:buChar char="Ø"/>
            </a:pPr>
            <a:r>
              <a:rPr lang="en-US" sz="3000" dirty="0" smtClean="0">
                <a:solidFill>
                  <a:srgbClr val="006600"/>
                </a:solidFill>
              </a:rPr>
              <a:t>any drug which is recorded in Homeopathic proving or therapeutic efficacy of which has been established through long clinical experience as recorded in authoritative homeopathic literature of India and abroad and which is prepared according to the techniques of Homeopathic Pharmacy and covers combination of ingredients of such homeopathic medicines but does not include a medicine which is administered by parenteral route. </a:t>
            </a:r>
            <a:endParaRPr lang="en-US" sz="3000" dirty="0">
              <a:solidFill>
                <a:srgbClr val="0066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4000" b="1" dirty="0" smtClean="0">
                <a:solidFill>
                  <a:srgbClr val="FF0000"/>
                </a:solidFill>
              </a:rPr>
              <a:t>Schedules to the Act &amp; Rules </a:t>
            </a:r>
            <a:endParaRPr lang="en-US" sz="4000" b="1" dirty="0">
              <a:solidFill>
                <a:srgbClr val="FF0000"/>
              </a:solidFill>
            </a:endParaRPr>
          </a:p>
        </p:txBody>
      </p:sp>
      <p:sp>
        <p:nvSpPr>
          <p:cNvPr id="3" name="Content Placeholder 2"/>
          <p:cNvSpPr>
            <a:spLocks noGrp="1"/>
          </p:cNvSpPr>
          <p:nvPr>
            <p:ph idx="1"/>
          </p:nvPr>
        </p:nvSpPr>
        <p:spPr>
          <a:xfrm>
            <a:off x="304800" y="838200"/>
            <a:ext cx="8382000" cy="5638800"/>
          </a:xfrm>
        </p:spPr>
        <p:txBody>
          <a:bodyPr>
            <a:normAutofit fontScale="85000" lnSpcReduction="20000"/>
          </a:bodyPr>
          <a:lstStyle/>
          <a:p>
            <a:pPr algn="just">
              <a:buFont typeface="Wingdings" pitchFamily="2" charset="2"/>
              <a:buChar char="v"/>
            </a:pPr>
            <a:r>
              <a:rPr lang="en-US" dirty="0" smtClean="0">
                <a:solidFill>
                  <a:srgbClr val="009900"/>
                </a:solidFill>
              </a:rPr>
              <a:t>First Schedule: List of </a:t>
            </a:r>
            <a:r>
              <a:rPr lang="en-US" dirty="0" err="1" smtClean="0">
                <a:solidFill>
                  <a:srgbClr val="009900"/>
                </a:solidFill>
              </a:rPr>
              <a:t>Ayurvedic</a:t>
            </a:r>
            <a:r>
              <a:rPr lang="en-US" dirty="0" smtClean="0">
                <a:solidFill>
                  <a:srgbClr val="009900"/>
                </a:solidFill>
              </a:rPr>
              <a:t>, </a:t>
            </a:r>
            <a:r>
              <a:rPr lang="en-US" dirty="0" err="1" smtClean="0">
                <a:solidFill>
                  <a:srgbClr val="009900"/>
                </a:solidFill>
              </a:rPr>
              <a:t>Siddha</a:t>
            </a:r>
            <a:r>
              <a:rPr lang="en-US" dirty="0" smtClean="0">
                <a:solidFill>
                  <a:srgbClr val="009900"/>
                </a:solidFill>
              </a:rPr>
              <a:t> &amp; </a:t>
            </a:r>
            <a:r>
              <a:rPr lang="en-US" dirty="0" err="1" smtClean="0">
                <a:solidFill>
                  <a:srgbClr val="009900"/>
                </a:solidFill>
              </a:rPr>
              <a:t>Unani</a:t>
            </a:r>
            <a:r>
              <a:rPr lang="en-US" dirty="0" smtClean="0">
                <a:solidFill>
                  <a:srgbClr val="009900"/>
                </a:solidFill>
              </a:rPr>
              <a:t> books </a:t>
            </a:r>
          </a:p>
          <a:p>
            <a:pPr algn="just">
              <a:buFont typeface="Wingdings" pitchFamily="2" charset="2"/>
              <a:buChar char="Ø"/>
            </a:pPr>
            <a:r>
              <a:rPr lang="en-US" dirty="0" err="1" smtClean="0">
                <a:solidFill>
                  <a:srgbClr val="3333CC"/>
                </a:solidFill>
              </a:rPr>
              <a:t>Ayurvedic</a:t>
            </a:r>
            <a:r>
              <a:rPr lang="en-US" dirty="0" smtClean="0">
                <a:solidFill>
                  <a:srgbClr val="3333CC"/>
                </a:solidFill>
              </a:rPr>
              <a:t> books </a:t>
            </a:r>
          </a:p>
          <a:p>
            <a:pPr algn="just">
              <a:buFont typeface="Wingdings" pitchFamily="2" charset="2"/>
              <a:buChar char="§"/>
            </a:pPr>
            <a:r>
              <a:rPr lang="en-US" sz="2800" dirty="0" err="1" smtClean="0">
                <a:solidFill>
                  <a:srgbClr val="FF3300"/>
                </a:solidFill>
              </a:rPr>
              <a:t>Charak</a:t>
            </a:r>
            <a:r>
              <a:rPr lang="en-US" sz="2800" dirty="0" smtClean="0">
                <a:solidFill>
                  <a:srgbClr val="FF3300"/>
                </a:solidFill>
              </a:rPr>
              <a:t> </a:t>
            </a:r>
            <a:r>
              <a:rPr lang="en-US" sz="2800" dirty="0" err="1" smtClean="0">
                <a:solidFill>
                  <a:srgbClr val="FF3300"/>
                </a:solidFill>
              </a:rPr>
              <a:t>Samhita</a:t>
            </a:r>
            <a:endParaRPr lang="en-US" sz="2800" dirty="0" smtClean="0">
              <a:solidFill>
                <a:srgbClr val="FF3300"/>
              </a:solidFill>
            </a:endParaRPr>
          </a:p>
          <a:p>
            <a:pPr algn="just">
              <a:buFont typeface="Wingdings" pitchFamily="2" charset="2"/>
              <a:buChar char="§"/>
            </a:pPr>
            <a:r>
              <a:rPr lang="en-US" sz="2800" dirty="0" err="1" smtClean="0">
                <a:solidFill>
                  <a:srgbClr val="FF3300"/>
                </a:solidFill>
              </a:rPr>
              <a:t>Sushrut</a:t>
            </a:r>
            <a:r>
              <a:rPr lang="en-US" sz="2800" dirty="0" smtClean="0">
                <a:solidFill>
                  <a:srgbClr val="FF3300"/>
                </a:solidFill>
              </a:rPr>
              <a:t> </a:t>
            </a:r>
            <a:r>
              <a:rPr lang="en-US" sz="2800" dirty="0" err="1" smtClean="0">
                <a:solidFill>
                  <a:srgbClr val="FF3300"/>
                </a:solidFill>
              </a:rPr>
              <a:t>Samhita</a:t>
            </a:r>
            <a:r>
              <a:rPr lang="en-US" sz="2800" dirty="0" smtClean="0">
                <a:solidFill>
                  <a:srgbClr val="FF3300"/>
                </a:solidFill>
              </a:rPr>
              <a:t>, </a:t>
            </a:r>
          </a:p>
          <a:p>
            <a:pPr algn="just">
              <a:buFont typeface="Wingdings" pitchFamily="2" charset="2"/>
              <a:buChar char="§"/>
            </a:pPr>
            <a:r>
              <a:rPr lang="en-US" sz="2800" dirty="0" err="1" smtClean="0">
                <a:solidFill>
                  <a:srgbClr val="FF3300"/>
                </a:solidFill>
              </a:rPr>
              <a:t>Vaidya</a:t>
            </a:r>
            <a:r>
              <a:rPr lang="en-US" sz="2800" dirty="0" smtClean="0">
                <a:solidFill>
                  <a:srgbClr val="FF3300"/>
                </a:solidFill>
              </a:rPr>
              <a:t> </a:t>
            </a:r>
            <a:r>
              <a:rPr lang="en-US" sz="2800" dirty="0" err="1" smtClean="0">
                <a:solidFill>
                  <a:srgbClr val="FF3300"/>
                </a:solidFill>
              </a:rPr>
              <a:t>Chintamani</a:t>
            </a:r>
            <a:r>
              <a:rPr lang="en-US" sz="2800" dirty="0" smtClean="0">
                <a:solidFill>
                  <a:srgbClr val="FF3300"/>
                </a:solidFill>
              </a:rPr>
              <a:t> </a:t>
            </a:r>
          </a:p>
          <a:p>
            <a:pPr algn="just">
              <a:buFont typeface="Wingdings" pitchFamily="2" charset="2"/>
              <a:buChar char="§"/>
            </a:pPr>
            <a:r>
              <a:rPr lang="en-US" sz="2800" dirty="0" err="1" smtClean="0">
                <a:solidFill>
                  <a:srgbClr val="FF3300"/>
                </a:solidFill>
              </a:rPr>
              <a:t>Ayurveda</a:t>
            </a:r>
            <a:r>
              <a:rPr lang="en-US" sz="2800" dirty="0" smtClean="0">
                <a:solidFill>
                  <a:srgbClr val="FF3300"/>
                </a:solidFill>
              </a:rPr>
              <a:t> </a:t>
            </a:r>
            <a:r>
              <a:rPr lang="en-US" sz="2800" dirty="0" err="1" smtClean="0">
                <a:solidFill>
                  <a:srgbClr val="FF3300"/>
                </a:solidFill>
              </a:rPr>
              <a:t>Chintamani</a:t>
            </a:r>
            <a:r>
              <a:rPr lang="en-US" dirty="0" smtClean="0">
                <a:solidFill>
                  <a:srgbClr val="FF3300"/>
                </a:solidFill>
              </a:rPr>
              <a:t> </a:t>
            </a:r>
          </a:p>
          <a:p>
            <a:pPr algn="just">
              <a:buFont typeface="Wingdings" pitchFamily="2" charset="2"/>
              <a:buChar char="Ø"/>
            </a:pPr>
            <a:r>
              <a:rPr lang="en-US" dirty="0" err="1" smtClean="0">
                <a:solidFill>
                  <a:srgbClr val="3333CC"/>
                </a:solidFill>
              </a:rPr>
              <a:t>Siddha</a:t>
            </a:r>
            <a:r>
              <a:rPr lang="en-US" dirty="0" smtClean="0">
                <a:solidFill>
                  <a:srgbClr val="3333CC"/>
                </a:solidFill>
              </a:rPr>
              <a:t> Books </a:t>
            </a:r>
          </a:p>
          <a:p>
            <a:pPr algn="just">
              <a:buFont typeface="Wingdings" pitchFamily="2" charset="2"/>
              <a:buChar char="§"/>
            </a:pPr>
            <a:r>
              <a:rPr lang="en-US" sz="2800" dirty="0" err="1" smtClean="0">
                <a:solidFill>
                  <a:srgbClr val="006600"/>
                </a:solidFill>
              </a:rPr>
              <a:t>Siddha</a:t>
            </a:r>
            <a:r>
              <a:rPr lang="en-US" sz="2800" dirty="0" smtClean="0">
                <a:solidFill>
                  <a:srgbClr val="006600"/>
                </a:solidFill>
              </a:rPr>
              <a:t> </a:t>
            </a:r>
            <a:r>
              <a:rPr lang="en-US" sz="2800" dirty="0" err="1" smtClean="0">
                <a:solidFill>
                  <a:srgbClr val="006600"/>
                </a:solidFill>
              </a:rPr>
              <a:t>vaidya</a:t>
            </a:r>
            <a:r>
              <a:rPr lang="en-US" sz="2800" dirty="0" smtClean="0">
                <a:solidFill>
                  <a:srgbClr val="006600"/>
                </a:solidFill>
              </a:rPr>
              <a:t> </a:t>
            </a:r>
            <a:r>
              <a:rPr lang="en-US" sz="2800" dirty="0" err="1" smtClean="0">
                <a:solidFill>
                  <a:srgbClr val="006600"/>
                </a:solidFill>
              </a:rPr>
              <a:t>Thiratu</a:t>
            </a:r>
            <a:r>
              <a:rPr lang="en-US" sz="2800" dirty="0" smtClean="0">
                <a:solidFill>
                  <a:srgbClr val="006600"/>
                </a:solidFill>
              </a:rPr>
              <a:t>, </a:t>
            </a:r>
          </a:p>
          <a:p>
            <a:pPr algn="just">
              <a:buFont typeface="Wingdings" pitchFamily="2" charset="2"/>
              <a:buChar char="§"/>
            </a:pPr>
            <a:r>
              <a:rPr lang="en-US" sz="2800" dirty="0" err="1" smtClean="0">
                <a:solidFill>
                  <a:srgbClr val="006600"/>
                </a:solidFill>
              </a:rPr>
              <a:t>Nagmuni</a:t>
            </a:r>
            <a:r>
              <a:rPr lang="en-US" sz="2800" dirty="0" smtClean="0">
                <a:solidFill>
                  <a:srgbClr val="006600"/>
                </a:solidFill>
              </a:rPr>
              <a:t> </a:t>
            </a:r>
          </a:p>
          <a:p>
            <a:pPr algn="just">
              <a:buFont typeface="Wingdings" pitchFamily="2" charset="2"/>
              <a:buChar char="§"/>
            </a:pPr>
            <a:r>
              <a:rPr lang="en-US" sz="2800" dirty="0" err="1" smtClean="0">
                <a:solidFill>
                  <a:srgbClr val="006600"/>
                </a:solidFill>
              </a:rPr>
              <a:t>Bhogar</a:t>
            </a:r>
            <a:r>
              <a:rPr lang="en-US" sz="2800" dirty="0" smtClean="0">
                <a:solidFill>
                  <a:srgbClr val="006600"/>
                </a:solidFill>
              </a:rPr>
              <a:t> (700) </a:t>
            </a:r>
          </a:p>
          <a:p>
            <a:pPr algn="just">
              <a:buFont typeface="Wingdings" pitchFamily="2" charset="2"/>
              <a:buChar char="Ø"/>
            </a:pPr>
            <a:r>
              <a:rPr lang="en-US" dirty="0" err="1" smtClean="0">
                <a:solidFill>
                  <a:srgbClr val="3333CC"/>
                </a:solidFill>
              </a:rPr>
              <a:t>Unani</a:t>
            </a:r>
            <a:r>
              <a:rPr lang="en-US" dirty="0" smtClean="0">
                <a:solidFill>
                  <a:srgbClr val="3333CC"/>
                </a:solidFill>
              </a:rPr>
              <a:t> books </a:t>
            </a:r>
          </a:p>
          <a:p>
            <a:pPr algn="just">
              <a:buFont typeface="Wingdings" pitchFamily="2" charset="2"/>
              <a:buChar char="§"/>
            </a:pPr>
            <a:r>
              <a:rPr lang="en-US" dirty="0" err="1" smtClean="0">
                <a:solidFill>
                  <a:srgbClr val="950B7B"/>
                </a:solidFill>
              </a:rPr>
              <a:t>Karabadin</a:t>
            </a:r>
            <a:r>
              <a:rPr lang="en-US" dirty="0" smtClean="0">
                <a:solidFill>
                  <a:srgbClr val="950B7B"/>
                </a:solidFill>
              </a:rPr>
              <a:t> </a:t>
            </a:r>
            <a:r>
              <a:rPr lang="en-US" dirty="0" err="1" smtClean="0">
                <a:solidFill>
                  <a:srgbClr val="950B7B"/>
                </a:solidFill>
              </a:rPr>
              <a:t>Quadri</a:t>
            </a:r>
            <a:r>
              <a:rPr lang="en-US" dirty="0" smtClean="0">
                <a:solidFill>
                  <a:srgbClr val="950B7B"/>
                </a:solidFill>
              </a:rPr>
              <a:t> </a:t>
            </a:r>
          </a:p>
          <a:p>
            <a:pPr algn="just">
              <a:buFont typeface="Wingdings" pitchFamily="2" charset="2"/>
              <a:buChar char="§"/>
            </a:pPr>
            <a:r>
              <a:rPr lang="en-US" dirty="0" err="1" smtClean="0">
                <a:solidFill>
                  <a:srgbClr val="950B7B"/>
                </a:solidFill>
              </a:rPr>
              <a:t>Karabadin</a:t>
            </a:r>
            <a:r>
              <a:rPr lang="en-US" dirty="0" smtClean="0">
                <a:solidFill>
                  <a:srgbClr val="950B7B"/>
                </a:solidFill>
              </a:rPr>
              <a:t> </a:t>
            </a:r>
            <a:r>
              <a:rPr lang="en-US" dirty="0" err="1" smtClean="0">
                <a:solidFill>
                  <a:srgbClr val="950B7B"/>
                </a:solidFill>
              </a:rPr>
              <a:t>Kabir</a:t>
            </a:r>
            <a:endParaRPr lang="en-US" dirty="0" smtClean="0">
              <a:solidFill>
                <a:srgbClr val="950B7B"/>
              </a:solidFill>
            </a:endParaRPr>
          </a:p>
          <a:p>
            <a:pPr algn="just">
              <a:buFont typeface="Wingdings" pitchFamily="2" charset="2"/>
              <a:buChar char="§"/>
            </a:pPr>
            <a:r>
              <a:rPr lang="en-US" dirty="0" smtClean="0">
                <a:solidFill>
                  <a:srgbClr val="950B7B"/>
                </a:solidFill>
              </a:rPr>
              <a:t> </a:t>
            </a:r>
            <a:r>
              <a:rPr lang="en-US" dirty="0" err="1" smtClean="0">
                <a:solidFill>
                  <a:srgbClr val="950B7B"/>
                </a:solidFill>
              </a:rPr>
              <a:t>Karabadin</a:t>
            </a:r>
            <a:r>
              <a:rPr lang="en-US" dirty="0" smtClean="0">
                <a:solidFill>
                  <a:srgbClr val="950B7B"/>
                </a:solidFill>
              </a:rPr>
              <a:t> </a:t>
            </a:r>
            <a:r>
              <a:rPr lang="en-US" dirty="0" err="1" smtClean="0">
                <a:solidFill>
                  <a:srgbClr val="950B7B"/>
                </a:solidFill>
              </a:rPr>
              <a:t>Azam</a:t>
            </a:r>
            <a:r>
              <a:rPr lang="en-US" dirty="0" smtClean="0">
                <a:solidFill>
                  <a:srgbClr val="950B7B"/>
                </a:solidFill>
              </a:rPr>
              <a:t> </a:t>
            </a:r>
            <a:endParaRPr lang="en-US" dirty="0">
              <a:solidFill>
                <a:srgbClr val="950B7B"/>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rgbClr val="FF0000"/>
                </a:solidFill>
              </a:rPr>
              <a:t>Introduction</a:t>
            </a:r>
            <a:endParaRPr lang="en-US" b="1" dirty="0">
              <a:solidFill>
                <a:srgbClr val="FF0000"/>
              </a:solidFill>
            </a:endParaRPr>
          </a:p>
        </p:txBody>
      </p:sp>
      <p:sp>
        <p:nvSpPr>
          <p:cNvPr id="3" name="Content Placeholder 2"/>
          <p:cNvSpPr>
            <a:spLocks noGrp="1"/>
          </p:cNvSpPr>
          <p:nvPr>
            <p:ph idx="1"/>
          </p:nvPr>
        </p:nvSpPr>
        <p:spPr>
          <a:xfrm>
            <a:off x="304800" y="990600"/>
            <a:ext cx="8382000" cy="5135563"/>
          </a:xfrm>
        </p:spPr>
        <p:txBody>
          <a:bodyPr>
            <a:normAutofit/>
          </a:bodyPr>
          <a:lstStyle/>
          <a:p>
            <a:pPr algn="just">
              <a:buNone/>
            </a:pPr>
            <a:r>
              <a:rPr lang="en-US" sz="3000" dirty="0" smtClean="0">
                <a:solidFill>
                  <a:srgbClr val="C00000"/>
                </a:solidFill>
              </a:rPr>
              <a:t>The Drug &amp; Cosmetic Act was passed in 1940 and Rules 1945 with the objective of :</a:t>
            </a:r>
          </a:p>
          <a:p>
            <a:pPr algn="just"/>
            <a:r>
              <a:rPr lang="en-US" sz="3000" dirty="0" smtClean="0">
                <a:solidFill>
                  <a:srgbClr val="009900"/>
                </a:solidFill>
              </a:rPr>
              <a:t>Regulating Import, manufacture, distribution and sale of drug &amp; cosmetics </a:t>
            </a:r>
          </a:p>
          <a:p>
            <a:pPr algn="just"/>
            <a:r>
              <a:rPr lang="en-US" sz="3000" dirty="0" smtClean="0">
                <a:solidFill>
                  <a:srgbClr val="FF0066"/>
                </a:solidFill>
              </a:rPr>
              <a:t>The act provide for the manufacture, distribution and sale of drugs and cosmetics by qualified and trained persons only</a:t>
            </a:r>
          </a:p>
          <a:p>
            <a:pPr algn="just"/>
            <a:r>
              <a:rPr lang="en-US" sz="3000" dirty="0">
                <a:solidFill>
                  <a:srgbClr val="0033CC"/>
                </a:solidFill>
              </a:rPr>
              <a:t>The act regulates the import of drugs in India, so that no substandard or spurious drug will enter into </a:t>
            </a:r>
            <a:r>
              <a:rPr lang="en-US" sz="3000" dirty="0" smtClean="0">
                <a:solidFill>
                  <a:srgbClr val="0033CC"/>
                </a:solidFill>
              </a:rPr>
              <a:t>India.</a:t>
            </a:r>
            <a:endParaRPr lang="en-US" sz="3000" dirty="0">
              <a:solidFill>
                <a:srgbClr val="0033CC"/>
              </a:solidFill>
            </a:endParaRPr>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5745163"/>
          </a:xfrm>
        </p:spPr>
        <p:txBody>
          <a:bodyPr/>
          <a:lstStyle/>
          <a:p>
            <a:pPr algn="just">
              <a:buFont typeface="Wingdings" pitchFamily="2" charset="2"/>
              <a:buChar char="v"/>
            </a:pPr>
            <a:r>
              <a:rPr lang="en-US" dirty="0" smtClean="0">
                <a:solidFill>
                  <a:srgbClr val="950B7B"/>
                </a:solidFill>
              </a:rPr>
              <a:t>Second Schedule: </a:t>
            </a:r>
            <a:r>
              <a:rPr lang="en-US" sz="3000" dirty="0" smtClean="0">
                <a:solidFill>
                  <a:srgbClr val="FF3300"/>
                </a:solidFill>
              </a:rPr>
              <a:t>Standards to be complied with by imported drugs &amp; by drugs manufactured for sale, sold, stocked or exhibited for sale or distribute</a:t>
            </a:r>
          </a:p>
          <a:p>
            <a:pPr algn="just">
              <a:buFont typeface="Wingdings" pitchFamily="2" charset="2"/>
              <a:buChar char="v"/>
            </a:pPr>
            <a:r>
              <a:rPr lang="en-US" sz="3000" dirty="0" smtClean="0">
                <a:solidFill>
                  <a:schemeClr val="accent2">
                    <a:lumMod val="50000"/>
                  </a:schemeClr>
                </a:solidFill>
              </a:rPr>
              <a:t>Schedules to the Rule </a:t>
            </a:r>
          </a:p>
          <a:p>
            <a:pPr algn="just">
              <a:buFont typeface="Wingdings" pitchFamily="2" charset="2"/>
              <a:buChar char="ü"/>
            </a:pPr>
            <a:r>
              <a:rPr lang="en-US" sz="3000" dirty="0" smtClean="0">
                <a:solidFill>
                  <a:srgbClr val="00CC00"/>
                </a:solidFill>
              </a:rPr>
              <a:t>A: List of forms for making applications for issuing </a:t>
            </a:r>
            <a:r>
              <a:rPr lang="en-US" sz="3000" dirty="0" err="1" smtClean="0">
                <a:solidFill>
                  <a:srgbClr val="00CC00"/>
                </a:solidFill>
              </a:rPr>
              <a:t>licences</a:t>
            </a:r>
            <a:r>
              <a:rPr lang="en-US" sz="3000" dirty="0" smtClean="0">
                <a:solidFill>
                  <a:srgbClr val="00CC00"/>
                </a:solidFill>
              </a:rPr>
              <a:t>, granting </a:t>
            </a:r>
            <a:r>
              <a:rPr lang="en-US" sz="3000" dirty="0" err="1" smtClean="0">
                <a:solidFill>
                  <a:srgbClr val="00CC00"/>
                </a:solidFill>
              </a:rPr>
              <a:t>licences</a:t>
            </a:r>
            <a:r>
              <a:rPr lang="en-US" sz="3000" dirty="0" smtClean="0">
                <a:solidFill>
                  <a:srgbClr val="00CC00"/>
                </a:solidFill>
              </a:rPr>
              <a:t>, sending memorandum </a:t>
            </a:r>
          </a:p>
          <a:p>
            <a:pPr algn="just">
              <a:buFont typeface="Wingdings" pitchFamily="2" charset="2"/>
              <a:buChar char="ü"/>
            </a:pPr>
            <a:r>
              <a:rPr lang="en-US" sz="3000" dirty="0" smtClean="0">
                <a:solidFill>
                  <a:srgbClr val="0033CC"/>
                </a:solidFill>
              </a:rPr>
              <a:t>B: Fees for test or analysis by the Central Drugs Laboratory </a:t>
            </a:r>
          </a:p>
          <a:p>
            <a:pPr algn="just">
              <a:buFont typeface="Wingdings" pitchFamily="2" charset="2"/>
              <a:buChar char="ü"/>
            </a:pPr>
            <a:r>
              <a:rPr lang="en-US" sz="3000" dirty="0" smtClean="0">
                <a:solidFill>
                  <a:schemeClr val="accent6">
                    <a:lumMod val="50000"/>
                  </a:schemeClr>
                </a:solidFill>
              </a:rPr>
              <a:t>C: List Of biological and special products (</a:t>
            </a:r>
            <a:r>
              <a:rPr lang="en-US" sz="3000" dirty="0" err="1" smtClean="0">
                <a:solidFill>
                  <a:schemeClr val="accent6">
                    <a:lumMod val="50000"/>
                  </a:schemeClr>
                </a:solidFill>
              </a:rPr>
              <a:t>Injectable</a:t>
            </a:r>
            <a:r>
              <a:rPr lang="en-US" sz="3000" dirty="0" smtClean="0">
                <a:solidFill>
                  <a:schemeClr val="accent6">
                    <a:lumMod val="50000"/>
                  </a:schemeClr>
                </a:solidFill>
              </a:rPr>
              <a:t>) applicable to special provisions.</a:t>
            </a:r>
          </a:p>
          <a:p>
            <a:pPr algn="just">
              <a:buFont typeface="Wingdings" pitchFamily="2" charset="2"/>
              <a:buChar char="ü"/>
            </a:pPr>
            <a:endParaRPr lang="en-US" sz="3000" dirty="0">
              <a:solidFill>
                <a:srgbClr val="0033CC"/>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04800"/>
            <a:ext cx="8229600" cy="5821363"/>
          </a:xfrm>
        </p:spPr>
        <p:txBody>
          <a:bodyPr>
            <a:normAutofit/>
          </a:bodyPr>
          <a:lstStyle/>
          <a:p>
            <a:pPr algn="just">
              <a:buFont typeface="Wingdings" pitchFamily="2" charset="2"/>
              <a:buChar char="ü"/>
            </a:pPr>
            <a:r>
              <a:rPr lang="en-US" sz="3000" dirty="0" smtClean="0">
                <a:solidFill>
                  <a:srgbClr val="F00E34"/>
                </a:solidFill>
              </a:rPr>
              <a:t>C1: List of other special products whose import, sale, distribution and manufacture are governed by special provisions</a:t>
            </a:r>
          </a:p>
          <a:p>
            <a:pPr algn="just">
              <a:buFont typeface="Wingdings" pitchFamily="2" charset="2"/>
              <a:buChar char="ü"/>
            </a:pPr>
            <a:r>
              <a:rPr lang="en-US" sz="3000" dirty="0" smtClean="0">
                <a:solidFill>
                  <a:schemeClr val="accent4">
                    <a:lumMod val="50000"/>
                  </a:schemeClr>
                </a:solidFill>
              </a:rPr>
              <a:t>D: Classes of exempted drugs which are exempted from certain provisions applicable to import of drugs</a:t>
            </a:r>
          </a:p>
          <a:p>
            <a:pPr algn="just">
              <a:buFont typeface="Wingdings" pitchFamily="2" charset="2"/>
              <a:buChar char="ü"/>
            </a:pPr>
            <a:r>
              <a:rPr lang="en-US" sz="3000" dirty="0" smtClean="0">
                <a:solidFill>
                  <a:schemeClr val="accent6">
                    <a:lumMod val="50000"/>
                  </a:schemeClr>
                </a:solidFill>
              </a:rPr>
              <a:t>E(1): List of </a:t>
            </a:r>
            <a:r>
              <a:rPr lang="en-US" sz="3000" dirty="0" err="1" smtClean="0">
                <a:solidFill>
                  <a:schemeClr val="accent6">
                    <a:lumMod val="50000"/>
                  </a:schemeClr>
                </a:solidFill>
              </a:rPr>
              <a:t>poisinous</a:t>
            </a:r>
            <a:r>
              <a:rPr lang="en-US" sz="3000" dirty="0" smtClean="0">
                <a:solidFill>
                  <a:schemeClr val="accent6">
                    <a:lumMod val="50000"/>
                  </a:schemeClr>
                </a:solidFill>
              </a:rPr>
              <a:t> substances under the </a:t>
            </a:r>
            <a:r>
              <a:rPr lang="en-US" sz="3000" dirty="0" err="1" smtClean="0">
                <a:solidFill>
                  <a:schemeClr val="accent6">
                    <a:lumMod val="50000"/>
                  </a:schemeClr>
                </a:solidFill>
              </a:rPr>
              <a:t>Ayurvedic</a:t>
            </a:r>
            <a:r>
              <a:rPr lang="en-US" sz="3000" dirty="0" smtClean="0">
                <a:solidFill>
                  <a:schemeClr val="accent6">
                    <a:lumMod val="50000"/>
                  </a:schemeClr>
                </a:solidFill>
              </a:rPr>
              <a:t>, </a:t>
            </a:r>
            <a:r>
              <a:rPr lang="en-US" sz="3000" dirty="0" err="1" smtClean="0">
                <a:solidFill>
                  <a:schemeClr val="accent6">
                    <a:lumMod val="50000"/>
                  </a:schemeClr>
                </a:solidFill>
              </a:rPr>
              <a:t>Siddha</a:t>
            </a:r>
            <a:r>
              <a:rPr lang="en-US" sz="3000" dirty="0" smtClean="0">
                <a:solidFill>
                  <a:schemeClr val="accent6">
                    <a:lumMod val="50000"/>
                  </a:schemeClr>
                </a:solidFill>
              </a:rPr>
              <a:t>, and </a:t>
            </a:r>
            <a:r>
              <a:rPr lang="en-US" sz="3000" dirty="0" err="1" smtClean="0">
                <a:solidFill>
                  <a:schemeClr val="accent6">
                    <a:lumMod val="50000"/>
                  </a:schemeClr>
                </a:solidFill>
              </a:rPr>
              <a:t>Unani</a:t>
            </a:r>
            <a:r>
              <a:rPr lang="en-US" sz="3000" dirty="0" smtClean="0">
                <a:solidFill>
                  <a:schemeClr val="accent6">
                    <a:lumMod val="50000"/>
                  </a:schemeClr>
                </a:solidFill>
              </a:rPr>
              <a:t> poisons</a:t>
            </a:r>
          </a:p>
          <a:p>
            <a:pPr algn="just">
              <a:buFont typeface="Wingdings" pitchFamily="2" charset="2"/>
              <a:buChar char="ü"/>
            </a:pPr>
            <a:r>
              <a:rPr lang="en-US" sz="3000" dirty="0" smtClean="0">
                <a:solidFill>
                  <a:srgbClr val="0033CC"/>
                </a:solidFill>
              </a:rPr>
              <a:t>F: Provisions applicable to blood bank (Requirements and </a:t>
            </a:r>
            <a:r>
              <a:rPr lang="en-US" sz="3000" dirty="0" err="1" smtClean="0">
                <a:solidFill>
                  <a:srgbClr val="0033CC"/>
                </a:solidFill>
              </a:rPr>
              <a:t>licencing</a:t>
            </a:r>
            <a:r>
              <a:rPr lang="en-US" sz="3000" dirty="0" smtClean="0">
                <a:solidFill>
                  <a:srgbClr val="0033CC"/>
                </a:solidFill>
              </a:rPr>
              <a:t> process)</a:t>
            </a:r>
          </a:p>
          <a:p>
            <a:pPr algn="just">
              <a:buFont typeface="Wingdings" pitchFamily="2" charset="2"/>
              <a:buChar char="ü"/>
            </a:pPr>
            <a:endParaRPr lang="en-US" sz="3000" dirty="0" smtClean="0">
              <a:solidFill>
                <a:srgbClr val="0033CC"/>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152400"/>
            <a:ext cx="8534400" cy="5973763"/>
          </a:xfrm>
        </p:spPr>
        <p:txBody>
          <a:bodyPr>
            <a:normAutofit/>
          </a:bodyPr>
          <a:lstStyle/>
          <a:p>
            <a:pPr algn="just">
              <a:buFont typeface="Wingdings" pitchFamily="2" charset="2"/>
              <a:buChar char="ü"/>
            </a:pPr>
            <a:r>
              <a:rPr lang="en-US" sz="3000" dirty="0" smtClean="0">
                <a:solidFill>
                  <a:srgbClr val="006600"/>
                </a:solidFill>
              </a:rPr>
              <a:t>F (I) : Provisions applicable to other biological and special products such as vaccines, antigens, diagnostic antigens, tuberculin, etc. regarding their production, testing, storage, packing, etc. </a:t>
            </a:r>
          </a:p>
          <a:p>
            <a:pPr algn="just">
              <a:buFont typeface="Wingdings" pitchFamily="2" charset="2"/>
              <a:buChar char="ü"/>
            </a:pPr>
            <a:r>
              <a:rPr lang="en-US" sz="3000" dirty="0" smtClean="0">
                <a:solidFill>
                  <a:srgbClr val="950B7B"/>
                </a:solidFill>
              </a:rPr>
              <a:t>F (II) :Standards for Surgical dressings and bandage cloth. </a:t>
            </a:r>
          </a:p>
          <a:p>
            <a:pPr algn="just">
              <a:buFont typeface="Wingdings" pitchFamily="2" charset="2"/>
              <a:buChar char="ü"/>
            </a:pPr>
            <a:r>
              <a:rPr lang="en-US" sz="3000" dirty="0" smtClean="0">
                <a:solidFill>
                  <a:srgbClr val="FF0066"/>
                </a:solidFill>
              </a:rPr>
              <a:t>F (III): Standard for umbilical tapes</a:t>
            </a:r>
            <a:r>
              <a:rPr lang="en-US" sz="3000" dirty="0" smtClean="0"/>
              <a:t>. </a:t>
            </a:r>
          </a:p>
          <a:p>
            <a:pPr algn="just">
              <a:buFont typeface="Wingdings" pitchFamily="2" charset="2"/>
              <a:buChar char="ü"/>
            </a:pPr>
            <a:r>
              <a:rPr lang="en-US" sz="3000" dirty="0" smtClean="0">
                <a:solidFill>
                  <a:srgbClr val="002060"/>
                </a:solidFill>
              </a:rPr>
              <a:t>FF: Standards for ophthalmic preparations.</a:t>
            </a:r>
          </a:p>
          <a:p>
            <a:pPr algn="just">
              <a:buFont typeface="Wingdings" pitchFamily="2" charset="2"/>
              <a:buChar char="ü"/>
            </a:pPr>
            <a:r>
              <a:rPr lang="en-US" sz="3000" dirty="0" smtClean="0">
                <a:solidFill>
                  <a:schemeClr val="accent2">
                    <a:lumMod val="50000"/>
                  </a:schemeClr>
                </a:solidFill>
              </a:rPr>
              <a:t>G: List of substances required to be used under medical supervision and </a:t>
            </a:r>
            <a:r>
              <a:rPr lang="en-US" sz="3000" dirty="0" err="1" smtClean="0">
                <a:solidFill>
                  <a:schemeClr val="accent2">
                    <a:lumMod val="50000"/>
                  </a:schemeClr>
                </a:solidFill>
              </a:rPr>
              <a:t>labelled</a:t>
            </a:r>
            <a:r>
              <a:rPr lang="en-US" sz="3000" dirty="0" smtClean="0">
                <a:solidFill>
                  <a:schemeClr val="accent2">
                    <a:lumMod val="50000"/>
                  </a:schemeClr>
                </a:solidFill>
              </a:rPr>
              <a:t> accordingly.</a:t>
            </a:r>
          </a:p>
          <a:p>
            <a:pPr algn="just">
              <a:buFont typeface="Wingdings" pitchFamily="2" charset="2"/>
              <a:buChar char="ü"/>
            </a:pPr>
            <a:r>
              <a:rPr lang="en-US" sz="2800" dirty="0" smtClean="0">
                <a:solidFill>
                  <a:srgbClr val="003399"/>
                </a:solidFill>
              </a:rPr>
              <a:t>H: List of substances (prescription) that should be sold by retail only on prescriptions of R.M.P</a:t>
            </a:r>
            <a:endParaRPr lang="en-US" sz="3000" dirty="0">
              <a:solidFill>
                <a:srgbClr val="003399"/>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228600"/>
            <a:ext cx="8305800" cy="6400800"/>
          </a:xfrm>
        </p:spPr>
        <p:txBody>
          <a:bodyPr>
            <a:normAutofit lnSpcReduction="10000"/>
          </a:bodyPr>
          <a:lstStyle/>
          <a:p>
            <a:pPr algn="just">
              <a:buFont typeface="Wingdings" pitchFamily="2" charset="2"/>
              <a:buChar char="ü"/>
            </a:pPr>
            <a:r>
              <a:rPr lang="en-US" dirty="0" smtClean="0">
                <a:solidFill>
                  <a:srgbClr val="0033CC"/>
                </a:solidFill>
              </a:rPr>
              <a:t>J: List </a:t>
            </a:r>
            <a:r>
              <a:rPr lang="en-US" dirty="0" smtClean="0">
                <a:solidFill>
                  <a:srgbClr val="003399"/>
                </a:solidFill>
              </a:rPr>
              <a:t>of diseases and ailments that drug should not claim to cure</a:t>
            </a:r>
          </a:p>
          <a:p>
            <a:pPr algn="just">
              <a:buFont typeface="Wingdings" pitchFamily="2" charset="2"/>
              <a:buChar char="ü"/>
            </a:pPr>
            <a:r>
              <a:rPr lang="en-US" dirty="0" smtClean="0">
                <a:solidFill>
                  <a:srgbClr val="FF0066"/>
                </a:solidFill>
              </a:rPr>
              <a:t>K: List of drugs that are exempted from certain provisions regarding manufacture</a:t>
            </a:r>
          </a:p>
          <a:p>
            <a:pPr algn="just">
              <a:buFont typeface="Wingdings" pitchFamily="2" charset="2"/>
              <a:buChar char="ü"/>
            </a:pPr>
            <a:r>
              <a:rPr lang="en-US" dirty="0" smtClean="0">
                <a:solidFill>
                  <a:srgbClr val="7030A0"/>
                </a:solidFill>
              </a:rPr>
              <a:t>M: Good manufacturing requirement of factory premises, plants and equipments </a:t>
            </a:r>
          </a:p>
          <a:p>
            <a:pPr algn="just">
              <a:buFont typeface="Wingdings" pitchFamily="2" charset="2"/>
              <a:buChar char="ü"/>
            </a:pPr>
            <a:r>
              <a:rPr lang="en-US" dirty="0" smtClean="0">
                <a:solidFill>
                  <a:schemeClr val="accent3">
                    <a:lumMod val="50000"/>
                  </a:schemeClr>
                </a:solidFill>
              </a:rPr>
              <a:t>M1: Requirements of factory premises for manufacture of homeopathic medicines </a:t>
            </a:r>
          </a:p>
          <a:p>
            <a:pPr algn="just">
              <a:buFont typeface="Wingdings" pitchFamily="2" charset="2"/>
              <a:buChar char="ü"/>
            </a:pPr>
            <a:r>
              <a:rPr lang="en-US" dirty="0" smtClean="0">
                <a:solidFill>
                  <a:srgbClr val="F00E34"/>
                </a:solidFill>
              </a:rPr>
              <a:t>M2: </a:t>
            </a:r>
            <a:r>
              <a:rPr lang="en-US" dirty="0" smtClean="0">
                <a:solidFill>
                  <a:schemeClr val="accent6">
                    <a:lumMod val="75000"/>
                  </a:schemeClr>
                </a:solidFill>
              </a:rPr>
              <a:t>Requirements of factory premises for manufacture of cosmetics </a:t>
            </a:r>
          </a:p>
          <a:p>
            <a:pPr algn="just">
              <a:buFont typeface="Wingdings" pitchFamily="2" charset="2"/>
              <a:buChar char="ü"/>
            </a:pPr>
            <a:r>
              <a:rPr lang="en-US" dirty="0" smtClean="0">
                <a:solidFill>
                  <a:srgbClr val="3333CC"/>
                </a:solidFill>
              </a:rPr>
              <a:t>M3: Requirements of factory premises for manufacture of medical devices</a:t>
            </a:r>
            <a:endParaRPr lang="en-US"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04800"/>
            <a:ext cx="8229600" cy="6172200"/>
          </a:xfrm>
        </p:spPr>
        <p:txBody>
          <a:bodyPr>
            <a:normAutofit lnSpcReduction="10000"/>
          </a:bodyPr>
          <a:lstStyle/>
          <a:p>
            <a:pPr algn="just">
              <a:buFont typeface="Wingdings" pitchFamily="2" charset="2"/>
              <a:buChar char="ü"/>
            </a:pPr>
            <a:r>
              <a:rPr lang="en-US" dirty="0" smtClean="0">
                <a:solidFill>
                  <a:srgbClr val="F00E34"/>
                </a:solidFill>
              </a:rPr>
              <a:t>N: List of equipment to run a pharmacy </a:t>
            </a:r>
          </a:p>
          <a:p>
            <a:pPr algn="just">
              <a:buFont typeface="Wingdings" pitchFamily="2" charset="2"/>
              <a:buChar char="ü"/>
            </a:pPr>
            <a:r>
              <a:rPr lang="en-US" dirty="0" smtClean="0">
                <a:solidFill>
                  <a:schemeClr val="accent3">
                    <a:lumMod val="50000"/>
                  </a:schemeClr>
                </a:solidFill>
              </a:rPr>
              <a:t>O:  standards for disinfectant fluids</a:t>
            </a:r>
          </a:p>
          <a:p>
            <a:pPr algn="just">
              <a:buFont typeface="Wingdings" pitchFamily="2" charset="2"/>
              <a:buChar char="ü"/>
            </a:pPr>
            <a:r>
              <a:rPr lang="en-US" dirty="0" smtClean="0">
                <a:solidFill>
                  <a:srgbClr val="0033CC"/>
                </a:solidFill>
              </a:rPr>
              <a:t>P: Life period(expiry) of drugs</a:t>
            </a:r>
          </a:p>
          <a:p>
            <a:pPr algn="just">
              <a:buFont typeface="Wingdings" pitchFamily="2" charset="2"/>
              <a:buChar char="ü"/>
            </a:pPr>
            <a:r>
              <a:rPr lang="en-US" dirty="0" smtClean="0">
                <a:solidFill>
                  <a:srgbClr val="F00E34"/>
                </a:solidFill>
              </a:rPr>
              <a:t>P 1: Pack size of certain drugs. </a:t>
            </a:r>
          </a:p>
          <a:p>
            <a:pPr algn="just">
              <a:buFont typeface="Wingdings" pitchFamily="2" charset="2"/>
              <a:buChar char="ü"/>
            </a:pPr>
            <a:r>
              <a:rPr lang="en-US" dirty="0" smtClean="0">
                <a:solidFill>
                  <a:srgbClr val="006600"/>
                </a:solidFill>
              </a:rPr>
              <a:t>Q:  List of </a:t>
            </a:r>
            <a:r>
              <a:rPr lang="en-US" dirty="0" err="1" smtClean="0">
                <a:solidFill>
                  <a:srgbClr val="006600"/>
                </a:solidFill>
              </a:rPr>
              <a:t>coaltar</a:t>
            </a:r>
            <a:r>
              <a:rPr lang="en-US" dirty="0" smtClean="0">
                <a:solidFill>
                  <a:srgbClr val="006600"/>
                </a:solidFill>
              </a:rPr>
              <a:t> </a:t>
            </a:r>
            <a:r>
              <a:rPr lang="en-US" dirty="0" err="1" smtClean="0">
                <a:solidFill>
                  <a:srgbClr val="006600"/>
                </a:solidFill>
              </a:rPr>
              <a:t>colours</a:t>
            </a:r>
            <a:r>
              <a:rPr lang="en-US" dirty="0" smtClean="0">
                <a:solidFill>
                  <a:srgbClr val="006600"/>
                </a:solidFill>
              </a:rPr>
              <a:t> permitted to be used in drug and cosmetics</a:t>
            </a:r>
          </a:p>
          <a:p>
            <a:pPr algn="just">
              <a:buFont typeface="Wingdings" pitchFamily="2" charset="2"/>
              <a:buChar char="ü"/>
            </a:pPr>
            <a:r>
              <a:rPr lang="en-US" dirty="0" smtClean="0">
                <a:solidFill>
                  <a:srgbClr val="00CC00"/>
                </a:solidFill>
              </a:rPr>
              <a:t>R: Standards for mechanical contraceptives </a:t>
            </a:r>
          </a:p>
          <a:p>
            <a:pPr algn="just">
              <a:buFont typeface="Wingdings" pitchFamily="2" charset="2"/>
              <a:buChar char="ü"/>
            </a:pPr>
            <a:r>
              <a:rPr lang="en-US" dirty="0" smtClean="0">
                <a:solidFill>
                  <a:schemeClr val="tx1">
                    <a:lumMod val="95000"/>
                    <a:lumOff val="5000"/>
                  </a:schemeClr>
                </a:solidFill>
              </a:rPr>
              <a:t>R1: Standards for medical devices </a:t>
            </a:r>
          </a:p>
          <a:p>
            <a:pPr algn="just">
              <a:buFont typeface="Wingdings" pitchFamily="2" charset="2"/>
              <a:buChar char="ü"/>
            </a:pPr>
            <a:r>
              <a:rPr lang="en-US" dirty="0" smtClean="0">
                <a:solidFill>
                  <a:schemeClr val="accent1">
                    <a:lumMod val="50000"/>
                  </a:schemeClr>
                </a:solidFill>
              </a:rPr>
              <a:t>S: Standards for cosmetics </a:t>
            </a:r>
          </a:p>
          <a:p>
            <a:pPr algn="just">
              <a:buFont typeface="Wingdings" pitchFamily="2" charset="2"/>
              <a:buChar char="ü"/>
            </a:pPr>
            <a:r>
              <a:rPr lang="en-US" dirty="0" smtClean="0">
                <a:solidFill>
                  <a:schemeClr val="accent2">
                    <a:lumMod val="50000"/>
                  </a:schemeClr>
                </a:solidFill>
              </a:rPr>
              <a:t>T: Requirements (GMP) of factory premises for </a:t>
            </a:r>
            <a:r>
              <a:rPr lang="en-US" dirty="0" err="1" smtClean="0">
                <a:solidFill>
                  <a:schemeClr val="accent2">
                    <a:lumMod val="50000"/>
                  </a:schemeClr>
                </a:solidFill>
              </a:rPr>
              <a:t>ayurvedic</a:t>
            </a:r>
            <a:r>
              <a:rPr lang="en-US" dirty="0" smtClean="0">
                <a:solidFill>
                  <a:schemeClr val="accent2">
                    <a:lumMod val="50000"/>
                  </a:schemeClr>
                </a:solidFill>
              </a:rPr>
              <a:t>, </a:t>
            </a:r>
            <a:r>
              <a:rPr lang="en-US" dirty="0" err="1" smtClean="0">
                <a:solidFill>
                  <a:schemeClr val="accent2">
                    <a:lumMod val="50000"/>
                  </a:schemeClr>
                </a:solidFill>
              </a:rPr>
              <a:t>siddha</a:t>
            </a:r>
            <a:r>
              <a:rPr lang="en-US" dirty="0" smtClean="0">
                <a:solidFill>
                  <a:schemeClr val="accent2">
                    <a:lumMod val="50000"/>
                  </a:schemeClr>
                </a:solidFill>
              </a:rPr>
              <a:t>, </a:t>
            </a:r>
            <a:r>
              <a:rPr lang="en-US" dirty="0" err="1" smtClean="0">
                <a:solidFill>
                  <a:schemeClr val="accent2">
                    <a:lumMod val="50000"/>
                  </a:schemeClr>
                </a:solidFill>
              </a:rPr>
              <a:t>unani</a:t>
            </a:r>
            <a:r>
              <a:rPr lang="en-US" dirty="0" smtClean="0">
                <a:solidFill>
                  <a:schemeClr val="accent2">
                    <a:lumMod val="50000"/>
                  </a:schemeClr>
                </a:solidFill>
              </a:rPr>
              <a:t> drugs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5745163"/>
          </a:xfrm>
        </p:spPr>
        <p:txBody>
          <a:bodyPr>
            <a:normAutofit fontScale="92500"/>
          </a:bodyPr>
          <a:lstStyle/>
          <a:p>
            <a:pPr algn="just">
              <a:buFont typeface="Wingdings" pitchFamily="2" charset="2"/>
              <a:buChar char="ü"/>
            </a:pPr>
            <a:r>
              <a:rPr lang="en-US" dirty="0" smtClean="0">
                <a:solidFill>
                  <a:schemeClr val="accent6">
                    <a:lumMod val="50000"/>
                  </a:schemeClr>
                </a:solidFill>
              </a:rPr>
              <a:t>U: Manufacturing and analytical records of drugs </a:t>
            </a:r>
          </a:p>
          <a:p>
            <a:pPr algn="just">
              <a:buFont typeface="Wingdings" pitchFamily="2" charset="2"/>
              <a:buChar char="ü"/>
            </a:pPr>
            <a:r>
              <a:rPr lang="en-US" dirty="0" smtClean="0">
                <a:solidFill>
                  <a:srgbClr val="FFC000"/>
                </a:solidFill>
              </a:rPr>
              <a:t>U1: Manufacturing and analytical records of cosmetics</a:t>
            </a:r>
          </a:p>
          <a:p>
            <a:pPr algn="just">
              <a:buFont typeface="Wingdings" pitchFamily="2" charset="2"/>
              <a:buChar char="ü"/>
            </a:pPr>
            <a:r>
              <a:rPr lang="en-US" dirty="0" smtClean="0">
                <a:solidFill>
                  <a:srgbClr val="950B7B"/>
                </a:solidFill>
              </a:rPr>
              <a:t>V: Standards for patent or proprietary medicines </a:t>
            </a:r>
          </a:p>
          <a:p>
            <a:pPr algn="just">
              <a:buFont typeface="Wingdings" pitchFamily="2" charset="2"/>
              <a:buChar char="ü"/>
            </a:pPr>
            <a:r>
              <a:rPr lang="en-US" dirty="0" smtClean="0"/>
              <a:t>W: List of drugs marketed under generic names</a:t>
            </a:r>
          </a:p>
          <a:p>
            <a:pPr algn="just">
              <a:buFont typeface="Wingdings" pitchFamily="2" charset="2"/>
              <a:buChar char="ü"/>
            </a:pPr>
            <a:r>
              <a:rPr lang="en-US" dirty="0" smtClean="0">
                <a:solidFill>
                  <a:srgbClr val="FF3300"/>
                </a:solidFill>
              </a:rPr>
              <a:t>X: List of narcotic drugs and psychotropic substances </a:t>
            </a:r>
          </a:p>
          <a:p>
            <a:pPr algn="just">
              <a:buFont typeface="Wingdings" pitchFamily="2" charset="2"/>
              <a:buChar char="ü"/>
            </a:pPr>
            <a:r>
              <a:rPr lang="en-US" dirty="0" smtClean="0">
                <a:solidFill>
                  <a:srgbClr val="009900"/>
                </a:solidFill>
              </a:rPr>
              <a:t>Y: Requirement and guidelines on clinical trials for import and manufacture of new drugs </a:t>
            </a:r>
          </a:p>
          <a:p>
            <a:pPr algn="just"/>
            <a:endParaRPr lang="en-US" dirty="0">
              <a:solidFill>
                <a:srgbClr val="0099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0000"/>
                </a:solidFill>
              </a:rPr>
              <a:t>Administration of the act and rules</a:t>
            </a:r>
            <a:endParaRPr lang="en-US" sz="4000" b="1" dirty="0">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fontScale="85000" lnSpcReduction="10000"/>
          </a:bodyPr>
          <a:lstStyle/>
          <a:p>
            <a:pPr>
              <a:buFont typeface="Wingdings" pitchFamily="2" charset="2"/>
              <a:buChar char="Ø"/>
            </a:pPr>
            <a:r>
              <a:rPr lang="en-US" dirty="0" smtClean="0">
                <a:solidFill>
                  <a:srgbClr val="009900"/>
                </a:solidFill>
              </a:rPr>
              <a:t>A) Advisory :</a:t>
            </a:r>
          </a:p>
          <a:p>
            <a:pPr>
              <a:buFont typeface="Wingdings" pitchFamily="2" charset="2"/>
              <a:buChar char="§"/>
            </a:pPr>
            <a:r>
              <a:rPr lang="en-US" dirty="0" smtClean="0">
                <a:solidFill>
                  <a:schemeClr val="accent6">
                    <a:lumMod val="50000"/>
                  </a:schemeClr>
                </a:solidFill>
              </a:rPr>
              <a:t>Drugs Technical Advisory Board-DTAB </a:t>
            </a:r>
          </a:p>
          <a:p>
            <a:pPr>
              <a:buFont typeface="Wingdings" pitchFamily="2" charset="2"/>
              <a:buChar char="§"/>
            </a:pPr>
            <a:r>
              <a:rPr lang="en-US" dirty="0" smtClean="0">
                <a:solidFill>
                  <a:schemeClr val="accent6">
                    <a:lumMod val="50000"/>
                  </a:schemeClr>
                </a:solidFill>
              </a:rPr>
              <a:t>Drugs Consultative Committee-D.C.C. </a:t>
            </a:r>
          </a:p>
          <a:p>
            <a:pPr>
              <a:buFont typeface="Wingdings" pitchFamily="2" charset="2"/>
              <a:buChar char="Ø"/>
            </a:pPr>
            <a:r>
              <a:rPr lang="en-US" dirty="0" smtClean="0">
                <a:solidFill>
                  <a:srgbClr val="950B7B"/>
                </a:solidFill>
              </a:rPr>
              <a:t>B) Analytical : </a:t>
            </a:r>
          </a:p>
          <a:p>
            <a:pPr>
              <a:buFont typeface="Wingdings" pitchFamily="2" charset="2"/>
              <a:buChar char="§"/>
            </a:pPr>
            <a:r>
              <a:rPr lang="en-US" dirty="0" smtClean="0">
                <a:solidFill>
                  <a:schemeClr val="accent6">
                    <a:lumMod val="50000"/>
                  </a:schemeClr>
                </a:solidFill>
              </a:rPr>
              <a:t>1)Central Drugs Laboratory - CDL </a:t>
            </a:r>
          </a:p>
          <a:p>
            <a:pPr>
              <a:buFont typeface="Wingdings" pitchFamily="2" charset="2"/>
              <a:buChar char="§"/>
            </a:pPr>
            <a:r>
              <a:rPr lang="en-US" dirty="0" smtClean="0">
                <a:solidFill>
                  <a:schemeClr val="accent6">
                    <a:lumMod val="50000"/>
                  </a:schemeClr>
                </a:solidFill>
              </a:rPr>
              <a:t>2)Drug Control Laboratory in states 3)Government Analysts </a:t>
            </a:r>
          </a:p>
          <a:p>
            <a:pPr>
              <a:buFont typeface="Wingdings" pitchFamily="2" charset="2"/>
              <a:buChar char="Ø"/>
            </a:pPr>
            <a:r>
              <a:rPr lang="en-US" dirty="0" smtClean="0">
                <a:solidFill>
                  <a:srgbClr val="0033CC"/>
                </a:solidFill>
              </a:rPr>
              <a:t>C) Executives : </a:t>
            </a:r>
          </a:p>
          <a:p>
            <a:pPr>
              <a:buFont typeface="Wingdings" pitchFamily="2" charset="2"/>
              <a:buChar char="§"/>
            </a:pPr>
            <a:r>
              <a:rPr lang="en-US" dirty="0" smtClean="0">
                <a:solidFill>
                  <a:schemeClr val="accent6">
                    <a:lumMod val="50000"/>
                  </a:schemeClr>
                </a:solidFill>
              </a:rPr>
              <a:t>1)Licensing authorities </a:t>
            </a:r>
          </a:p>
          <a:p>
            <a:pPr>
              <a:buFont typeface="Wingdings" pitchFamily="2" charset="2"/>
              <a:buChar char="§"/>
            </a:pPr>
            <a:r>
              <a:rPr lang="en-US" dirty="0" smtClean="0">
                <a:solidFill>
                  <a:schemeClr val="accent6">
                    <a:lumMod val="50000"/>
                  </a:schemeClr>
                </a:solidFill>
              </a:rPr>
              <a:t>2)Controlling authorities </a:t>
            </a:r>
          </a:p>
          <a:p>
            <a:pPr>
              <a:buFont typeface="Wingdings" pitchFamily="2" charset="2"/>
              <a:buChar char="§"/>
            </a:pPr>
            <a:r>
              <a:rPr lang="en-US" dirty="0" smtClean="0">
                <a:solidFill>
                  <a:schemeClr val="accent6">
                    <a:lumMod val="50000"/>
                  </a:schemeClr>
                </a:solidFill>
              </a:rPr>
              <a:t>3)Drug Inspectors</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rPr>
              <a:t>Administration of the act and rules</a:t>
            </a:r>
            <a:endParaRPr lang="en-US" b="1" dirty="0">
              <a:solidFill>
                <a:srgbClr val="FF0000"/>
              </a:solidFill>
            </a:endParaRPr>
          </a:p>
        </p:txBody>
      </p:sp>
      <p:sp>
        <p:nvSpPr>
          <p:cNvPr id="3" name="Content Placeholder 2"/>
          <p:cNvSpPr>
            <a:spLocks noGrp="1"/>
          </p:cNvSpPr>
          <p:nvPr>
            <p:ph idx="1"/>
          </p:nvPr>
        </p:nvSpPr>
        <p:spPr>
          <a:xfrm>
            <a:off x="457200" y="990600"/>
            <a:ext cx="8229600" cy="5562600"/>
          </a:xfrm>
        </p:spPr>
        <p:txBody>
          <a:bodyPr>
            <a:normAutofit/>
          </a:bodyPr>
          <a:lstStyle/>
          <a:p>
            <a:pPr algn="just">
              <a:buFont typeface="Wingdings" pitchFamily="2" charset="2"/>
              <a:buChar char="v"/>
            </a:pPr>
            <a:r>
              <a:rPr lang="en-US" dirty="0" smtClean="0">
                <a:solidFill>
                  <a:srgbClr val="0033CC"/>
                </a:solidFill>
              </a:rPr>
              <a:t>DTAB is constitute by Central government. </a:t>
            </a:r>
          </a:p>
          <a:p>
            <a:pPr algn="just">
              <a:buFont typeface="Wingdings" pitchFamily="2" charset="2"/>
              <a:buChar char="v"/>
            </a:pPr>
            <a:r>
              <a:rPr lang="en-US" sz="2800" dirty="0" smtClean="0">
                <a:solidFill>
                  <a:srgbClr val="009900"/>
                </a:solidFill>
              </a:rPr>
              <a:t>It consist of 18 members, of whom 8 are ex-officio members, 5 nominated and 5 elected members.</a:t>
            </a:r>
          </a:p>
          <a:p>
            <a:pPr algn="just">
              <a:buFont typeface="Wingdings" pitchFamily="2" charset="2"/>
              <a:buChar char="Ø"/>
            </a:pPr>
            <a:r>
              <a:rPr lang="en-US" sz="2800" dirty="0" smtClean="0"/>
              <a:t> Ex-Officio Members: </a:t>
            </a:r>
          </a:p>
          <a:p>
            <a:pPr marL="571500" indent="-571500" algn="just">
              <a:buNone/>
            </a:pPr>
            <a:r>
              <a:rPr lang="en-US" sz="2800" dirty="0" smtClean="0"/>
              <a:t>1</a:t>
            </a:r>
            <a:r>
              <a:rPr lang="en-US" sz="2800" dirty="0" smtClean="0">
                <a:solidFill>
                  <a:srgbClr val="FF0066"/>
                </a:solidFill>
              </a:rPr>
              <a:t>. Director General of Health Services (Chairman) </a:t>
            </a:r>
          </a:p>
          <a:p>
            <a:pPr marL="571500" indent="-571500" algn="just">
              <a:buNone/>
            </a:pPr>
            <a:r>
              <a:rPr lang="en-US" sz="2800" dirty="0" smtClean="0">
                <a:solidFill>
                  <a:srgbClr val="FF0066"/>
                </a:solidFill>
              </a:rPr>
              <a:t>2</a:t>
            </a:r>
            <a:r>
              <a:rPr lang="en-US" sz="2800" dirty="0" smtClean="0">
                <a:solidFill>
                  <a:schemeClr val="accent1">
                    <a:lumMod val="50000"/>
                  </a:schemeClr>
                </a:solidFill>
              </a:rPr>
              <a:t>. Drugs Controller of India </a:t>
            </a:r>
          </a:p>
          <a:p>
            <a:pPr marL="571500" indent="-571500" algn="just">
              <a:buNone/>
            </a:pPr>
            <a:r>
              <a:rPr lang="en-US" sz="2800" dirty="0" smtClean="0">
                <a:solidFill>
                  <a:schemeClr val="accent1">
                    <a:lumMod val="50000"/>
                  </a:schemeClr>
                </a:solidFill>
              </a:rPr>
              <a:t>3. Director of the Central Drugs Laboratory, Calcutta </a:t>
            </a:r>
          </a:p>
          <a:p>
            <a:pPr marL="571500" indent="-571500" algn="just">
              <a:buNone/>
            </a:pPr>
            <a:r>
              <a:rPr lang="en-US" sz="2800" dirty="0" smtClean="0">
                <a:solidFill>
                  <a:srgbClr val="FF0066"/>
                </a:solidFill>
              </a:rPr>
              <a:t>4. </a:t>
            </a:r>
            <a:r>
              <a:rPr lang="en-US" sz="2800" dirty="0" smtClean="0">
                <a:solidFill>
                  <a:srgbClr val="950B7B"/>
                </a:solidFill>
              </a:rPr>
              <a:t>Director of the Central Research Institute, </a:t>
            </a:r>
            <a:r>
              <a:rPr lang="en-US" sz="2800" dirty="0" err="1" smtClean="0">
                <a:solidFill>
                  <a:srgbClr val="950B7B"/>
                </a:solidFill>
              </a:rPr>
              <a:t>Kasauli</a:t>
            </a:r>
            <a:endParaRPr lang="en-US" sz="2800" dirty="0" smtClean="0">
              <a:solidFill>
                <a:srgbClr val="950B7B"/>
              </a:solidFill>
            </a:endParaRPr>
          </a:p>
          <a:p>
            <a:pPr marL="571500" indent="-571500" algn="just">
              <a:buNone/>
            </a:pPr>
            <a:r>
              <a:rPr lang="en-US" sz="2800" dirty="0" smtClean="0">
                <a:solidFill>
                  <a:srgbClr val="950B7B"/>
                </a:solidFill>
              </a:rPr>
              <a:t>5. Director of Indian Veterinary Research Institute, </a:t>
            </a:r>
            <a:r>
              <a:rPr lang="en-US" sz="2800" dirty="0" err="1" smtClean="0">
                <a:solidFill>
                  <a:srgbClr val="950B7B"/>
                </a:solidFill>
              </a:rPr>
              <a:t>Izatnagar</a:t>
            </a:r>
            <a:r>
              <a:rPr lang="en-US" sz="2800" dirty="0" smtClean="0">
                <a:solidFill>
                  <a:srgbClr val="950B7B"/>
                </a:solidFill>
              </a:rPr>
              <a:t> </a:t>
            </a:r>
          </a:p>
          <a:p>
            <a:endParaRPr lang="en-US" dirty="0">
              <a:solidFill>
                <a:srgbClr val="FF0066"/>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229600" cy="5668963"/>
          </a:xfrm>
        </p:spPr>
        <p:txBody>
          <a:bodyPr>
            <a:normAutofit fontScale="92500" lnSpcReduction="10000"/>
          </a:bodyPr>
          <a:lstStyle/>
          <a:p>
            <a:pPr marL="571500" indent="-571500" algn="just">
              <a:buNone/>
            </a:pPr>
            <a:r>
              <a:rPr lang="en-US" dirty="0" smtClean="0">
                <a:solidFill>
                  <a:srgbClr val="FF0066"/>
                </a:solidFill>
              </a:rPr>
              <a:t>6. </a:t>
            </a:r>
            <a:r>
              <a:rPr lang="en-US" sz="3000" dirty="0" smtClean="0">
                <a:solidFill>
                  <a:srgbClr val="FF0066"/>
                </a:solidFill>
              </a:rPr>
              <a:t>President, Pharmacy Council of India</a:t>
            </a:r>
          </a:p>
          <a:p>
            <a:pPr marL="571500" indent="-571500" algn="just">
              <a:buNone/>
            </a:pPr>
            <a:r>
              <a:rPr lang="en-US" sz="3000" dirty="0" smtClean="0">
                <a:solidFill>
                  <a:srgbClr val="FF0066"/>
                </a:solidFill>
              </a:rPr>
              <a:t>7. </a:t>
            </a:r>
            <a:r>
              <a:rPr lang="en-US" sz="3000" dirty="0" smtClean="0">
                <a:solidFill>
                  <a:srgbClr val="FFC000"/>
                </a:solidFill>
              </a:rPr>
              <a:t>President, Medical Council of India</a:t>
            </a:r>
          </a:p>
          <a:p>
            <a:pPr marL="571500" indent="-571500" algn="just">
              <a:buNone/>
            </a:pPr>
            <a:r>
              <a:rPr lang="en-US" sz="3000" dirty="0" smtClean="0">
                <a:solidFill>
                  <a:srgbClr val="FF0066"/>
                </a:solidFill>
              </a:rPr>
              <a:t>8. </a:t>
            </a:r>
            <a:r>
              <a:rPr lang="en-US" sz="3000" dirty="0" smtClean="0">
                <a:solidFill>
                  <a:schemeClr val="tx2">
                    <a:lumMod val="75000"/>
                  </a:schemeClr>
                </a:solidFill>
              </a:rPr>
              <a:t>Director of Central Drug Research Institute, </a:t>
            </a:r>
            <a:r>
              <a:rPr lang="en-US" sz="3000" dirty="0" err="1" smtClean="0">
                <a:solidFill>
                  <a:schemeClr val="tx2">
                    <a:lumMod val="75000"/>
                  </a:schemeClr>
                </a:solidFill>
              </a:rPr>
              <a:t>Lucknow</a:t>
            </a:r>
            <a:endParaRPr lang="en-US" sz="3000" dirty="0" smtClean="0">
              <a:solidFill>
                <a:schemeClr val="tx2">
                  <a:lumMod val="75000"/>
                </a:schemeClr>
              </a:solidFill>
            </a:endParaRPr>
          </a:p>
          <a:p>
            <a:pPr marL="571500" indent="-571500" algn="just">
              <a:buFont typeface="Wingdings" pitchFamily="2" charset="2"/>
              <a:buChar char="Ø"/>
            </a:pPr>
            <a:r>
              <a:rPr lang="en-US" sz="3000" dirty="0" smtClean="0"/>
              <a:t>Nominated Members: </a:t>
            </a:r>
          </a:p>
          <a:p>
            <a:pPr marL="571500" indent="-571500" algn="just">
              <a:buAutoNum type="arabicPeriod"/>
            </a:pPr>
            <a:r>
              <a:rPr lang="en-US" sz="3000" dirty="0" smtClean="0">
                <a:solidFill>
                  <a:srgbClr val="0033CC"/>
                </a:solidFill>
              </a:rPr>
              <a:t>Two persons nominated by the Central Government from among persons who are in charge of drugs control in the States </a:t>
            </a:r>
          </a:p>
          <a:p>
            <a:pPr marL="571500" indent="-571500" algn="just">
              <a:buAutoNum type="arabicPeriod"/>
            </a:pPr>
            <a:r>
              <a:rPr lang="en-US" sz="3000" dirty="0" smtClean="0">
                <a:solidFill>
                  <a:schemeClr val="accent2">
                    <a:lumMod val="50000"/>
                  </a:schemeClr>
                </a:solidFill>
              </a:rPr>
              <a:t>One person nominated by the Central Government from the pharmaceutical industry</a:t>
            </a:r>
          </a:p>
          <a:p>
            <a:pPr marL="571500" indent="-571500" algn="just">
              <a:buAutoNum type="arabicPeriod"/>
            </a:pPr>
            <a:r>
              <a:rPr lang="en-US" sz="3000" dirty="0" smtClean="0">
                <a:solidFill>
                  <a:srgbClr val="00CC00"/>
                </a:solidFill>
              </a:rPr>
              <a:t>Two persons holding the appointment of Government Analyst under this Act, to be nominated by the Central Government</a:t>
            </a:r>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04800"/>
            <a:ext cx="8229600" cy="6172200"/>
          </a:xfrm>
        </p:spPr>
        <p:txBody>
          <a:bodyPr>
            <a:normAutofit fontScale="92500"/>
          </a:bodyPr>
          <a:lstStyle/>
          <a:p>
            <a:pPr>
              <a:buFont typeface="Wingdings" pitchFamily="2" charset="2"/>
              <a:buChar char="Ø"/>
            </a:pPr>
            <a:r>
              <a:rPr lang="en-US" dirty="0" smtClean="0"/>
              <a:t>Elected Members:</a:t>
            </a:r>
          </a:p>
          <a:p>
            <a:pPr algn="just">
              <a:buNone/>
            </a:pPr>
            <a:r>
              <a:rPr lang="en-US" dirty="0" smtClean="0"/>
              <a:t> 1</a:t>
            </a:r>
            <a:r>
              <a:rPr lang="en-US" dirty="0" smtClean="0">
                <a:solidFill>
                  <a:srgbClr val="FF0066"/>
                </a:solidFill>
              </a:rPr>
              <a:t>. </a:t>
            </a:r>
            <a:r>
              <a:rPr lang="en-US" sz="3000" dirty="0" smtClean="0">
                <a:solidFill>
                  <a:srgbClr val="FF0066"/>
                </a:solidFill>
              </a:rPr>
              <a:t>One person, to be elected by the Executive Committee of the Pharmacy Council of India, from among teachers in Pharmacy or Pharmaceutical chemistry or </a:t>
            </a:r>
            <a:r>
              <a:rPr lang="en-US" sz="3000" dirty="0" err="1" smtClean="0">
                <a:solidFill>
                  <a:srgbClr val="FF0066"/>
                </a:solidFill>
              </a:rPr>
              <a:t>Pharmacognosy</a:t>
            </a:r>
            <a:r>
              <a:rPr lang="en-US" sz="3000" dirty="0" smtClean="0">
                <a:solidFill>
                  <a:srgbClr val="FF0066"/>
                </a:solidFill>
              </a:rPr>
              <a:t> on the staff of an Indian university or an affiliated college</a:t>
            </a:r>
          </a:p>
          <a:p>
            <a:pPr algn="just">
              <a:buNone/>
            </a:pPr>
            <a:r>
              <a:rPr lang="en-US" sz="3000" dirty="0" smtClean="0"/>
              <a:t>2</a:t>
            </a:r>
            <a:r>
              <a:rPr lang="en-US" sz="3000" dirty="0" smtClean="0">
                <a:solidFill>
                  <a:srgbClr val="009900"/>
                </a:solidFill>
              </a:rPr>
              <a:t>. One person, to be elected by the Executive Committee of the Medical Council of India, from among teachers in medicine or therapeutics on the staff of an Indian University or an affiliated college</a:t>
            </a:r>
          </a:p>
          <a:p>
            <a:pPr algn="just">
              <a:buNone/>
            </a:pPr>
            <a:r>
              <a:rPr lang="en-US" sz="3000" dirty="0" smtClean="0"/>
              <a:t>3. </a:t>
            </a:r>
            <a:r>
              <a:rPr lang="en-US" sz="3000" dirty="0" smtClean="0">
                <a:solidFill>
                  <a:srgbClr val="950B7B"/>
                </a:solidFill>
              </a:rPr>
              <a:t>One pharmacologist to be elected by the Governing Body of the Indian Council of Medical Research</a:t>
            </a:r>
            <a:r>
              <a:rPr lang="en-US" sz="3000" dirty="0" smtClean="0"/>
              <a:t> </a:t>
            </a:r>
            <a:endParaRPr lang="en-US" sz="3000"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a:xfrm>
            <a:off x="457200" y="304800"/>
            <a:ext cx="8229600" cy="5745163"/>
          </a:xfrm>
        </p:spPr>
        <p:txBody>
          <a:bodyPr>
            <a:normAutofit/>
          </a:bodyPr>
          <a:lstStyle/>
          <a:p>
            <a:pPr algn="just"/>
            <a:r>
              <a:rPr lang="en-US" sz="3000" dirty="0">
                <a:solidFill>
                  <a:srgbClr val="660066"/>
                </a:solidFill>
              </a:rPr>
              <a:t>The act prohibits the manufacture of substandard or </a:t>
            </a:r>
            <a:r>
              <a:rPr lang="en-US" sz="3000" dirty="0" smtClean="0">
                <a:solidFill>
                  <a:srgbClr val="660066"/>
                </a:solidFill>
              </a:rPr>
              <a:t>spurious </a:t>
            </a:r>
            <a:r>
              <a:rPr lang="en-US" sz="3000" dirty="0">
                <a:solidFill>
                  <a:srgbClr val="660066"/>
                </a:solidFill>
              </a:rPr>
              <a:t>drug in the </a:t>
            </a:r>
            <a:r>
              <a:rPr lang="en-US" sz="3000" dirty="0" smtClean="0">
                <a:solidFill>
                  <a:srgbClr val="660066"/>
                </a:solidFill>
              </a:rPr>
              <a:t>India. </a:t>
            </a:r>
            <a:endParaRPr lang="en-US" sz="3000" dirty="0">
              <a:solidFill>
                <a:srgbClr val="660066"/>
              </a:solidFill>
            </a:endParaRPr>
          </a:p>
          <a:p>
            <a:pPr algn="just"/>
            <a:r>
              <a:rPr lang="en-US" sz="3000" dirty="0">
                <a:solidFill>
                  <a:srgbClr val="006600"/>
                </a:solidFill>
              </a:rPr>
              <a:t>The act also provide for the control over the manufacture, </a:t>
            </a:r>
            <a:r>
              <a:rPr lang="en-US" sz="3000" dirty="0" smtClean="0">
                <a:solidFill>
                  <a:srgbClr val="006600"/>
                </a:solidFill>
              </a:rPr>
              <a:t>sale </a:t>
            </a:r>
            <a:r>
              <a:rPr lang="en-US" sz="3000" dirty="0">
                <a:solidFill>
                  <a:srgbClr val="006600"/>
                </a:solidFill>
              </a:rPr>
              <a:t>&amp; distribution of </a:t>
            </a:r>
            <a:r>
              <a:rPr lang="en-US" sz="3000" dirty="0" err="1">
                <a:solidFill>
                  <a:srgbClr val="006600"/>
                </a:solidFill>
              </a:rPr>
              <a:t>Ayurvedic</a:t>
            </a:r>
            <a:r>
              <a:rPr lang="en-US" sz="3000" dirty="0">
                <a:solidFill>
                  <a:srgbClr val="006600"/>
                </a:solidFill>
              </a:rPr>
              <a:t>, </a:t>
            </a:r>
            <a:r>
              <a:rPr lang="en-US" sz="3000" dirty="0" err="1">
                <a:solidFill>
                  <a:srgbClr val="006600"/>
                </a:solidFill>
              </a:rPr>
              <a:t>Siddha</a:t>
            </a:r>
            <a:r>
              <a:rPr lang="en-US" sz="3000" dirty="0">
                <a:solidFill>
                  <a:srgbClr val="006600"/>
                </a:solidFill>
              </a:rPr>
              <a:t>, </a:t>
            </a:r>
            <a:r>
              <a:rPr lang="en-US" sz="3000" dirty="0" err="1">
                <a:solidFill>
                  <a:srgbClr val="006600"/>
                </a:solidFill>
              </a:rPr>
              <a:t>Unani</a:t>
            </a:r>
            <a:r>
              <a:rPr lang="en-US" sz="3000" dirty="0">
                <a:solidFill>
                  <a:srgbClr val="006600"/>
                </a:solidFill>
              </a:rPr>
              <a:t> &amp; Homeopathic </a:t>
            </a:r>
            <a:r>
              <a:rPr lang="en-US" sz="3000" dirty="0" smtClean="0">
                <a:solidFill>
                  <a:srgbClr val="006600"/>
                </a:solidFill>
              </a:rPr>
              <a:t>drugs</a:t>
            </a:r>
          </a:p>
          <a:p>
            <a:pPr algn="just"/>
            <a:r>
              <a:rPr lang="en-US" sz="3000" dirty="0" smtClean="0">
                <a:solidFill>
                  <a:srgbClr val="FF3300"/>
                </a:solidFill>
              </a:rPr>
              <a:t>To establish Drugs Technical Advisory Board(DTAB) and Drugs Consultative Committees (DCC) for Allopathic and allied drugs and cosmetics. </a:t>
            </a:r>
          </a:p>
          <a:p>
            <a:pPr algn="just"/>
            <a:r>
              <a:rPr lang="en-US" sz="3000" dirty="0" smtClean="0">
                <a:solidFill>
                  <a:srgbClr val="003399"/>
                </a:solidFill>
              </a:rPr>
              <a:t>Regular inspection of licensed premises by drug inspectors. </a:t>
            </a:r>
          </a:p>
          <a:p>
            <a:pPr algn="just"/>
            <a:endParaRPr lang="en-US" sz="30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81000" y="381000"/>
            <a:ext cx="8458200" cy="6248400"/>
          </a:xfrm>
        </p:spPr>
        <p:txBody>
          <a:bodyPr>
            <a:normAutofit fontScale="92500" lnSpcReduction="20000"/>
          </a:bodyPr>
          <a:lstStyle/>
          <a:p>
            <a:pPr algn="just">
              <a:buNone/>
            </a:pPr>
            <a:r>
              <a:rPr lang="en-US" dirty="0" smtClean="0">
                <a:solidFill>
                  <a:schemeClr val="accent6">
                    <a:lumMod val="50000"/>
                  </a:schemeClr>
                </a:solidFill>
              </a:rPr>
              <a:t>4</a:t>
            </a:r>
            <a:r>
              <a:rPr lang="en-US" sz="3000" dirty="0" smtClean="0">
                <a:solidFill>
                  <a:schemeClr val="accent6">
                    <a:lumMod val="50000"/>
                  </a:schemeClr>
                </a:solidFill>
              </a:rPr>
              <a:t>. One person to be elected by the Central Council of the Indian Medical Association</a:t>
            </a:r>
          </a:p>
          <a:p>
            <a:pPr algn="just">
              <a:buNone/>
            </a:pPr>
            <a:r>
              <a:rPr lang="en-US" sz="3000" dirty="0" smtClean="0"/>
              <a:t>5. </a:t>
            </a:r>
            <a:r>
              <a:rPr lang="en-US" sz="3000" dirty="0" smtClean="0">
                <a:solidFill>
                  <a:schemeClr val="accent1">
                    <a:lumMod val="50000"/>
                  </a:schemeClr>
                </a:solidFill>
              </a:rPr>
              <a:t>One person to be elected by the Council of the Indian Pharmaceutical Association</a:t>
            </a:r>
          </a:p>
          <a:p>
            <a:pPr>
              <a:buFont typeface="Wingdings" pitchFamily="2" charset="2"/>
              <a:buChar char="v"/>
            </a:pPr>
            <a:r>
              <a:rPr lang="en-US" sz="3000" b="1" dirty="0" smtClean="0">
                <a:solidFill>
                  <a:srgbClr val="0033CC"/>
                </a:solidFill>
              </a:rPr>
              <a:t>Functions: </a:t>
            </a:r>
          </a:p>
          <a:p>
            <a:pPr algn="just">
              <a:buFont typeface="Wingdings" pitchFamily="2" charset="2"/>
              <a:buChar char="Ø"/>
            </a:pPr>
            <a:r>
              <a:rPr lang="en-US" sz="3000" dirty="0" smtClean="0">
                <a:solidFill>
                  <a:srgbClr val="950B7B"/>
                </a:solidFill>
              </a:rPr>
              <a:t>To advise the Central Government and the State Governments on technical matters arising out of the administration of this Act. </a:t>
            </a:r>
          </a:p>
          <a:p>
            <a:pPr algn="just">
              <a:buFont typeface="Wingdings" pitchFamily="2" charset="2"/>
              <a:buChar char="Ø"/>
            </a:pPr>
            <a:r>
              <a:rPr lang="en-US" sz="3000" dirty="0" smtClean="0">
                <a:solidFill>
                  <a:srgbClr val="009900"/>
                </a:solidFill>
              </a:rPr>
              <a:t>Modification &amp; Amendments in the Act with consultation of Board.</a:t>
            </a:r>
          </a:p>
          <a:p>
            <a:pPr algn="just">
              <a:buFont typeface="Wingdings" pitchFamily="2" charset="2"/>
              <a:buChar char="Ø"/>
            </a:pPr>
            <a:r>
              <a:rPr lang="en-US" sz="3000" dirty="0" smtClean="0">
                <a:solidFill>
                  <a:srgbClr val="F00E34"/>
                </a:solidFill>
              </a:rPr>
              <a:t>To carry out the other functions assigned to it by this Act. </a:t>
            </a:r>
          </a:p>
          <a:p>
            <a:pPr algn="just">
              <a:buFont typeface="Wingdings" pitchFamily="2" charset="2"/>
              <a:buChar char="Ø"/>
            </a:pPr>
            <a:r>
              <a:rPr lang="en-US" sz="3000" dirty="0" smtClean="0">
                <a:solidFill>
                  <a:schemeClr val="tx2">
                    <a:lumMod val="50000"/>
                  </a:schemeClr>
                </a:solidFill>
              </a:rPr>
              <a:t>The nominated and elected members of the Board shall hold office for three years, but shall be eligible for re-nomination and re-election</a:t>
            </a:r>
            <a:endParaRPr lang="en-US" sz="30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rPr>
              <a:t>Drugs Consultative Committee(DCC)</a:t>
            </a:r>
            <a:endParaRPr lang="en-US" b="1" dirty="0">
              <a:solidFill>
                <a:srgbClr val="FF0000"/>
              </a:solidFill>
            </a:endParaRPr>
          </a:p>
        </p:txBody>
      </p:sp>
      <p:sp>
        <p:nvSpPr>
          <p:cNvPr id="3" name="Content Placeholder 2"/>
          <p:cNvSpPr>
            <a:spLocks noGrp="1"/>
          </p:cNvSpPr>
          <p:nvPr>
            <p:ph idx="1"/>
          </p:nvPr>
        </p:nvSpPr>
        <p:spPr>
          <a:xfrm>
            <a:off x="457200" y="990600"/>
            <a:ext cx="8229600" cy="5638800"/>
          </a:xfrm>
        </p:spPr>
        <p:txBody>
          <a:bodyPr>
            <a:normAutofit fontScale="92500"/>
          </a:bodyPr>
          <a:lstStyle/>
          <a:p>
            <a:pPr algn="just">
              <a:buFont typeface="Wingdings" pitchFamily="2" charset="2"/>
              <a:buChar char="Ø"/>
            </a:pPr>
            <a:r>
              <a:rPr lang="en-US" dirty="0" smtClean="0"/>
              <a:t> </a:t>
            </a:r>
            <a:r>
              <a:rPr lang="en-US" sz="2900" dirty="0" smtClean="0">
                <a:solidFill>
                  <a:srgbClr val="950B7B"/>
                </a:solidFill>
              </a:rPr>
              <a:t>It is also an advisory body constituted by central government. </a:t>
            </a:r>
          </a:p>
          <a:p>
            <a:pPr algn="just">
              <a:buFont typeface="Wingdings" pitchFamily="2" charset="2"/>
              <a:buChar char="Ø"/>
            </a:pPr>
            <a:r>
              <a:rPr lang="en-US" sz="2900" dirty="0" smtClean="0">
                <a:solidFill>
                  <a:srgbClr val="00CC00"/>
                </a:solidFill>
              </a:rPr>
              <a:t>Constitution: Two representatives of the Central Government </a:t>
            </a:r>
          </a:p>
          <a:p>
            <a:pPr algn="just">
              <a:buFont typeface="Wingdings" pitchFamily="2" charset="2"/>
              <a:buChar char="Ø"/>
            </a:pPr>
            <a:r>
              <a:rPr lang="en-US" sz="2900" dirty="0" smtClean="0">
                <a:solidFill>
                  <a:srgbClr val="F00E34"/>
                </a:solidFill>
              </a:rPr>
              <a:t>One representative of each State Government </a:t>
            </a:r>
            <a:r>
              <a:rPr lang="en-US" sz="2900" dirty="0" smtClean="0">
                <a:solidFill>
                  <a:srgbClr val="F00E34"/>
                </a:solidFill>
                <a:hlinkClick r:id="rId2" tooltip="Drugs Consultative Committee(DCC)&#10;Functions:&#10; To advise th..."/>
              </a:rPr>
              <a:t> </a:t>
            </a:r>
            <a:r>
              <a:rPr lang="en-US" sz="2900" dirty="0" smtClean="0">
                <a:solidFill>
                  <a:srgbClr val="F00E34"/>
                </a:solidFill>
              </a:rPr>
              <a:t>Drugs Consultative Committee(DCC) </a:t>
            </a:r>
          </a:p>
          <a:p>
            <a:pPr algn="just">
              <a:buFont typeface="Wingdings" pitchFamily="2" charset="2"/>
              <a:buChar char="Ø"/>
            </a:pPr>
            <a:r>
              <a:rPr lang="en-US" sz="2900" dirty="0" smtClean="0">
                <a:solidFill>
                  <a:srgbClr val="0033CC"/>
                </a:solidFill>
              </a:rPr>
              <a:t>DCC advise the Central Government and State Governments and the Drugs Technical Advisory Board on any other matter tending to secure uniformity throughout India in the administration of this Act.</a:t>
            </a:r>
          </a:p>
          <a:p>
            <a:pPr algn="just">
              <a:buFont typeface="Wingdings" pitchFamily="2" charset="2"/>
              <a:buChar char="Ø"/>
            </a:pPr>
            <a:r>
              <a:rPr lang="en-US" sz="2900" dirty="0" smtClean="0">
                <a:solidFill>
                  <a:srgbClr val="006600"/>
                </a:solidFill>
              </a:rPr>
              <a:t>The Drugs Consultative Committee shall meet when required Has power to regulate its own procedure.</a:t>
            </a:r>
            <a:endParaRPr lang="en-US" sz="2900" dirty="0">
              <a:solidFill>
                <a:srgbClr val="0066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solidFill>
                  <a:srgbClr val="FF0000"/>
                </a:solidFill>
              </a:rPr>
              <a:t>Central Drug Laboratory (CDL)</a:t>
            </a:r>
            <a:endParaRPr lang="en-US" b="1" dirty="0">
              <a:solidFill>
                <a:srgbClr val="FF0000"/>
              </a:solidFill>
            </a:endParaRPr>
          </a:p>
        </p:txBody>
      </p:sp>
      <p:sp>
        <p:nvSpPr>
          <p:cNvPr id="3" name="Content Placeholder 2"/>
          <p:cNvSpPr>
            <a:spLocks noGrp="1"/>
          </p:cNvSpPr>
          <p:nvPr>
            <p:ph idx="1"/>
          </p:nvPr>
        </p:nvSpPr>
        <p:spPr>
          <a:xfrm>
            <a:off x="228600" y="914400"/>
            <a:ext cx="8610600" cy="5211763"/>
          </a:xfrm>
        </p:spPr>
        <p:txBody>
          <a:bodyPr>
            <a:noAutofit/>
          </a:bodyPr>
          <a:lstStyle/>
          <a:p>
            <a:pPr algn="just">
              <a:buFont typeface="Wingdings" pitchFamily="2" charset="2"/>
              <a:buChar char="Ø"/>
            </a:pPr>
            <a:r>
              <a:rPr lang="en-US" sz="2700" dirty="0" smtClean="0">
                <a:solidFill>
                  <a:srgbClr val="0033CC"/>
                </a:solidFill>
              </a:rPr>
              <a:t>Establishment of Central Drug Laboratory under the control of a director appointed by the Central Government. </a:t>
            </a:r>
          </a:p>
          <a:p>
            <a:pPr algn="just">
              <a:buFont typeface="Wingdings" pitchFamily="2" charset="2"/>
              <a:buChar char="Ø"/>
            </a:pPr>
            <a:r>
              <a:rPr lang="en-US" sz="2700" b="1" dirty="0" smtClean="0"/>
              <a:t>Functions: </a:t>
            </a:r>
          </a:p>
          <a:p>
            <a:pPr algn="just">
              <a:buFont typeface="Wingdings" pitchFamily="2" charset="2"/>
              <a:buChar char="ü"/>
            </a:pPr>
            <a:r>
              <a:rPr lang="en-US" sz="2700" dirty="0" smtClean="0">
                <a:solidFill>
                  <a:srgbClr val="006600"/>
                </a:solidFill>
              </a:rPr>
              <a:t>Analysis of samples of drugs and cosmetics sent by the custom collectors or courts.</a:t>
            </a:r>
          </a:p>
          <a:p>
            <a:pPr algn="just">
              <a:buFont typeface="Wingdings" pitchFamily="2" charset="2"/>
              <a:buChar char="ü"/>
            </a:pPr>
            <a:r>
              <a:rPr lang="en-US" sz="2700" dirty="0" smtClean="0">
                <a:solidFill>
                  <a:srgbClr val="F00E34"/>
                </a:solidFill>
              </a:rPr>
              <a:t>Analytical Q.C. of the imported samples. </a:t>
            </a:r>
          </a:p>
          <a:p>
            <a:pPr algn="just">
              <a:buFont typeface="Wingdings" pitchFamily="2" charset="2"/>
              <a:buChar char="ü"/>
            </a:pPr>
            <a:r>
              <a:rPr lang="en-US" sz="2700" dirty="0" smtClean="0">
                <a:solidFill>
                  <a:srgbClr val="950B7B"/>
                </a:solidFill>
              </a:rPr>
              <a:t>Collection, storage and distribution of internal standards</a:t>
            </a:r>
          </a:p>
          <a:p>
            <a:pPr algn="just">
              <a:buFont typeface="Wingdings" pitchFamily="2" charset="2"/>
              <a:buChar char="ü"/>
            </a:pPr>
            <a:r>
              <a:rPr lang="en-US" sz="2700" dirty="0" smtClean="0">
                <a:solidFill>
                  <a:srgbClr val="3333CC"/>
                </a:solidFill>
              </a:rPr>
              <a:t>Preparation of reference standards and their maintenance</a:t>
            </a:r>
          </a:p>
          <a:p>
            <a:pPr algn="just">
              <a:buFont typeface="Wingdings" pitchFamily="2" charset="2"/>
              <a:buChar char="ü"/>
            </a:pPr>
            <a:r>
              <a:rPr lang="en-US" sz="2700" dirty="0" smtClean="0">
                <a:solidFill>
                  <a:schemeClr val="accent2">
                    <a:lumMod val="50000"/>
                  </a:schemeClr>
                </a:solidFill>
              </a:rPr>
              <a:t>Maintenance of microbial cultures. </a:t>
            </a:r>
          </a:p>
          <a:p>
            <a:pPr algn="just">
              <a:buFont typeface="Wingdings" pitchFamily="2" charset="2"/>
              <a:buChar char="ü"/>
            </a:pPr>
            <a:r>
              <a:rPr lang="en-US" sz="2700" dirty="0" smtClean="0">
                <a:solidFill>
                  <a:srgbClr val="FFC000"/>
                </a:solidFill>
              </a:rPr>
              <a:t>Advise the central drug control administration in respect of quality &amp; toxicity.</a:t>
            </a:r>
            <a:endParaRPr lang="en-US" sz="2700" dirty="0">
              <a:solidFill>
                <a:srgbClr val="FFC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solidFill>
                  <a:srgbClr val="FF0000"/>
                </a:solidFill>
              </a:rPr>
              <a:t>Government Analyst</a:t>
            </a:r>
            <a:endParaRPr lang="en-US" b="1" dirty="0">
              <a:solidFill>
                <a:srgbClr val="FF0000"/>
              </a:solidFill>
            </a:endParaRPr>
          </a:p>
        </p:txBody>
      </p:sp>
      <p:sp>
        <p:nvSpPr>
          <p:cNvPr id="3" name="Content Placeholder 2"/>
          <p:cNvSpPr>
            <a:spLocks noGrp="1"/>
          </p:cNvSpPr>
          <p:nvPr>
            <p:ph idx="1"/>
          </p:nvPr>
        </p:nvSpPr>
        <p:spPr>
          <a:xfrm>
            <a:off x="381000" y="990600"/>
            <a:ext cx="8305800" cy="5334000"/>
          </a:xfrm>
        </p:spPr>
        <p:txBody>
          <a:bodyPr>
            <a:normAutofit/>
          </a:bodyPr>
          <a:lstStyle/>
          <a:p>
            <a:pPr algn="just">
              <a:buFont typeface="Wingdings" pitchFamily="2" charset="2"/>
              <a:buChar char="Ø"/>
            </a:pPr>
            <a:r>
              <a:rPr lang="en-US" dirty="0" smtClean="0"/>
              <a:t> </a:t>
            </a:r>
            <a:r>
              <a:rPr lang="en-US" sz="2800" dirty="0" smtClean="0">
                <a:solidFill>
                  <a:srgbClr val="3333CC"/>
                </a:solidFill>
              </a:rPr>
              <a:t>State Government may appoint such persons, having prescribed qualification as Government Analysts for the purpose of analysis/testing of samples of drugs and  cosmetics. </a:t>
            </a:r>
          </a:p>
          <a:p>
            <a:pPr algn="just">
              <a:buFont typeface="Wingdings" pitchFamily="2" charset="2"/>
              <a:buChar char="Ø"/>
            </a:pPr>
            <a:r>
              <a:rPr lang="en-US" sz="2800" dirty="0" smtClean="0"/>
              <a:t> </a:t>
            </a:r>
            <a:r>
              <a:rPr lang="en-US" sz="2800" dirty="0" smtClean="0">
                <a:solidFill>
                  <a:srgbClr val="006600"/>
                </a:solidFill>
              </a:rPr>
              <a:t>The central government may also appoint such person as a Government Analysts. </a:t>
            </a:r>
          </a:p>
          <a:p>
            <a:pPr algn="just">
              <a:buFont typeface="Wingdings" pitchFamily="2" charset="2"/>
              <a:buChar char="Ø"/>
            </a:pPr>
            <a:r>
              <a:rPr lang="en-US" sz="2800" dirty="0" smtClean="0"/>
              <a:t> </a:t>
            </a:r>
            <a:r>
              <a:rPr lang="en-US" sz="2800" dirty="0" smtClean="0">
                <a:solidFill>
                  <a:srgbClr val="F00E34"/>
                </a:solidFill>
              </a:rPr>
              <a:t>Person who is directly or indirectly engaged in any trade connected with manufacture or  sale of drugs &amp; cosmetics can not be appoint as Government Analyst</a:t>
            </a:r>
            <a:endParaRPr lang="en-US" sz="2800" dirty="0">
              <a:solidFill>
                <a:srgbClr val="F00E34"/>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381000"/>
            <a:ext cx="8534400" cy="6096000"/>
          </a:xfrm>
        </p:spPr>
        <p:txBody>
          <a:bodyPr>
            <a:normAutofit/>
          </a:bodyPr>
          <a:lstStyle/>
          <a:p>
            <a:pPr algn="just">
              <a:buFont typeface="Wingdings" pitchFamily="2" charset="2"/>
              <a:buChar char="Ø"/>
            </a:pPr>
            <a:r>
              <a:rPr lang="en-US" dirty="0" smtClean="0"/>
              <a:t> </a:t>
            </a:r>
            <a:r>
              <a:rPr lang="en-US" dirty="0" smtClean="0">
                <a:solidFill>
                  <a:srgbClr val="FF0000"/>
                </a:solidFill>
              </a:rPr>
              <a:t>QUALIFICATION: person should be:- </a:t>
            </a:r>
          </a:p>
          <a:p>
            <a:pPr algn="just">
              <a:buFont typeface="Wingdings" pitchFamily="2" charset="2"/>
              <a:buChar char="§"/>
            </a:pPr>
            <a:r>
              <a:rPr lang="en-US" sz="2800" dirty="0" smtClean="0">
                <a:solidFill>
                  <a:srgbClr val="003399"/>
                </a:solidFill>
              </a:rPr>
              <a:t>Graduate in medicine or science or pharmacy or Pharmaceutical chemistry and have 5 year post graduate experience in testing of drug in a laboratory</a:t>
            </a:r>
          </a:p>
          <a:p>
            <a:pPr algn="just">
              <a:buFont typeface="Wingdings" pitchFamily="2" charset="2"/>
              <a:buChar char="§"/>
            </a:pPr>
            <a:r>
              <a:rPr lang="en-US" sz="2800" dirty="0" smtClean="0">
                <a:solidFill>
                  <a:srgbClr val="009900"/>
                </a:solidFill>
              </a:rPr>
              <a:t>A postgraduate degree in medicine or science or pharmacy OR pharmaceutical chemistry and with at least 3 years experience in testing of drugs in laboratory</a:t>
            </a:r>
          </a:p>
          <a:p>
            <a:pPr algn="just">
              <a:buFont typeface="Wingdings" pitchFamily="2" charset="2"/>
              <a:buChar char="§"/>
            </a:pPr>
            <a:r>
              <a:rPr lang="en-US" sz="2800" dirty="0" smtClean="0">
                <a:solidFill>
                  <a:srgbClr val="950B7B"/>
                </a:solidFill>
              </a:rPr>
              <a:t>Holding </a:t>
            </a:r>
            <a:r>
              <a:rPr lang="en-US" sz="2800" dirty="0" err="1" smtClean="0">
                <a:solidFill>
                  <a:srgbClr val="950B7B"/>
                </a:solidFill>
              </a:rPr>
              <a:t>associateship</a:t>
            </a:r>
            <a:r>
              <a:rPr lang="en-US" sz="2800" dirty="0" smtClean="0">
                <a:solidFill>
                  <a:srgbClr val="950B7B"/>
                </a:solidFill>
              </a:rPr>
              <a:t> Diploma of the Institution of Chemists with Analysis of drugs &amp; pharmaceuticals with at least 3 year experience in testing</a:t>
            </a:r>
            <a:r>
              <a:rPr lang="en-US" sz="2700" dirty="0" smtClean="0">
                <a:solidFill>
                  <a:srgbClr val="950B7B"/>
                </a:solidFill>
              </a:rPr>
              <a:t>.</a:t>
            </a:r>
            <a:endParaRPr lang="en-US" sz="2700" dirty="0">
              <a:solidFill>
                <a:srgbClr val="950B7B"/>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304800"/>
            <a:ext cx="8610600" cy="6324600"/>
          </a:xfrm>
        </p:spPr>
        <p:txBody>
          <a:bodyPr>
            <a:normAutofit fontScale="92500" lnSpcReduction="20000"/>
          </a:bodyPr>
          <a:lstStyle/>
          <a:p>
            <a:pPr>
              <a:buFont typeface="Wingdings" pitchFamily="2" charset="2"/>
              <a:buChar char="Ø"/>
            </a:pPr>
            <a:r>
              <a:rPr lang="en-US" b="1" dirty="0" smtClean="0">
                <a:solidFill>
                  <a:srgbClr val="FF0000"/>
                </a:solidFill>
              </a:rPr>
              <a:t>Duties of Government Analyst:</a:t>
            </a:r>
            <a:r>
              <a:rPr lang="en-US" dirty="0" smtClean="0">
                <a:solidFill>
                  <a:srgbClr val="FF0000"/>
                </a:solidFill>
              </a:rPr>
              <a:t> </a:t>
            </a:r>
          </a:p>
          <a:p>
            <a:pPr algn="just">
              <a:buFont typeface="Courier New" pitchFamily="49" charset="0"/>
              <a:buChar char="o"/>
            </a:pPr>
            <a:r>
              <a:rPr lang="en-US" sz="3000" dirty="0" smtClean="0">
                <a:solidFill>
                  <a:srgbClr val="009900"/>
                </a:solidFill>
              </a:rPr>
              <a:t>To cause analysis or testing of samples of drugs or cosmetics sent to him by Drug Inspectors or other persons under the provisions of the Act and furnish reports as per rules. </a:t>
            </a:r>
          </a:p>
          <a:p>
            <a:pPr algn="just">
              <a:buFont typeface="Courier New" pitchFamily="49" charset="0"/>
              <a:buChar char="o"/>
            </a:pPr>
            <a:r>
              <a:rPr lang="en-US" sz="3000" dirty="0" smtClean="0">
                <a:solidFill>
                  <a:srgbClr val="F00E34"/>
                </a:solidFill>
              </a:rPr>
              <a:t>Forward from time to time reports giving the results of analysis work and research with a view to their publication at the discretion of the Government.</a:t>
            </a:r>
          </a:p>
          <a:p>
            <a:pPr algn="just">
              <a:buFont typeface="Wingdings" pitchFamily="2" charset="2"/>
              <a:buChar char="Ø"/>
            </a:pPr>
            <a:r>
              <a:rPr lang="en-US" b="1" dirty="0" smtClean="0">
                <a:solidFill>
                  <a:srgbClr val="F00E34"/>
                </a:solidFill>
              </a:rPr>
              <a:t>Procedure </a:t>
            </a:r>
          </a:p>
          <a:p>
            <a:pPr algn="just">
              <a:buFont typeface="Wingdings" pitchFamily="2" charset="2"/>
              <a:buChar char="§"/>
            </a:pPr>
            <a:r>
              <a:rPr lang="en-US" sz="3000" dirty="0" smtClean="0">
                <a:solidFill>
                  <a:srgbClr val="950B7B"/>
                </a:solidFill>
              </a:rPr>
              <a:t>On receipt of samples from an Inspector the Government Analyst should record the condition or the seal and compare the seals with impression of the seal received separately</a:t>
            </a:r>
          </a:p>
          <a:p>
            <a:pPr algn="just">
              <a:buFont typeface="Wingdings" pitchFamily="2" charset="2"/>
              <a:buChar char="§"/>
            </a:pPr>
            <a:r>
              <a:rPr lang="en-US" sz="3000" dirty="0" smtClean="0">
                <a:solidFill>
                  <a:srgbClr val="3333CC"/>
                </a:solidFill>
              </a:rPr>
              <a:t>After completion of the analysis the report in triplicate with full protocols applied should be sent to the inspector.</a:t>
            </a:r>
          </a:p>
          <a:p>
            <a:pPr algn="just">
              <a:buFont typeface="Courier New" pitchFamily="49" charset="0"/>
              <a:buChar char="o"/>
            </a:pPr>
            <a:endParaRPr lang="en-US" dirty="0">
              <a:solidFill>
                <a:srgbClr val="F00E34"/>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0000"/>
                </a:solidFill>
              </a:rPr>
              <a:t>Licensing Authorities</a:t>
            </a:r>
            <a:endParaRPr lang="en-US" sz="4000" b="1" dirty="0">
              <a:solidFill>
                <a:srgbClr val="FF0000"/>
              </a:solidFill>
            </a:endParaRPr>
          </a:p>
        </p:txBody>
      </p:sp>
      <p:sp>
        <p:nvSpPr>
          <p:cNvPr id="3" name="Content Placeholder 2"/>
          <p:cNvSpPr>
            <a:spLocks noGrp="1"/>
          </p:cNvSpPr>
          <p:nvPr>
            <p:ph idx="1"/>
          </p:nvPr>
        </p:nvSpPr>
        <p:spPr>
          <a:xfrm>
            <a:off x="457200" y="1371600"/>
            <a:ext cx="8229600" cy="4754563"/>
          </a:xfrm>
        </p:spPr>
        <p:txBody>
          <a:bodyPr>
            <a:normAutofit/>
          </a:bodyPr>
          <a:lstStyle/>
          <a:p>
            <a:pPr algn="just">
              <a:buFont typeface="Wingdings" pitchFamily="2" charset="2"/>
              <a:buChar char="v"/>
            </a:pPr>
            <a:r>
              <a:rPr lang="en-US" sz="2800" dirty="0" smtClean="0">
                <a:solidFill>
                  <a:srgbClr val="3333CC"/>
                </a:solidFill>
              </a:rPr>
              <a:t>For import: The central government appoints licensing authorities to issue or renewal of </a:t>
            </a:r>
            <a:r>
              <a:rPr lang="en-US" sz="2800" dirty="0" err="1" smtClean="0">
                <a:solidFill>
                  <a:srgbClr val="3333CC"/>
                </a:solidFill>
              </a:rPr>
              <a:t>licences</a:t>
            </a:r>
            <a:r>
              <a:rPr lang="en-US" sz="2800" dirty="0" smtClean="0">
                <a:solidFill>
                  <a:srgbClr val="3333CC"/>
                </a:solidFill>
              </a:rPr>
              <a:t> for the import of drugs. </a:t>
            </a:r>
          </a:p>
          <a:p>
            <a:pPr algn="just">
              <a:buFont typeface="Wingdings" pitchFamily="2" charset="2"/>
              <a:buChar char="v"/>
            </a:pPr>
            <a:r>
              <a:rPr lang="en-US" sz="2800" dirty="0" smtClean="0">
                <a:solidFill>
                  <a:srgbClr val="F00E34"/>
                </a:solidFill>
              </a:rPr>
              <a:t>For manufacture and sale: The state governments appoint licensing authorities for respective territories to issues </a:t>
            </a:r>
            <a:r>
              <a:rPr lang="en-US" sz="2800" dirty="0" err="1" smtClean="0">
                <a:solidFill>
                  <a:srgbClr val="F00E34"/>
                </a:solidFill>
              </a:rPr>
              <a:t>licence</a:t>
            </a:r>
            <a:r>
              <a:rPr lang="en-US" sz="2800" dirty="0" smtClean="0">
                <a:solidFill>
                  <a:srgbClr val="F00E34"/>
                </a:solidFill>
              </a:rPr>
              <a:t> for the sale of drugs and for the manufacture and sale of drugs and for manufacture of cosmetic. </a:t>
            </a:r>
          </a:p>
          <a:p>
            <a:pPr algn="just">
              <a:buFont typeface="Wingdings" pitchFamily="2" charset="2"/>
              <a:buChar char="v"/>
            </a:pPr>
            <a:r>
              <a:rPr lang="en-US" sz="2800" dirty="0" smtClean="0">
                <a:solidFill>
                  <a:srgbClr val="009900"/>
                </a:solidFill>
              </a:rPr>
              <a:t>The Drug Controller of India has been notified as the Central License Approving Authority</a:t>
            </a:r>
            <a:endParaRPr lang="en-US" sz="2800" dirty="0">
              <a:solidFill>
                <a:srgbClr val="0099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04800"/>
            <a:ext cx="8229600" cy="5821363"/>
          </a:xfrm>
        </p:spPr>
        <p:txBody>
          <a:bodyPr/>
          <a:lstStyle/>
          <a:p>
            <a:pPr>
              <a:buFont typeface="Wingdings" pitchFamily="2" charset="2"/>
              <a:buChar char="v"/>
            </a:pPr>
            <a:r>
              <a:rPr lang="en-US" b="1" dirty="0" smtClean="0">
                <a:solidFill>
                  <a:srgbClr val="FF0000"/>
                </a:solidFill>
              </a:rPr>
              <a:t>Qualification </a:t>
            </a:r>
          </a:p>
          <a:p>
            <a:pPr algn="just">
              <a:buFont typeface="Wingdings" pitchFamily="2" charset="2"/>
              <a:buChar char="ü"/>
            </a:pPr>
            <a:r>
              <a:rPr lang="en-US" sz="2700" dirty="0" smtClean="0">
                <a:solidFill>
                  <a:srgbClr val="009900"/>
                </a:solidFill>
              </a:rPr>
              <a:t>A graduate in Pharmacy or Pharmaceutical Chemistry or Medicine with specialization in clinical Pharmacology or Microbiology from a recognized university</a:t>
            </a:r>
          </a:p>
          <a:p>
            <a:pPr algn="just">
              <a:buFont typeface="Wingdings" pitchFamily="2" charset="2"/>
              <a:buChar char="ü"/>
            </a:pPr>
            <a:r>
              <a:rPr lang="en-US" sz="2700" dirty="0" smtClean="0">
                <a:solidFill>
                  <a:srgbClr val="0033CC"/>
                </a:solidFill>
              </a:rPr>
              <a:t>At least 5 year experience in the manufacture or testing of drugs or enforcement of the provision of the Act.</a:t>
            </a:r>
            <a:endParaRPr lang="en-US" sz="2700" dirty="0">
              <a:solidFill>
                <a:srgbClr val="0033CC"/>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rPr>
              <a:t>Controlling Authority</a:t>
            </a:r>
            <a:br>
              <a:rPr lang="en-US" b="1" dirty="0" smtClean="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228600" y="838200"/>
            <a:ext cx="8458200" cy="5287963"/>
          </a:xfrm>
        </p:spPr>
        <p:txBody>
          <a:bodyPr>
            <a:normAutofit/>
          </a:bodyPr>
          <a:lstStyle/>
          <a:p>
            <a:pPr algn="just">
              <a:buFont typeface="Wingdings" pitchFamily="2" charset="2"/>
              <a:buChar char="Ø"/>
            </a:pPr>
            <a:r>
              <a:rPr lang="en-US" sz="3000" dirty="0" smtClean="0">
                <a:solidFill>
                  <a:srgbClr val="009900"/>
                </a:solidFill>
              </a:rPr>
              <a:t>Drug Inspectors at central and state level are under the control of controlling authority.</a:t>
            </a:r>
          </a:p>
          <a:p>
            <a:pPr algn="just">
              <a:buFont typeface="Wingdings" pitchFamily="2" charset="2"/>
              <a:buChar char="Ø"/>
            </a:pPr>
            <a:r>
              <a:rPr lang="en-US" sz="3000" b="1" dirty="0" smtClean="0">
                <a:solidFill>
                  <a:srgbClr val="FF0066"/>
                </a:solidFill>
              </a:rPr>
              <a:t>Qualifications : </a:t>
            </a:r>
          </a:p>
          <a:p>
            <a:pPr algn="just"/>
            <a:r>
              <a:rPr lang="en-US" sz="3000" dirty="0" smtClean="0">
                <a:solidFill>
                  <a:srgbClr val="7030A0"/>
                </a:solidFill>
              </a:rPr>
              <a:t>He is a graduate in Pharmacy / Pharmaceutical chemistry / Medicine with specialization in Clinical pharmacology or Microbiology from a University established in India </a:t>
            </a:r>
          </a:p>
          <a:p>
            <a:pPr algn="just"/>
            <a:r>
              <a:rPr lang="en-US" sz="3000" dirty="0" smtClean="0">
                <a:solidFill>
                  <a:srgbClr val="FF0000"/>
                </a:solidFill>
              </a:rPr>
              <a:t>He has experience in manufacturing or testing of drugs or enforcement of the provisions of the Act for a minimum period of 5 yrs.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solidFill>
                  <a:srgbClr val="FF0000"/>
                </a:solidFill>
              </a:rPr>
              <a:t>Drug Inspector</a:t>
            </a:r>
            <a:endParaRPr lang="en-US" b="1" dirty="0">
              <a:solidFill>
                <a:srgbClr val="FF0000"/>
              </a:solidFill>
            </a:endParaRPr>
          </a:p>
        </p:txBody>
      </p:sp>
      <p:sp>
        <p:nvSpPr>
          <p:cNvPr id="3" name="Content Placeholder 2"/>
          <p:cNvSpPr>
            <a:spLocks noGrp="1"/>
          </p:cNvSpPr>
          <p:nvPr>
            <p:ph idx="1"/>
          </p:nvPr>
        </p:nvSpPr>
        <p:spPr>
          <a:xfrm>
            <a:off x="457200" y="914400"/>
            <a:ext cx="8229600" cy="5211763"/>
          </a:xfrm>
        </p:spPr>
        <p:txBody>
          <a:bodyPr>
            <a:normAutofit/>
          </a:bodyPr>
          <a:lstStyle/>
          <a:p>
            <a:pPr algn="just">
              <a:buFont typeface="Wingdings" pitchFamily="2" charset="2"/>
              <a:buChar char="Ø"/>
            </a:pPr>
            <a:r>
              <a:rPr lang="en-US" dirty="0" smtClean="0"/>
              <a:t> </a:t>
            </a:r>
            <a:r>
              <a:rPr lang="en-US" sz="2700" dirty="0" smtClean="0">
                <a:solidFill>
                  <a:srgbClr val="0033CC"/>
                </a:solidFill>
              </a:rPr>
              <a:t>Central and State Government are empowered to appoint a qualified persons as Drug Inspectors to inspect premises licensed for manufacture of drugs &amp; cosmetics &amp; sale of drugs. </a:t>
            </a:r>
          </a:p>
          <a:p>
            <a:pPr algn="just">
              <a:buFont typeface="Wingdings" pitchFamily="2" charset="2"/>
              <a:buChar char="Ø"/>
            </a:pPr>
            <a:r>
              <a:rPr lang="en-US" sz="2700" dirty="0" smtClean="0">
                <a:solidFill>
                  <a:srgbClr val="FF0066"/>
                </a:solidFill>
              </a:rPr>
              <a:t>Drug Inspectors should have no any financial interest in the import, manufacture or sale of drugs and cosmetics. </a:t>
            </a:r>
          </a:p>
          <a:p>
            <a:pPr algn="just">
              <a:buFont typeface="Wingdings" pitchFamily="2" charset="2"/>
              <a:buChar char="Ø"/>
            </a:pPr>
            <a:r>
              <a:rPr lang="en-US" sz="2700" dirty="0" smtClean="0">
                <a:solidFill>
                  <a:schemeClr val="accent6">
                    <a:lumMod val="50000"/>
                  </a:schemeClr>
                </a:solidFill>
              </a:rPr>
              <a:t>Drug Inspectors are deemed to be public servant.</a:t>
            </a:r>
          </a:p>
          <a:p>
            <a:pPr algn="just">
              <a:buFont typeface="Wingdings" pitchFamily="2" charset="2"/>
              <a:buChar char="Ø"/>
            </a:pPr>
            <a:r>
              <a:rPr lang="en-US" sz="2700" dirty="0" smtClean="0">
                <a:solidFill>
                  <a:srgbClr val="00CC00"/>
                </a:solidFill>
              </a:rPr>
              <a:t>Drug Inspectors are required to keep all information's confidential &amp; not to disclose. </a:t>
            </a:r>
            <a:endParaRPr lang="en-US" sz="2700" dirty="0">
              <a:solidFill>
                <a:srgbClr val="00CC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533400"/>
            <a:ext cx="8229600" cy="5592763"/>
          </a:xfrm>
        </p:spPr>
        <p:txBody>
          <a:bodyPr>
            <a:normAutofit/>
          </a:bodyPr>
          <a:lstStyle/>
          <a:p>
            <a:pPr algn="just"/>
            <a:r>
              <a:rPr lang="en-US" sz="3000" dirty="0" smtClean="0">
                <a:solidFill>
                  <a:srgbClr val="006600"/>
                </a:solidFill>
              </a:rPr>
              <a:t>Act provide special provisions to regulate the preparation, standardization &amp; storage of biological &amp; special products. </a:t>
            </a:r>
          </a:p>
          <a:p>
            <a:pPr algn="just"/>
            <a:r>
              <a:rPr lang="en-US" sz="3000" dirty="0" smtClean="0">
                <a:solidFill>
                  <a:srgbClr val="FF0066"/>
                </a:solidFill>
              </a:rPr>
              <a:t>To prescribe the manner of labeling &amp; packing of the various classes of drugs &amp; cosmetics. </a:t>
            </a:r>
            <a:endParaRPr lang="en-US" sz="3000" dirty="0">
              <a:solidFill>
                <a:srgbClr val="FF0066"/>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229600" cy="5943600"/>
          </a:xfrm>
        </p:spPr>
        <p:txBody>
          <a:bodyPr>
            <a:normAutofit fontScale="70000" lnSpcReduction="20000"/>
          </a:bodyPr>
          <a:lstStyle/>
          <a:p>
            <a:pPr>
              <a:buFont typeface="Wingdings" pitchFamily="2" charset="2"/>
              <a:buChar char="v"/>
            </a:pPr>
            <a:r>
              <a:rPr lang="en-US" sz="4000" b="1" dirty="0" smtClean="0">
                <a:solidFill>
                  <a:srgbClr val="FF0000"/>
                </a:solidFill>
              </a:rPr>
              <a:t>Qualifications of Drug Inspectors</a:t>
            </a:r>
          </a:p>
          <a:p>
            <a:pPr algn="just">
              <a:lnSpc>
                <a:spcPct val="120000"/>
              </a:lnSpc>
              <a:buFont typeface="Wingdings" pitchFamily="2" charset="2"/>
              <a:buChar char="Ø"/>
            </a:pPr>
            <a:r>
              <a:rPr lang="en-US" dirty="0" smtClean="0"/>
              <a:t> </a:t>
            </a:r>
            <a:r>
              <a:rPr lang="en-US" sz="3900" dirty="0" smtClean="0">
                <a:solidFill>
                  <a:srgbClr val="0033CC"/>
                </a:solidFill>
              </a:rPr>
              <a:t>A graduate in Pharmacy or Pharmaceutical Sciences or Medicine with specialization in Clinical Pharmacology or Microbiology from a recognized University.</a:t>
            </a:r>
          </a:p>
          <a:p>
            <a:pPr algn="just">
              <a:lnSpc>
                <a:spcPct val="120000"/>
              </a:lnSpc>
              <a:buFont typeface="Wingdings" pitchFamily="2" charset="2"/>
              <a:buChar char="Ø"/>
            </a:pPr>
            <a:r>
              <a:rPr lang="en-US" sz="3900" dirty="0" smtClean="0">
                <a:solidFill>
                  <a:schemeClr val="accent6">
                    <a:lumMod val="50000"/>
                  </a:schemeClr>
                </a:solidFill>
              </a:rPr>
              <a:t>Provided that for the purpose of Inspection of Manufacture of substances specified in Schedule C, a person appointed as a Drug Inspector should have</a:t>
            </a:r>
          </a:p>
          <a:p>
            <a:pPr algn="just">
              <a:lnSpc>
                <a:spcPct val="120000"/>
              </a:lnSpc>
              <a:buFont typeface="Courier New" pitchFamily="49" charset="0"/>
              <a:buChar char="o"/>
            </a:pPr>
            <a:r>
              <a:rPr lang="en-US" sz="3900" dirty="0" smtClean="0">
                <a:solidFill>
                  <a:srgbClr val="006600"/>
                </a:solidFill>
              </a:rPr>
              <a:t>Not less than 18 months experience in the manufacture of at least one of the substances specified in Schedule C; or</a:t>
            </a:r>
          </a:p>
          <a:p>
            <a:pPr algn="just">
              <a:lnSpc>
                <a:spcPct val="120000"/>
              </a:lnSpc>
              <a:buFont typeface="Courier New" pitchFamily="49" charset="0"/>
              <a:buChar char="o"/>
            </a:pPr>
            <a:r>
              <a:rPr lang="en-US" sz="3900" dirty="0" smtClean="0">
                <a:solidFill>
                  <a:srgbClr val="FF0066"/>
                </a:solidFill>
              </a:rPr>
              <a:t>Not less than 18 months experience in testing of at least one of the substances specified in Schedule C in a approved laboratory; or</a:t>
            </a:r>
          </a:p>
          <a:p>
            <a:pPr algn="just">
              <a:lnSpc>
                <a:spcPct val="120000"/>
              </a:lnSpc>
              <a:buFont typeface="Courier New" pitchFamily="49" charset="0"/>
              <a:buChar char="o"/>
            </a:pP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5943600"/>
          </a:xfrm>
        </p:spPr>
        <p:txBody>
          <a:bodyPr>
            <a:normAutofit/>
          </a:bodyPr>
          <a:lstStyle/>
          <a:p>
            <a:pPr algn="just">
              <a:buFont typeface="Courier New" pitchFamily="49" charset="0"/>
              <a:buChar char="o"/>
            </a:pPr>
            <a:r>
              <a:rPr lang="en-US" sz="2700" dirty="0" smtClean="0">
                <a:solidFill>
                  <a:srgbClr val="009900"/>
                </a:solidFill>
              </a:rPr>
              <a:t>Not less than 3 years experience in the inspection of firms manufacturing any of the substances specified in Schedule C during the tenure of their services as the Drug Inspectors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229600" cy="5943600"/>
          </a:xfrm>
        </p:spPr>
        <p:txBody>
          <a:bodyPr>
            <a:normAutofit fontScale="92500" lnSpcReduction="10000"/>
          </a:bodyPr>
          <a:lstStyle/>
          <a:p>
            <a:pPr>
              <a:buFont typeface="Wingdings" pitchFamily="2" charset="2"/>
              <a:buChar char="v"/>
            </a:pPr>
            <a:r>
              <a:rPr lang="en-US" b="1" dirty="0" smtClean="0">
                <a:solidFill>
                  <a:srgbClr val="FF0000"/>
                </a:solidFill>
              </a:rPr>
              <a:t>Powers of Inspectors:</a:t>
            </a:r>
          </a:p>
          <a:p>
            <a:pPr algn="just">
              <a:buFont typeface="Wingdings" pitchFamily="2" charset="2"/>
              <a:buChar char="Ø"/>
            </a:pPr>
            <a:r>
              <a:rPr lang="en-US" dirty="0" smtClean="0">
                <a:solidFill>
                  <a:srgbClr val="C00000"/>
                </a:solidFill>
              </a:rPr>
              <a:t>Inspect:</a:t>
            </a:r>
          </a:p>
          <a:p>
            <a:pPr marL="571500" indent="-571500" algn="just">
              <a:lnSpc>
                <a:spcPct val="110000"/>
              </a:lnSpc>
              <a:buFont typeface="+mj-lt"/>
              <a:buAutoNum type="romanLcPeriod"/>
            </a:pPr>
            <a:r>
              <a:rPr lang="en-US" sz="2900" dirty="0" smtClean="0">
                <a:solidFill>
                  <a:srgbClr val="006600"/>
                </a:solidFill>
              </a:rPr>
              <a:t>Inspection of any premises wherein any drug or cosmetic is being manufactured and he may also inspect the means employed for standardizing and testing the drug or cosmetic </a:t>
            </a:r>
          </a:p>
          <a:p>
            <a:pPr marL="571500" indent="-571500" algn="just">
              <a:lnSpc>
                <a:spcPct val="110000"/>
              </a:lnSpc>
              <a:buFont typeface="+mj-lt"/>
              <a:buAutoNum type="romanLcPeriod"/>
            </a:pPr>
            <a:r>
              <a:rPr lang="en-US" sz="2900" dirty="0" smtClean="0">
                <a:solidFill>
                  <a:srgbClr val="FF0000"/>
                </a:solidFill>
              </a:rPr>
              <a:t>Any premises wherein any drug or cosmetic is being sold or stocked or exhibited or offered for sale or distributed</a:t>
            </a:r>
          </a:p>
          <a:p>
            <a:pPr marL="571500" indent="-571500" algn="just">
              <a:lnSpc>
                <a:spcPct val="110000"/>
              </a:lnSpc>
              <a:buFont typeface="Wingdings" pitchFamily="2" charset="2"/>
              <a:buChar char="Ø"/>
            </a:pPr>
            <a:r>
              <a:rPr lang="en-US" sz="2900" dirty="0" smtClean="0">
                <a:solidFill>
                  <a:srgbClr val="C00000"/>
                </a:solidFill>
              </a:rPr>
              <a:t>Take samples of any drug or cosmetic: </a:t>
            </a:r>
          </a:p>
          <a:p>
            <a:pPr marL="571500" indent="-571500" algn="just">
              <a:lnSpc>
                <a:spcPct val="110000"/>
              </a:lnSpc>
              <a:buFont typeface="+mj-lt"/>
              <a:buAutoNum type="romanLcPeriod"/>
            </a:pPr>
            <a:r>
              <a:rPr lang="en-US" sz="2900" dirty="0" smtClean="0">
                <a:solidFill>
                  <a:srgbClr val="0033CC"/>
                </a:solidFill>
              </a:rPr>
              <a:t>He may take sample which is being manufactured or being sold or is stocked or offered for sale or exhibited or being distributed</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381000"/>
            <a:ext cx="8686800" cy="6324600"/>
          </a:xfrm>
        </p:spPr>
        <p:txBody>
          <a:bodyPr>
            <a:normAutofit/>
          </a:bodyPr>
          <a:lstStyle/>
          <a:p>
            <a:pPr marL="571500" indent="-571500" algn="just">
              <a:buAutoNum type="romanLcPeriod" startAt="3"/>
            </a:pPr>
            <a:endParaRPr lang="en-US" dirty="0" smtClean="0"/>
          </a:p>
          <a:p>
            <a:pPr marL="571500" indent="-571500" algn="just">
              <a:buNone/>
            </a:pPr>
            <a:r>
              <a:rPr lang="en-US" dirty="0" smtClean="0"/>
              <a:t>ii. </a:t>
            </a:r>
            <a:r>
              <a:rPr lang="en-US" sz="2700" dirty="0" smtClean="0">
                <a:solidFill>
                  <a:srgbClr val="C00000"/>
                </a:solidFill>
              </a:rPr>
              <a:t>Take sample from any person conveying, delivering or preparing to deliver any drug or cosmetic to a purchaser or a consignee</a:t>
            </a:r>
          </a:p>
          <a:p>
            <a:pPr marL="571500" indent="-571500" algn="just">
              <a:buAutoNum type="romanLcPeriod" startAt="3"/>
            </a:pPr>
            <a:r>
              <a:rPr lang="en-US" sz="2700" dirty="0" smtClean="0">
                <a:solidFill>
                  <a:srgbClr val="009900"/>
                </a:solidFill>
              </a:rPr>
              <a:t>With necessary assistance, search any person who has secret about his person, any drug or cosmetics in respect of which an  offence  relating to manufacture, sale, distribution under has been or is being  committed at all reasonable times </a:t>
            </a:r>
          </a:p>
          <a:p>
            <a:pPr marL="571500" indent="-571500" algn="just">
              <a:buAutoNum type="romanLcPeriod" startAt="3"/>
            </a:pPr>
            <a:r>
              <a:rPr lang="en-US" sz="2700" dirty="0" smtClean="0">
                <a:solidFill>
                  <a:srgbClr val="3333CC"/>
                </a:solidFill>
              </a:rPr>
              <a:t>Enter and search at all reasonable times, any place or premises in which he has reason to believe that an offence is being committed or has been committed</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81000" y="304800"/>
            <a:ext cx="8305800" cy="5821363"/>
          </a:xfrm>
        </p:spPr>
        <p:txBody>
          <a:bodyPr>
            <a:normAutofit/>
          </a:bodyPr>
          <a:lstStyle/>
          <a:p>
            <a:pPr algn="just">
              <a:buNone/>
            </a:pPr>
            <a:r>
              <a:rPr lang="en-US" dirty="0" smtClean="0"/>
              <a:t>v. </a:t>
            </a:r>
            <a:r>
              <a:rPr lang="en-US" sz="2700" dirty="0" smtClean="0">
                <a:solidFill>
                  <a:srgbClr val="009900"/>
                </a:solidFill>
              </a:rPr>
              <a:t>Stop and search any vehicle or conveyance which he has reason to believe, used for carrying any drug or cosmetic in respect of which offence has been or is being committed</a:t>
            </a:r>
          </a:p>
          <a:p>
            <a:pPr algn="just">
              <a:buNone/>
            </a:pPr>
            <a:r>
              <a:rPr lang="en-US" sz="2700" dirty="0" smtClean="0"/>
              <a:t>vi. </a:t>
            </a:r>
            <a:r>
              <a:rPr lang="en-US" sz="2700" dirty="0" smtClean="0">
                <a:solidFill>
                  <a:srgbClr val="3333CC"/>
                </a:solidFill>
              </a:rPr>
              <a:t>Examine any record, register, document, or any other material object found while exercising above powers and seize the same if he has reason to believe that it is an evidence of commission of an offence under the Act </a:t>
            </a:r>
          </a:p>
          <a:p>
            <a:pPr algn="just">
              <a:buNone/>
            </a:pPr>
            <a:r>
              <a:rPr lang="en-US" sz="2700" dirty="0" smtClean="0"/>
              <a:t>viii. </a:t>
            </a:r>
            <a:r>
              <a:rPr lang="en-US" sz="2700" dirty="0" smtClean="0">
                <a:solidFill>
                  <a:srgbClr val="FF0066"/>
                </a:solidFill>
              </a:rPr>
              <a:t>Exercise any other powers as may be necessary, for carrying out the purpose of this Act and the Rules made   there under.</a:t>
            </a:r>
          </a:p>
          <a:p>
            <a:pPr algn="just"/>
            <a:endParaRPr lang="en-US" sz="2700" dirty="0">
              <a:solidFill>
                <a:srgbClr val="FF0066"/>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5745163"/>
          </a:xfrm>
        </p:spPr>
        <p:txBody>
          <a:bodyPr>
            <a:normAutofit/>
          </a:bodyPr>
          <a:lstStyle/>
          <a:p>
            <a:pPr algn="just">
              <a:buFont typeface="Wingdings" pitchFamily="2" charset="2"/>
              <a:buChar char="v"/>
            </a:pPr>
            <a:r>
              <a:rPr lang="en-US" sz="2700" b="1" dirty="0" smtClean="0">
                <a:solidFill>
                  <a:srgbClr val="FF0000"/>
                </a:solidFill>
              </a:rPr>
              <a:t>Duties of Drug Inspectors</a:t>
            </a:r>
            <a:r>
              <a:rPr lang="en-US" sz="2700" b="1" dirty="0" smtClean="0">
                <a:solidFill>
                  <a:srgbClr val="950B7B"/>
                </a:solidFill>
              </a:rPr>
              <a:t>:</a:t>
            </a:r>
            <a:r>
              <a:rPr lang="en-US" sz="2700" dirty="0" smtClean="0">
                <a:solidFill>
                  <a:srgbClr val="950B7B"/>
                </a:solidFill>
              </a:rPr>
              <a:t> Classified under 2 heads</a:t>
            </a:r>
          </a:p>
          <a:p>
            <a:pPr algn="just"/>
            <a:r>
              <a:rPr lang="en-US" sz="2700" dirty="0" smtClean="0">
                <a:solidFill>
                  <a:srgbClr val="0033CC"/>
                </a:solidFill>
              </a:rPr>
              <a:t>A) Inspection of premises, licensed for the sale of drugs.</a:t>
            </a:r>
          </a:p>
          <a:p>
            <a:pPr algn="just"/>
            <a:r>
              <a:rPr lang="en-US" sz="2700" dirty="0" smtClean="0">
                <a:solidFill>
                  <a:srgbClr val="0033CC"/>
                </a:solidFill>
              </a:rPr>
              <a:t>B) Inspection of premises licensed for the manufacture of drugs &amp; cosmetics</a:t>
            </a:r>
          </a:p>
          <a:p>
            <a:pPr algn="just">
              <a:buFont typeface="Wingdings" pitchFamily="2" charset="2"/>
              <a:buChar char="Ø"/>
            </a:pPr>
            <a:r>
              <a:rPr lang="en-US" sz="2700" b="1" dirty="0" smtClean="0">
                <a:solidFill>
                  <a:srgbClr val="FF0000"/>
                </a:solidFill>
                <a:hlinkClick r:id="rId2" tooltip="Inspection of sale premises,&#10;1.To inspect not less than onc..."/>
              </a:rPr>
              <a:t> </a:t>
            </a:r>
            <a:r>
              <a:rPr lang="en-US" sz="2700" b="1" i="1" dirty="0" smtClean="0">
                <a:solidFill>
                  <a:srgbClr val="FF0000"/>
                </a:solidFill>
              </a:rPr>
              <a:t>Inspection of sale premises </a:t>
            </a:r>
          </a:p>
          <a:p>
            <a:pPr algn="just">
              <a:buFont typeface="Wingdings" pitchFamily="2" charset="2"/>
              <a:buChar char="ü"/>
            </a:pPr>
            <a:r>
              <a:rPr lang="en-US" sz="2700" dirty="0" smtClean="0">
                <a:solidFill>
                  <a:srgbClr val="006600"/>
                </a:solidFill>
              </a:rPr>
              <a:t>Inspect not less than twice a year all shops within the area assigned to him</a:t>
            </a:r>
          </a:p>
          <a:p>
            <a:pPr algn="just">
              <a:buFont typeface="Wingdings" pitchFamily="2" charset="2"/>
              <a:buChar char="ü"/>
            </a:pPr>
            <a:r>
              <a:rPr lang="en-US" sz="2700" dirty="0" smtClean="0">
                <a:solidFill>
                  <a:srgbClr val="006600"/>
                </a:solidFill>
              </a:rPr>
              <a:t>He satisfy himself that  the conditions of licenses are being fulfilled or not.</a:t>
            </a:r>
          </a:p>
          <a:p>
            <a:pPr algn="just">
              <a:buFont typeface="Wingdings" pitchFamily="2" charset="2"/>
              <a:buChar char="ü"/>
            </a:pPr>
            <a:r>
              <a:rPr lang="en-US" sz="2700" dirty="0" smtClean="0">
                <a:solidFill>
                  <a:srgbClr val="006600"/>
                </a:solidFill>
              </a:rPr>
              <a:t>Procure and send the samples for analysis, if necessary.</a:t>
            </a:r>
          </a:p>
          <a:p>
            <a:pPr algn="just">
              <a:buFont typeface="Wingdings" pitchFamily="2" charset="2"/>
              <a:buChar char="ü"/>
            </a:pPr>
            <a:endParaRPr lang="en-US" sz="2700" dirty="0" smtClean="0"/>
          </a:p>
          <a:p>
            <a:endParaRPr lang="en-US" sz="27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304800"/>
            <a:ext cx="8458200" cy="6400800"/>
          </a:xfrm>
        </p:spPr>
        <p:txBody>
          <a:bodyPr>
            <a:normAutofit fontScale="85000" lnSpcReduction="20000"/>
          </a:bodyPr>
          <a:lstStyle/>
          <a:p>
            <a:pPr algn="just">
              <a:lnSpc>
                <a:spcPct val="120000"/>
              </a:lnSpc>
              <a:buFont typeface="Wingdings" pitchFamily="2" charset="2"/>
              <a:buChar char="ü"/>
            </a:pPr>
            <a:r>
              <a:rPr lang="en-US" dirty="0" smtClean="0">
                <a:solidFill>
                  <a:srgbClr val="009900"/>
                </a:solidFill>
              </a:rPr>
              <a:t>Investigate any written complaints </a:t>
            </a:r>
          </a:p>
          <a:p>
            <a:pPr algn="just">
              <a:lnSpc>
                <a:spcPct val="120000"/>
              </a:lnSpc>
              <a:buFont typeface="Wingdings" pitchFamily="2" charset="2"/>
              <a:buChar char="ü"/>
            </a:pPr>
            <a:r>
              <a:rPr lang="en-US" dirty="0" smtClean="0">
                <a:solidFill>
                  <a:srgbClr val="009900"/>
                </a:solidFill>
              </a:rPr>
              <a:t>Maintain a record of all inspection made and action taken by him</a:t>
            </a:r>
          </a:p>
          <a:p>
            <a:pPr algn="just">
              <a:lnSpc>
                <a:spcPct val="120000"/>
              </a:lnSpc>
              <a:buFont typeface="Wingdings" pitchFamily="2" charset="2"/>
              <a:buChar char="ü"/>
            </a:pPr>
            <a:r>
              <a:rPr lang="en-US" dirty="0" smtClean="0">
                <a:solidFill>
                  <a:srgbClr val="009900"/>
                </a:solidFill>
              </a:rPr>
              <a:t>Enter and search where an offence is believed to be committed. </a:t>
            </a:r>
          </a:p>
          <a:p>
            <a:pPr algn="just">
              <a:lnSpc>
                <a:spcPct val="120000"/>
              </a:lnSpc>
              <a:buFont typeface="Wingdings" pitchFamily="2" charset="2"/>
              <a:buChar char="ü"/>
            </a:pPr>
            <a:r>
              <a:rPr lang="en-US" dirty="0" smtClean="0">
                <a:solidFill>
                  <a:srgbClr val="009900"/>
                </a:solidFill>
              </a:rPr>
              <a:t>Exercise other duties as may be necessary</a:t>
            </a:r>
          </a:p>
          <a:p>
            <a:pPr algn="just">
              <a:lnSpc>
                <a:spcPct val="120000"/>
              </a:lnSpc>
              <a:buFont typeface="Wingdings" pitchFamily="2" charset="2"/>
              <a:buChar char="Ø"/>
            </a:pPr>
            <a:r>
              <a:rPr lang="en-US" b="1" i="1" dirty="0" smtClean="0">
                <a:solidFill>
                  <a:srgbClr val="FF0000"/>
                </a:solidFill>
              </a:rPr>
              <a:t>Inspection of manufacturing premises </a:t>
            </a:r>
          </a:p>
          <a:p>
            <a:pPr algn="just">
              <a:lnSpc>
                <a:spcPct val="120000"/>
              </a:lnSpc>
              <a:buFont typeface="Wingdings" pitchFamily="2" charset="2"/>
              <a:buChar char="ü"/>
            </a:pPr>
            <a:r>
              <a:rPr lang="en-US" dirty="0" smtClean="0">
                <a:solidFill>
                  <a:srgbClr val="3333CC"/>
                </a:solidFill>
              </a:rPr>
              <a:t>To inspect not less than once a year all shops licensed for manufacture of drug within the area assigned to him.</a:t>
            </a:r>
          </a:p>
          <a:p>
            <a:pPr algn="just">
              <a:lnSpc>
                <a:spcPct val="120000"/>
              </a:lnSpc>
              <a:buFont typeface="Wingdings" pitchFamily="2" charset="2"/>
              <a:buChar char="ü"/>
            </a:pPr>
            <a:r>
              <a:rPr lang="en-US" dirty="0" smtClean="0">
                <a:solidFill>
                  <a:srgbClr val="3333CC"/>
                </a:solidFill>
              </a:rPr>
              <a:t>If establishment licensed to manufacture of  biological products specified in schedule C &amp; C1, inspect the plant and the process of manufacturing, standardizing and testing of drugs and method of storage, technical qualification of the staff.</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228600"/>
            <a:ext cx="8610600" cy="6400800"/>
          </a:xfrm>
        </p:spPr>
        <p:txBody>
          <a:bodyPr>
            <a:noAutofit/>
          </a:bodyPr>
          <a:lstStyle/>
          <a:p>
            <a:pPr algn="just">
              <a:buFont typeface="Wingdings" pitchFamily="2" charset="2"/>
              <a:buChar char="v"/>
            </a:pPr>
            <a:r>
              <a:rPr lang="en-US" sz="2700" b="1" dirty="0" smtClean="0">
                <a:solidFill>
                  <a:srgbClr val="FF0000"/>
                </a:solidFill>
              </a:rPr>
              <a:t>Procedure of Drug Inspectors :</a:t>
            </a:r>
          </a:p>
          <a:p>
            <a:pPr algn="just">
              <a:buFont typeface="Wingdings" pitchFamily="2" charset="2"/>
              <a:buChar char="Ø"/>
            </a:pPr>
            <a:r>
              <a:rPr lang="en-US" sz="2700" i="1" dirty="0" smtClean="0">
                <a:solidFill>
                  <a:srgbClr val="C00000"/>
                </a:solidFill>
              </a:rPr>
              <a:t>Taking any samples of drug and dispatching them to  laboratory:  </a:t>
            </a:r>
          </a:p>
          <a:p>
            <a:pPr marL="571500" indent="-571500" algn="just">
              <a:buNone/>
            </a:pPr>
            <a:r>
              <a:rPr lang="en-US" sz="2700" dirty="0" err="1" smtClean="0">
                <a:solidFill>
                  <a:srgbClr val="0033CC"/>
                </a:solidFill>
              </a:rPr>
              <a:t>i</a:t>
            </a:r>
            <a:r>
              <a:rPr lang="en-US" sz="2700" dirty="0" smtClean="0">
                <a:solidFill>
                  <a:srgbClr val="0033CC"/>
                </a:solidFill>
              </a:rPr>
              <a:t>. Whenever  Drug Inspector take sample of drug or cosmetics, he may require a written acknowledge for the same.</a:t>
            </a:r>
          </a:p>
          <a:p>
            <a:pPr marL="571500" indent="-571500" algn="just">
              <a:buNone/>
            </a:pPr>
            <a:r>
              <a:rPr lang="en-US" sz="2700" dirty="0" smtClean="0">
                <a:solidFill>
                  <a:srgbClr val="0033CC"/>
                </a:solidFill>
              </a:rPr>
              <a:t>ii</a:t>
            </a:r>
            <a:r>
              <a:rPr lang="en-US" sz="2700" dirty="0" smtClean="0">
                <a:solidFill>
                  <a:srgbClr val="FF0066"/>
                </a:solidFill>
              </a:rPr>
              <a:t>.    He should pay its fair price  and if price is not accepted he should issue a receipt  for the same in prescribed form</a:t>
            </a:r>
          </a:p>
          <a:p>
            <a:pPr marL="571500" indent="-571500" algn="just">
              <a:buNone/>
            </a:pPr>
            <a:r>
              <a:rPr lang="en-US" sz="2700" dirty="0" smtClean="0">
                <a:solidFill>
                  <a:srgbClr val="006600"/>
                </a:solidFill>
              </a:rPr>
              <a:t>iii.  Where an Inspector takes a sample of a drug or cosmetic for the purpose of test or analysis, he shall intimate such purpose in writing in the prescribed form to the person from whom he takes it and, in the presence of such person unless he willfully absents himself.</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228600"/>
            <a:ext cx="8686800" cy="6248400"/>
          </a:xfrm>
        </p:spPr>
        <p:txBody>
          <a:bodyPr>
            <a:noAutofit/>
          </a:bodyPr>
          <a:lstStyle/>
          <a:p>
            <a:pPr algn="just">
              <a:buNone/>
            </a:pPr>
            <a:r>
              <a:rPr lang="en-US" sz="2700" dirty="0" smtClean="0"/>
              <a:t>iv. </a:t>
            </a:r>
            <a:r>
              <a:rPr lang="en-US" sz="2700" dirty="0" smtClean="0">
                <a:solidFill>
                  <a:srgbClr val="006600"/>
                </a:solidFill>
              </a:rPr>
              <a:t>He should divide the sample into four portions and each portion should be sealed and suitably mark.</a:t>
            </a:r>
          </a:p>
          <a:p>
            <a:pPr algn="just">
              <a:buNone/>
            </a:pPr>
            <a:r>
              <a:rPr lang="en-US" sz="2700" dirty="0" smtClean="0">
                <a:solidFill>
                  <a:srgbClr val="FF0066"/>
                </a:solidFill>
              </a:rPr>
              <a:t>v.</a:t>
            </a:r>
            <a:r>
              <a:rPr lang="en-US" sz="2700" dirty="0" smtClean="0">
                <a:solidFill>
                  <a:srgbClr val="006600"/>
                </a:solidFill>
              </a:rPr>
              <a:t> </a:t>
            </a:r>
            <a:r>
              <a:rPr lang="en-US" sz="2700" dirty="0" smtClean="0">
                <a:solidFill>
                  <a:srgbClr val="FF3300"/>
                </a:solidFill>
              </a:rPr>
              <a:t>The sample from whom taken should be permit o add his own seal and mark to all or any of the portions so sealed and marked. </a:t>
            </a:r>
          </a:p>
          <a:p>
            <a:pPr algn="just">
              <a:buNone/>
            </a:pPr>
            <a:r>
              <a:rPr lang="en-US" sz="2700" dirty="0" smtClean="0">
                <a:solidFill>
                  <a:srgbClr val="FF3300"/>
                </a:solidFill>
              </a:rPr>
              <a:t>vi. When the sample is taken from manufacturing premises,  it should be necessary to divide the sample into three portions only. </a:t>
            </a:r>
          </a:p>
          <a:p>
            <a:pPr marL="571500" indent="-571500" algn="just">
              <a:buNone/>
            </a:pPr>
            <a:r>
              <a:rPr lang="en-US" sz="2700" dirty="0" smtClean="0">
                <a:solidFill>
                  <a:srgbClr val="0033CC"/>
                </a:solidFill>
              </a:rPr>
              <a:t>vii. Where </a:t>
            </a:r>
            <a:r>
              <a:rPr lang="en-US" sz="2700" dirty="0" smtClean="0">
                <a:solidFill>
                  <a:srgbClr val="3333CC"/>
                </a:solidFill>
              </a:rPr>
              <a:t>the sample is made up in containers of small volume or is likely to deteriorate or be otherwise damaged by exposure, the Inspector shall take three or four such containers after suitably marking the same and, where necessary, seal them.</a:t>
            </a:r>
            <a:endParaRPr lang="en-US" sz="2700" dirty="0">
              <a:solidFill>
                <a:srgbClr val="00990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457200"/>
            <a:ext cx="8382000" cy="5668963"/>
          </a:xfrm>
        </p:spPr>
        <p:txBody>
          <a:bodyPr>
            <a:normAutofit/>
          </a:bodyPr>
          <a:lstStyle/>
          <a:p>
            <a:pPr algn="just">
              <a:buNone/>
            </a:pPr>
            <a:r>
              <a:rPr lang="en-US" sz="2900" dirty="0" smtClean="0">
                <a:solidFill>
                  <a:srgbClr val="006600"/>
                </a:solidFill>
              </a:rPr>
              <a:t>viii. </a:t>
            </a:r>
            <a:r>
              <a:rPr lang="en-US" sz="2700" dirty="0" smtClean="0">
                <a:solidFill>
                  <a:srgbClr val="006600"/>
                </a:solidFill>
              </a:rPr>
              <a:t>The </a:t>
            </a:r>
            <a:r>
              <a:rPr lang="en-US" sz="2700" dirty="0" smtClean="0">
                <a:solidFill>
                  <a:srgbClr val="009900"/>
                </a:solidFill>
              </a:rPr>
              <a:t>Inspector shall restore one portion of a sample to the person from whom he takes it, and second portion is sent to the Government Analyst for test or analysis, third is reserved for the court, if required and fourth is sent to warrantor, if any.</a:t>
            </a:r>
            <a:endParaRPr lang="en-US" sz="2700" dirty="0" smtClean="0"/>
          </a:p>
          <a:p>
            <a:pPr>
              <a:buFont typeface="Wingdings" pitchFamily="2" charset="2"/>
              <a:buChar char="Ø"/>
            </a:pPr>
            <a:r>
              <a:rPr lang="en-US" sz="2700" i="1" dirty="0" smtClean="0">
                <a:solidFill>
                  <a:srgbClr val="FF0000"/>
                </a:solidFill>
              </a:rPr>
              <a:t>Seizure of stocks: </a:t>
            </a:r>
          </a:p>
          <a:p>
            <a:pPr marL="571500" indent="-571500" algn="just">
              <a:buNone/>
            </a:pPr>
            <a:r>
              <a:rPr lang="en-US" sz="2700" dirty="0" smtClean="0"/>
              <a:t>      </a:t>
            </a:r>
            <a:r>
              <a:rPr lang="en-US" sz="2700" dirty="0" smtClean="0">
                <a:solidFill>
                  <a:srgbClr val="0033CC"/>
                </a:solidFill>
              </a:rPr>
              <a:t>Whenever an inspector suspects contravention of the Act, he may seize any stock of such drug or records, registers, documents which are believed to be evidence of commission of offence, he should as soon as may be, inform a Judicial Magistrate and take his order for custody. </a:t>
            </a:r>
            <a:endParaRPr lang="en-US" sz="2700" dirty="0">
              <a:solidFill>
                <a:srgbClr val="0033CC"/>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b="1" dirty="0" smtClean="0">
                <a:solidFill>
                  <a:srgbClr val="FF0000"/>
                </a:solidFill>
              </a:rPr>
              <a:t>Chapters of the act</a:t>
            </a:r>
            <a:endParaRPr lang="en-US" b="1" dirty="0">
              <a:solidFill>
                <a:srgbClr val="FF0000"/>
              </a:solidFill>
            </a:endParaRPr>
          </a:p>
        </p:txBody>
      </p:sp>
      <p:sp>
        <p:nvSpPr>
          <p:cNvPr id="3" name="Content Placeholder 2"/>
          <p:cNvSpPr>
            <a:spLocks noGrp="1"/>
          </p:cNvSpPr>
          <p:nvPr>
            <p:ph idx="1"/>
          </p:nvPr>
        </p:nvSpPr>
        <p:spPr>
          <a:xfrm>
            <a:off x="457200" y="990600"/>
            <a:ext cx="8229600" cy="5334000"/>
          </a:xfrm>
        </p:spPr>
        <p:txBody>
          <a:bodyPr>
            <a:normAutofit fontScale="92500" lnSpcReduction="10000"/>
          </a:bodyPr>
          <a:lstStyle/>
          <a:p>
            <a:pPr algn="just">
              <a:buFont typeface="Wingdings" pitchFamily="2" charset="2"/>
              <a:buChar char="ü"/>
            </a:pPr>
            <a:r>
              <a:rPr lang="en-US" dirty="0" smtClean="0">
                <a:solidFill>
                  <a:srgbClr val="0033CC"/>
                </a:solidFill>
              </a:rPr>
              <a:t>CHAPTER I: INTRODUCTORY </a:t>
            </a:r>
          </a:p>
          <a:p>
            <a:pPr algn="just">
              <a:buFont typeface="Wingdings" pitchFamily="2" charset="2"/>
              <a:buChar char="ü"/>
            </a:pPr>
            <a:r>
              <a:rPr lang="en-US" dirty="0" smtClean="0">
                <a:solidFill>
                  <a:srgbClr val="FF0066"/>
                </a:solidFill>
              </a:rPr>
              <a:t>CHAPTER II: THE DRUGS TECHNICAL ADVISORY BOARD, THE CENTRAL DRUG LABORATORY, THE DRUGS CONSULTATIVE COMMITTEE</a:t>
            </a:r>
          </a:p>
          <a:p>
            <a:pPr algn="just">
              <a:buFont typeface="Wingdings" pitchFamily="2" charset="2"/>
              <a:buChar char="ü"/>
            </a:pPr>
            <a:r>
              <a:rPr lang="en-US" dirty="0" smtClean="0"/>
              <a:t> </a:t>
            </a:r>
            <a:r>
              <a:rPr lang="en-US" dirty="0" smtClean="0">
                <a:solidFill>
                  <a:srgbClr val="006600"/>
                </a:solidFill>
              </a:rPr>
              <a:t>CHAPTER III: IMPORT OF DRUGS AND COSMETICS </a:t>
            </a:r>
          </a:p>
          <a:p>
            <a:pPr algn="just">
              <a:buFont typeface="Wingdings" pitchFamily="2" charset="2"/>
              <a:buChar char="ü"/>
            </a:pPr>
            <a:r>
              <a:rPr lang="en-US" dirty="0" smtClean="0">
                <a:solidFill>
                  <a:srgbClr val="C00000"/>
                </a:solidFill>
              </a:rPr>
              <a:t>CHAPTER IV: MANUFACTURE, SALE AND DISTRIBUTION OF DRUGS AND COSMETICS </a:t>
            </a:r>
            <a:r>
              <a:rPr lang="en-US" dirty="0" smtClean="0">
                <a:solidFill>
                  <a:srgbClr val="FFC000"/>
                </a:solidFill>
              </a:rPr>
              <a:t>CHAPTER IV-A: PROVISIONS RELATING TO AYURVEDIC, SIDDHAAND UNANI DRUGS</a:t>
            </a:r>
          </a:p>
          <a:p>
            <a:pPr algn="just">
              <a:buFont typeface="Wingdings" pitchFamily="2" charset="2"/>
              <a:buChar char="ü"/>
            </a:pPr>
            <a:r>
              <a:rPr lang="en-US" dirty="0" smtClean="0">
                <a:solidFill>
                  <a:schemeClr val="tx1">
                    <a:lumMod val="95000"/>
                    <a:lumOff val="5000"/>
                  </a:schemeClr>
                </a:solidFill>
              </a:rPr>
              <a:t>CHAPTER V: MISCELLANEOUS</a:t>
            </a:r>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solidFill>
                  <a:srgbClr val="FF0000"/>
                </a:solidFill>
              </a:rPr>
              <a:t>Import of drugs and cosmetics</a:t>
            </a:r>
            <a:endParaRPr lang="en-US" sz="4000" b="1" dirty="0">
              <a:solidFill>
                <a:srgbClr val="FF0000"/>
              </a:solidFill>
            </a:endParaRPr>
          </a:p>
        </p:txBody>
      </p:sp>
      <p:sp>
        <p:nvSpPr>
          <p:cNvPr id="3" name="Content Placeholder 2"/>
          <p:cNvSpPr>
            <a:spLocks noGrp="1"/>
          </p:cNvSpPr>
          <p:nvPr>
            <p:ph idx="1"/>
          </p:nvPr>
        </p:nvSpPr>
        <p:spPr>
          <a:xfrm>
            <a:off x="457200" y="1066800"/>
            <a:ext cx="8229600" cy="5059363"/>
          </a:xfrm>
        </p:spPr>
        <p:txBody>
          <a:bodyPr>
            <a:noAutofit/>
          </a:bodyPr>
          <a:lstStyle/>
          <a:p>
            <a:pPr marL="514350" indent="-514350">
              <a:buFont typeface="+mj-lt"/>
              <a:buAutoNum type="arabicPeriod"/>
            </a:pPr>
            <a:r>
              <a:rPr lang="en-US" sz="3000" dirty="0" smtClean="0">
                <a:solidFill>
                  <a:srgbClr val="0033CC"/>
                </a:solidFill>
              </a:rPr>
              <a:t>Classes of drugs prohibited to import.</a:t>
            </a:r>
          </a:p>
          <a:p>
            <a:pPr marL="514350" indent="-514350">
              <a:buFont typeface="+mj-lt"/>
              <a:buAutoNum type="arabicPeriod"/>
            </a:pPr>
            <a:r>
              <a:rPr lang="en-US" sz="3000" dirty="0" smtClean="0">
                <a:solidFill>
                  <a:srgbClr val="0033CC"/>
                </a:solidFill>
              </a:rPr>
              <a:t>Import of drug under license </a:t>
            </a:r>
          </a:p>
          <a:p>
            <a:pPr marL="571500" indent="-571500">
              <a:lnSpc>
                <a:spcPct val="110000"/>
              </a:lnSpc>
              <a:buFont typeface="+mj-lt"/>
              <a:buAutoNum type="romanLcPeriod"/>
            </a:pPr>
            <a:r>
              <a:rPr lang="en-US" sz="3000" dirty="0" smtClean="0">
                <a:solidFill>
                  <a:srgbClr val="006600"/>
                </a:solidFill>
              </a:rPr>
              <a:t>Specified in Schedule C/C1 </a:t>
            </a:r>
          </a:p>
          <a:p>
            <a:pPr marL="571500" indent="-571500">
              <a:lnSpc>
                <a:spcPct val="110000"/>
              </a:lnSpc>
              <a:buFont typeface="+mj-lt"/>
              <a:buAutoNum type="romanLcPeriod"/>
            </a:pPr>
            <a:r>
              <a:rPr lang="en-US" sz="3000" dirty="0" smtClean="0">
                <a:solidFill>
                  <a:srgbClr val="006600"/>
                </a:solidFill>
              </a:rPr>
              <a:t>Specified in Schedule X </a:t>
            </a:r>
          </a:p>
          <a:p>
            <a:pPr marL="571500" indent="-571500">
              <a:lnSpc>
                <a:spcPct val="110000"/>
              </a:lnSpc>
              <a:buFont typeface="+mj-lt"/>
              <a:buAutoNum type="romanLcPeriod"/>
            </a:pPr>
            <a:r>
              <a:rPr lang="en-US" sz="3000" dirty="0" smtClean="0">
                <a:solidFill>
                  <a:srgbClr val="006600"/>
                </a:solidFill>
              </a:rPr>
              <a:t>Imported for Test/Analysis </a:t>
            </a:r>
          </a:p>
          <a:p>
            <a:pPr marL="571500" indent="-571500">
              <a:lnSpc>
                <a:spcPct val="110000"/>
              </a:lnSpc>
              <a:buFont typeface="+mj-lt"/>
              <a:buAutoNum type="romanLcPeriod"/>
            </a:pPr>
            <a:r>
              <a:rPr lang="en-US" sz="3000" dirty="0" smtClean="0">
                <a:solidFill>
                  <a:srgbClr val="006600"/>
                </a:solidFill>
              </a:rPr>
              <a:t>Imported for personal use </a:t>
            </a:r>
          </a:p>
          <a:p>
            <a:pPr marL="571500" indent="-571500">
              <a:buFont typeface="+mj-lt"/>
              <a:buAutoNum type="romanLcPeriod"/>
            </a:pPr>
            <a:r>
              <a:rPr lang="en-US" sz="3000" dirty="0" smtClean="0">
                <a:solidFill>
                  <a:srgbClr val="006600"/>
                </a:solidFill>
              </a:rPr>
              <a:t>Import of Homeopathic &amp; Cosmetics Drugs </a:t>
            </a:r>
          </a:p>
          <a:p>
            <a:pPr marL="571500" indent="-571500">
              <a:buAutoNum type="arabicPeriod" startAt="3"/>
            </a:pPr>
            <a:r>
              <a:rPr lang="en-US" sz="3000" dirty="0" smtClean="0">
                <a:solidFill>
                  <a:srgbClr val="0033CC"/>
                </a:solidFill>
              </a:rPr>
              <a:t>Drugs exempted from provisions of import </a:t>
            </a:r>
          </a:p>
          <a:p>
            <a:pPr marL="571500" indent="-571500">
              <a:buFont typeface="+mj-lt"/>
              <a:buAutoNum type="arabicPeriod" startAt="3"/>
            </a:pPr>
            <a:r>
              <a:rPr lang="en-US" sz="3000" dirty="0" smtClean="0">
                <a:solidFill>
                  <a:srgbClr val="0033CC"/>
                </a:solidFill>
              </a:rPr>
              <a:t>Offences and Penalties</a:t>
            </a:r>
            <a:endParaRPr lang="en-US" sz="3000" dirty="0">
              <a:solidFill>
                <a:srgbClr val="0033CC"/>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rPr>
              <a:t>Classes of Drugs Prohibited to Import</a:t>
            </a:r>
            <a:endParaRPr lang="en-US" b="1" dirty="0">
              <a:solidFill>
                <a:srgbClr val="FF0000"/>
              </a:solidFill>
            </a:endParaRPr>
          </a:p>
        </p:txBody>
      </p:sp>
      <p:sp>
        <p:nvSpPr>
          <p:cNvPr id="3" name="Content Placeholder 2"/>
          <p:cNvSpPr>
            <a:spLocks noGrp="1"/>
          </p:cNvSpPr>
          <p:nvPr>
            <p:ph idx="1"/>
          </p:nvPr>
        </p:nvSpPr>
        <p:spPr>
          <a:xfrm>
            <a:off x="457200" y="990600"/>
            <a:ext cx="8229600" cy="5135563"/>
          </a:xfrm>
        </p:spPr>
        <p:txBody>
          <a:bodyPr>
            <a:normAutofit/>
          </a:bodyPr>
          <a:lstStyle/>
          <a:p>
            <a:pPr algn="just">
              <a:buFont typeface="Wingdings" pitchFamily="2" charset="2"/>
              <a:buChar char="Ø"/>
            </a:pPr>
            <a:r>
              <a:rPr lang="en-US" sz="3000" dirty="0" smtClean="0">
                <a:solidFill>
                  <a:srgbClr val="FF0066"/>
                </a:solidFill>
              </a:rPr>
              <a:t>Any drug which is not of standard quality. </a:t>
            </a:r>
          </a:p>
          <a:p>
            <a:pPr algn="just">
              <a:buFont typeface="Wingdings" pitchFamily="2" charset="2"/>
              <a:buChar char="Ø"/>
            </a:pPr>
            <a:r>
              <a:rPr lang="en-US" sz="3000" dirty="0" smtClean="0">
                <a:solidFill>
                  <a:srgbClr val="FF0066"/>
                </a:solidFill>
              </a:rPr>
              <a:t>Any misbranded, spurious or adulterated drug </a:t>
            </a:r>
          </a:p>
          <a:p>
            <a:pPr algn="just">
              <a:buFont typeface="Wingdings" pitchFamily="2" charset="2"/>
              <a:buChar char="Ø"/>
            </a:pPr>
            <a:r>
              <a:rPr lang="en-US" sz="3000" dirty="0" smtClean="0">
                <a:solidFill>
                  <a:srgbClr val="FF0066"/>
                </a:solidFill>
              </a:rPr>
              <a:t>Any misbranded or spurious cosmetic </a:t>
            </a:r>
          </a:p>
          <a:p>
            <a:pPr algn="just">
              <a:buFont typeface="Wingdings" pitchFamily="2" charset="2"/>
              <a:buChar char="Ø"/>
            </a:pPr>
            <a:r>
              <a:rPr lang="en-US" sz="3000" dirty="0" smtClean="0">
                <a:solidFill>
                  <a:srgbClr val="FF0066"/>
                </a:solidFill>
              </a:rPr>
              <a:t>Any drugs not labeled / packed in prescribed manner.</a:t>
            </a:r>
          </a:p>
          <a:p>
            <a:pPr algn="just">
              <a:buFont typeface="Wingdings" pitchFamily="2" charset="2"/>
              <a:buChar char="Ø"/>
            </a:pPr>
            <a:r>
              <a:rPr lang="en-US" sz="3000" dirty="0" smtClean="0">
                <a:solidFill>
                  <a:srgbClr val="009900"/>
                </a:solidFill>
              </a:rPr>
              <a:t>Any drug or cosmetics which require import license and if imported without such license. </a:t>
            </a:r>
          </a:p>
          <a:p>
            <a:pPr algn="just">
              <a:buFont typeface="Wingdings" pitchFamily="2" charset="2"/>
              <a:buChar char="Ø"/>
            </a:pPr>
            <a:r>
              <a:rPr lang="en-US" sz="3000" dirty="0" smtClean="0">
                <a:solidFill>
                  <a:srgbClr val="009900"/>
                </a:solidFill>
              </a:rPr>
              <a:t>Patent/Proprietary medicines whose true formula is not disclosed.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685800"/>
            <a:ext cx="8229600" cy="5440363"/>
          </a:xfrm>
        </p:spPr>
        <p:txBody>
          <a:bodyPr/>
          <a:lstStyle/>
          <a:p>
            <a:pPr algn="just">
              <a:buFont typeface="Wingdings" pitchFamily="2" charset="2"/>
              <a:buChar char="Ø"/>
            </a:pPr>
            <a:r>
              <a:rPr lang="en-US" dirty="0" smtClean="0">
                <a:solidFill>
                  <a:srgbClr val="0033CC"/>
                </a:solidFill>
              </a:rPr>
              <a:t>Any cosmetics containing any such ingredient which may render it unsafe or harmful for use. </a:t>
            </a:r>
          </a:p>
          <a:p>
            <a:pPr algn="just">
              <a:buFont typeface="Wingdings" pitchFamily="2" charset="2"/>
              <a:buChar char="Ø"/>
            </a:pPr>
            <a:r>
              <a:rPr lang="en-US" dirty="0" smtClean="0">
                <a:solidFill>
                  <a:srgbClr val="0033CC"/>
                </a:solidFill>
              </a:rPr>
              <a:t>Any drug which claim to cure or prevent any disease or ailment described in schedule J. </a:t>
            </a:r>
          </a:p>
          <a:p>
            <a:pPr algn="just">
              <a:buFont typeface="Wingdings" pitchFamily="2" charset="2"/>
              <a:buChar char="Ø"/>
            </a:pPr>
            <a:r>
              <a:rPr lang="en-US" dirty="0" smtClean="0">
                <a:solidFill>
                  <a:srgbClr val="F00E34"/>
                </a:solidFill>
              </a:rPr>
              <a:t>Any drug or cosmetic the import of which is prohibited by rules.</a:t>
            </a:r>
          </a:p>
          <a:p>
            <a:pPr algn="just">
              <a:buFont typeface="Wingdings" pitchFamily="2" charset="2"/>
              <a:buChar char="Ø"/>
            </a:pPr>
            <a:r>
              <a:rPr lang="en-US" dirty="0" smtClean="0">
                <a:solidFill>
                  <a:srgbClr val="F00E34"/>
                </a:solidFill>
              </a:rPr>
              <a:t>Drugs of biological products (C/C1) after the date of expiry</a:t>
            </a:r>
          </a:p>
          <a:p>
            <a:pPr algn="just"/>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762"/>
          </a:xfrm>
        </p:spPr>
        <p:txBody>
          <a:bodyPr>
            <a:normAutofit fontScale="90000"/>
          </a:bodyPr>
          <a:lstStyle/>
          <a:p>
            <a:pPr algn="l"/>
            <a:r>
              <a:rPr lang="en-US" dirty="0" smtClean="0"/>
              <a:t>. </a:t>
            </a:r>
            <a:r>
              <a:rPr lang="en-US" sz="3100" b="1" dirty="0" smtClean="0">
                <a:solidFill>
                  <a:srgbClr val="FF0000"/>
                </a:solidFill>
              </a:rPr>
              <a:t>Import of drug &amp; cosmetics permitted under license only </a:t>
            </a:r>
            <a:endParaRPr lang="en-US" sz="3100" b="1" dirty="0">
              <a:solidFill>
                <a:srgbClr val="FF0000"/>
              </a:solidFill>
            </a:endParaRPr>
          </a:p>
        </p:txBody>
      </p:sp>
      <p:sp>
        <p:nvSpPr>
          <p:cNvPr id="3" name="Content Placeholder 2"/>
          <p:cNvSpPr>
            <a:spLocks noGrp="1"/>
          </p:cNvSpPr>
          <p:nvPr>
            <p:ph idx="1"/>
          </p:nvPr>
        </p:nvSpPr>
        <p:spPr>
          <a:xfrm>
            <a:off x="304800" y="1143000"/>
            <a:ext cx="8382000" cy="4983163"/>
          </a:xfrm>
        </p:spPr>
        <p:txBody>
          <a:bodyPr/>
          <a:lstStyle/>
          <a:p>
            <a:pPr marL="571500" indent="-571500">
              <a:buFont typeface="+mj-lt"/>
              <a:buAutoNum type="romanUcPeriod"/>
            </a:pPr>
            <a:r>
              <a:rPr lang="en-US" dirty="0" smtClean="0">
                <a:solidFill>
                  <a:srgbClr val="003399"/>
                </a:solidFill>
              </a:rPr>
              <a:t>Drugs specified in schedule C &amp; C1</a:t>
            </a:r>
          </a:p>
          <a:p>
            <a:pPr marL="571500" indent="-571500">
              <a:buFont typeface="+mj-lt"/>
              <a:buAutoNum type="romanUcPeriod"/>
            </a:pPr>
            <a:r>
              <a:rPr lang="en-US" dirty="0" smtClean="0">
                <a:solidFill>
                  <a:srgbClr val="003399"/>
                </a:solidFill>
              </a:rPr>
              <a:t>Drugs specified in schedule X </a:t>
            </a:r>
          </a:p>
          <a:p>
            <a:pPr marL="571500" indent="-571500">
              <a:buFont typeface="+mj-lt"/>
              <a:buAutoNum type="romanUcPeriod"/>
            </a:pPr>
            <a:r>
              <a:rPr lang="en-US" dirty="0" smtClean="0">
                <a:solidFill>
                  <a:srgbClr val="009900"/>
                </a:solidFill>
              </a:rPr>
              <a:t>Drugs for examination, test or analysis </a:t>
            </a:r>
          </a:p>
          <a:p>
            <a:pPr marL="571500" indent="-571500">
              <a:buFont typeface="+mj-lt"/>
              <a:buAutoNum type="romanUcPeriod"/>
            </a:pPr>
            <a:r>
              <a:rPr lang="en-US" dirty="0" smtClean="0">
                <a:solidFill>
                  <a:srgbClr val="009900"/>
                </a:solidFill>
              </a:rPr>
              <a:t>Drugs for personal use </a:t>
            </a:r>
          </a:p>
          <a:p>
            <a:pPr marL="571500" indent="-571500">
              <a:buFont typeface="+mj-lt"/>
              <a:buAutoNum type="romanUcPeriod"/>
            </a:pPr>
            <a:r>
              <a:rPr lang="en-US" dirty="0" smtClean="0">
                <a:solidFill>
                  <a:srgbClr val="009900"/>
                </a:solidFill>
              </a:rPr>
              <a:t>Any new drug </a:t>
            </a:r>
            <a:endParaRPr lang="en-US" dirty="0">
              <a:solidFill>
                <a:srgbClr val="00990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Import of drug under license/permit</a:t>
            </a:r>
            <a:endParaRPr lang="en-US" b="1" dirty="0">
              <a:solidFill>
                <a:srgbClr val="FF0000"/>
              </a:solidFill>
            </a:endParaRPr>
          </a:p>
        </p:txBody>
      </p:sp>
      <p:sp>
        <p:nvSpPr>
          <p:cNvPr id="3" name="Content Placeholder 2"/>
          <p:cNvSpPr>
            <a:spLocks noGrp="1"/>
          </p:cNvSpPr>
          <p:nvPr>
            <p:ph idx="1"/>
          </p:nvPr>
        </p:nvSpPr>
        <p:spPr/>
        <p:txBody>
          <a:bodyPr/>
          <a:lstStyle/>
          <a:p>
            <a:pPr algn="just">
              <a:buFont typeface="Wingdings" pitchFamily="2" charset="2"/>
              <a:buChar char="Ø"/>
            </a:pPr>
            <a:r>
              <a:rPr lang="en-US" dirty="0" smtClean="0">
                <a:solidFill>
                  <a:srgbClr val="FF0066"/>
                </a:solidFill>
              </a:rPr>
              <a:t>License is required for import of drug </a:t>
            </a:r>
          </a:p>
          <a:p>
            <a:pPr algn="just">
              <a:buFont typeface="Wingdings" pitchFamily="2" charset="2"/>
              <a:buChar char="Ø"/>
            </a:pPr>
            <a:r>
              <a:rPr lang="en-US" dirty="0" smtClean="0">
                <a:solidFill>
                  <a:srgbClr val="FF0066"/>
                </a:solidFill>
              </a:rPr>
              <a:t>An application should be made to licensing authority to obtain import license </a:t>
            </a:r>
          </a:p>
          <a:p>
            <a:pPr algn="just">
              <a:buFont typeface="Wingdings" pitchFamily="2" charset="2"/>
              <a:buChar char="Ø"/>
            </a:pPr>
            <a:r>
              <a:rPr lang="en-US" dirty="0" smtClean="0">
                <a:solidFill>
                  <a:srgbClr val="0033CC"/>
                </a:solidFill>
              </a:rPr>
              <a:t>License is valid up to 31st December. </a:t>
            </a:r>
          </a:p>
          <a:p>
            <a:pPr algn="just">
              <a:buFont typeface="Wingdings" pitchFamily="2" charset="2"/>
              <a:buChar char="Ø"/>
            </a:pPr>
            <a:r>
              <a:rPr lang="en-US" dirty="0" smtClean="0">
                <a:solidFill>
                  <a:srgbClr val="0033CC"/>
                </a:solidFill>
              </a:rPr>
              <a:t>Licensee should inform to the licensing authority, if any changes.</a:t>
            </a:r>
            <a:endParaRPr lang="en-US" dirty="0">
              <a:solidFill>
                <a:srgbClr val="0033CC"/>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b="1" dirty="0" smtClean="0">
                <a:solidFill>
                  <a:srgbClr val="FF0000"/>
                </a:solidFill>
              </a:rPr>
              <a:t>Import of schedule C and C1 drugs</a:t>
            </a:r>
            <a:endParaRPr lang="en-US" b="1" dirty="0">
              <a:solidFill>
                <a:srgbClr val="FF0000"/>
              </a:solidFill>
            </a:endParaRPr>
          </a:p>
        </p:txBody>
      </p:sp>
      <p:sp>
        <p:nvSpPr>
          <p:cNvPr id="3" name="Content Placeholder 2"/>
          <p:cNvSpPr>
            <a:spLocks noGrp="1"/>
          </p:cNvSpPr>
          <p:nvPr>
            <p:ph idx="1"/>
          </p:nvPr>
        </p:nvSpPr>
        <p:spPr>
          <a:xfrm>
            <a:off x="228600" y="762000"/>
            <a:ext cx="8686800" cy="5943600"/>
          </a:xfrm>
        </p:spPr>
        <p:txBody>
          <a:bodyPr>
            <a:normAutofit fontScale="40000" lnSpcReduction="20000"/>
          </a:bodyPr>
          <a:lstStyle/>
          <a:p>
            <a:pPr>
              <a:buNone/>
            </a:pPr>
            <a:r>
              <a:rPr lang="en-US" sz="3100" dirty="0" smtClean="0"/>
              <a:t>Conditions to be fulfilled </a:t>
            </a:r>
            <a:r>
              <a:rPr lang="en-US" dirty="0" smtClean="0"/>
              <a:t>:</a:t>
            </a:r>
          </a:p>
          <a:p>
            <a:pPr algn="just">
              <a:lnSpc>
                <a:spcPct val="120000"/>
              </a:lnSpc>
              <a:buFont typeface="Wingdings" pitchFamily="2" charset="2"/>
              <a:buChar char="Ø"/>
            </a:pPr>
            <a:r>
              <a:rPr lang="en-US" sz="6300" dirty="0" smtClean="0">
                <a:solidFill>
                  <a:srgbClr val="009900"/>
                </a:solidFill>
              </a:rPr>
              <a:t>Licensee must have adequate facility for the storage.</a:t>
            </a:r>
          </a:p>
          <a:p>
            <a:pPr algn="just">
              <a:lnSpc>
                <a:spcPct val="120000"/>
              </a:lnSpc>
              <a:buFont typeface="Wingdings" pitchFamily="2" charset="2"/>
              <a:buChar char="Ø"/>
            </a:pPr>
            <a:r>
              <a:rPr lang="en-US" sz="6300" dirty="0" smtClean="0">
                <a:solidFill>
                  <a:srgbClr val="009900"/>
                </a:solidFill>
              </a:rPr>
              <a:t>Licensee must maintain a record of the sale, showing the particulars of the names of drugs and of the persons to whom they have been sold. </a:t>
            </a:r>
          </a:p>
          <a:p>
            <a:pPr algn="just">
              <a:lnSpc>
                <a:spcPct val="120000"/>
              </a:lnSpc>
              <a:buFont typeface="Wingdings" pitchFamily="2" charset="2"/>
              <a:buChar char="Ø"/>
            </a:pPr>
            <a:r>
              <a:rPr lang="en-US" sz="6300" dirty="0" smtClean="0">
                <a:solidFill>
                  <a:srgbClr val="0033CC"/>
                </a:solidFill>
              </a:rPr>
              <a:t>Licensee must allow an inspector to inspect premises and to check the records. </a:t>
            </a:r>
          </a:p>
          <a:p>
            <a:pPr algn="just">
              <a:lnSpc>
                <a:spcPct val="120000"/>
              </a:lnSpc>
              <a:buFont typeface="Wingdings" pitchFamily="2" charset="2"/>
              <a:buChar char="Ø"/>
            </a:pPr>
            <a:r>
              <a:rPr lang="en-US" sz="6300" dirty="0" smtClean="0">
                <a:solidFill>
                  <a:srgbClr val="0033CC"/>
                </a:solidFill>
              </a:rPr>
              <a:t>Licensee must furnish the sample to the authority.</a:t>
            </a:r>
          </a:p>
          <a:p>
            <a:pPr algn="just">
              <a:lnSpc>
                <a:spcPct val="120000"/>
              </a:lnSpc>
              <a:buFont typeface="Wingdings" pitchFamily="2" charset="2"/>
              <a:buChar char="Ø"/>
            </a:pPr>
            <a:r>
              <a:rPr lang="en-US" sz="6300" dirty="0" smtClean="0">
                <a:solidFill>
                  <a:srgbClr val="0033CC"/>
                </a:solidFill>
              </a:rPr>
              <a:t>Licensee must not sell the drugs from any batch from which samples have been supplied to the licensing authority, except under the advise of the licensing authority. </a:t>
            </a:r>
          </a:p>
          <a:p>
            <a:pPr algn="just">
              <a:lnSpc>
                <a:spcPct val="120000"/>
              </a:lnSpc>
              <a:buFont typeface="Wingdings" pitchFamily="2" charset="2"/>
              <a:buChar char="Ø"/>
            </a:pPr>
            <a:r>
              <a:rPr lang="en-US" sz="6300" dirty="0" smtClean="0">
                <a:solidFill>
                  <a:srgbClr val="F00E34"/>
                </a:solidFill>
              </a:rPr>
              <a:t>Licensee must comply with undertaking given in Form 9</a:t>
            </a:r>
          </a:p>
          <a:p>
            <a:pPr algn="just">
              <a:lnSpc>
                <a:spcPct val="120000"/>
              </a:lnSpc>
              <a:buFont typeface="Wingdings" pitchFamily="2" charset="2"/>
              <a:buChar char="Ø"/>
            </a:pPr>
            <a:r>
              <a:rPr lang="en-US" sz="6300" dirty="0" smtClean="0">
                <a:solidFill>
                  <a:srgbClr val="F00E34"/>
                </a:solidFill>
              </a:rPr>
              <a:t>The import license may be cancelled or suspended, if conditions are not satisfied.</a:t>
            </a:r>
            <a:endParaRPr lang="en-US" sz="6300" dirty="0">
              <a:solidFill>
                <a:srgbClr val="F00E34"/>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b="1" dirty="0" smtClean="0">
                <a:solidFill>
                  <a:srgbClr val="FF0000"/>
                </a:solidFill>
              </a:rPr>
              <a:t>Import of schedule X drugs</a:t>
            </a:r>
            <a:endParaRPr lang="en-US" sz="4000" b="1" dirty="0">
              <a:solidFill>
                <a:srgbClr val="FF0000"/>
              </a:solidFill>
            </a:endParaRPr>
          </a:p>
        </p:txBody>
      </p:sp>
      <p:sp>
        <p:nvSpPr>
          <p:cNvPr id="3" name="Content Placeholder 2"/>
          <p:cNvSpPr>
            <a:spLocks noGrp="1"/>
          </p:cNvSpPr>
          <p:nvPr>
            <p:ph idx="1"/>
          </p:nvPr>
        </p:nvSpPr>
        <p:spPr>
          <a:xfrm>
            <a:off x="457200" y="990600"/>
            <a:ext cx="8305800" cy="5486400"/>
          </a:xfrm>
        </p:spPr>
        <p:txBody>
          <a:bodyPr>
            <a:normAutofit fontScale="85000" lnSpcReduction="20000"/>
          </a:bodyPr>
          <a:lstStyle/>
          <a:p>
            <a:pPr algn="just">
              <a:lnSpc>
                <a:spcPct val="120000"/>
              </a:lnSpc>
              <a:buNone/>
            </a:pPr>
            <a:r>
              <a:rPr lang="en-US" dirty="0" smtClean="0">
                <a:solidFill>
                  <a:srgbClr val="0033CC"/>
                </a:solidFill>
              </a:rPr>
              <a:t>    The license for the import of schedule X drug is granted subject to the following condition. </a:t>
            </a:r>
          </a:p>
          <a:p>
            <a:pPr algn="just">
              <a:lnSpc>
                <a:spcPct val="120000"/>
              </a:lnSpc>
              <a:buFont typeface="Wingdings" pitchFamily="2" charset="2"/>
              <a:buChar char="Ø"/>
            </a:pPr>
            <a:r>
              <a:rPr lang="en-US" dirty="0" smtClean="0">
                <a:solidFill>
                  <a:srgbClr val="0033CC"/>
                </a:solidFill>
              </a:rPr>
              <a:t>Licensee must have adequate facilities for the storage of imported drugs, so that the properties of drugs are preserved. </a:t>
            </a:r>
          </a:p>
          <a:p>
            <a:pPr algn="just">
              <a:lnSpc>
                <a:spcPct val="120000"/>
              </a:lnSpc>
              <a:buFont typeface="Wingdings" pitchFamily="2" charset="2"/>
              <a:buChar char="Ø"/>
            </a:pPr>
            <a:r>
              <a:rPr lang="en-US" dirty="0" smtClean="0">
                <a:solidFill>
                  <a:srgbClr val="F00E34"/>
                </a:solidFill>
              </a:rPr>
              <a:t>Licensing authority may also refuse to grant the license if the license granted to the applicant previously was suspended or cancelled. Or in case if the applicant failed to comply with any provision of the Act I</a:t>
            </a:r>
          </a:p>
          <a:p>
            <a:pPr algn="just">
              <a:lnSpc>
                <a:spcPct val="120000"/>
              </a:lnSpc>
              <a:buFont typeface="Wingdings" pitchFamily="2" charset="2"/>
              <a:buChar char="Ø"/>
            </a:pPr>
            <a:r>
              <a:rPr lang="en-US" dirty="0" smtClean="0">
                <a:solidFill>
                  <a:srgbClr val="009900"/>
                </a:solidFill>
              </a:rPr>
              <a:t>However if the applicant is not satisfied with the decision may appeal to central government within 30 days.</a:t>
            </a:r>
            <a:endParaRPr lang="en-US" dirty="0">
              <a:solidFill>
                <a:srgbClr val="009900"/>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34400" cy="838200"/>
          </a:xfrm>
        </p:spPr>
        <p:txBody>
          <a:bodyPr>
            <a:normAutofit fontScale="90000"/>
          </a:bodyPr>
          <a:lstStyle/>
          <a:p>
            <a:r>
              <a:rPr lang="en-US" sz="3800" b="1" dirty="0" smtClean="0">
                <a:solidFill>
                  <a:srgbClr val="FF0000"/>
                </a:solidFill>
              </a:rPr>
              <a:t>Import of small quantities of drug for examination, test or analysis</a:t>
            </a:r>
            <a:endParaRPr lang="en-US" sz="3800" b="1" dirty="0">
              <a:solidFill>
                <a:srgbClr val="FF0000"/>
              </a:solidFill>
            </a:endParaRPr>
          </a:p>
        </p:txBody>
      </p:sp>
      <p:sp>
        <p:nvSpPr>
          <p:cNvPr id="3" name="Content Placeholder 2"/>
          <p:cNvSpPr>
            <a:spLocks noGrp="1"/>
          </p:cNvSpPr>
          <p:nvPr>
            <p:ph idx="1"/>
          </p:nvPr>
        </p:nvSpPr>
        <p:spPr>
          <a:xfrm>
            <a:off x="228600" y="1066800"/>
            <a:ext cx="8686800" cy="5059363"/>
          </a:xfrm>
        </p:spPr>
        <p:txBody>
          <a:bodyPr>
            <a:noAutofit/>
          </a:bodyPr>
          <a:lstStyle/>
          <a:p>
            <a:pPr algn="just">
              <a:buFont typeface="Wingdings" pitchFamily="2" charset="2"/>
              <a:buChar char="Ø"/>
            </a:pPr>
            <a:r>
              <a:rPr lang="en-US" sz="2500" dirty="0" smtClean="0">
                <a:solidFill>
                  <a:srgbClr val="0033CC"/>
                </a:solidFill>
              </a:rPr>
              <a:t>Small quantities of drugs, the import of which is prohibited under the act may be imported for the purpose of examination, test or analysis, subject to the following conditions. </a:t>
            </a:r>
          </a:p>
          <a:p>
            <a:pPr algn="just">
              <a:buFont typeface="Wingdings" pitchFamily="2" charset="2"/>
              <a:buChar char="Ø"/>
            </a:pPr>
            <a:r>
              <a:rPr lang="en-US" sz="2500" dirty="0" smtClean="0">
                <a:solidFill>
                  <a:srgbClr val="0033CC"/>
                </a:solidFill>
              </a:rPr>
              <a:t>Imported only under a license in form-11</a:t>
            </a:r>
          </a:p>
          <a:p>
            <a:pPr algn="just">
              <a:buFont typeface="Wingdings" pitchFamily="2" charset="2"/>
              <a:buChar char="Ø"/>
            </a:pPr>
            <a:r>
              <a:rPr lang="en-US" sz="2500" dirty="0" smtClean="0">
                <a:solidFill>
                  <a:srgbClr val="FF0066"/>
                </a:solidFill>
              </a:rPr>
              <a:t> The licensee must use imported drug exclusively for the purpose for which they are imported &amp; specified in the license. </a:t>
            </a:r>
          </a:p>
          <a:p>
            <a:pPr algn="just">
              <a:buFont typeface="Wingdings" pitchFamily="2" charset="2"/>
              <a:buChar char="Ø"/>
            </a:pPr>
            <a:r>
              <a:rPr lang="en-US" sz="2500" dirty="0" smtClean="0">
                <a:solidFill>
                  <a:srgbClr val="FF0066"/>
                </a:solidFill>
              </a:rPr>
              <a:t>Licensee must maintain the records of imported drugs, showing particulars of their quantities, names of manufacturer and date of import. </a:t>
            </a:r>
          </a:p>
          <a:p>
            <a:pPr algn="just">
              <a:buFont typeface="Wingdings" pitchFamily="2" charset="2"/>
              <a:buChar char="Ø"/>
            </a:pPr>
            <a:r>
              <a:rPr lang="en-US" sz="2500" dirty="0" smtClean="0">
                <a:solidFill>
                  <a:srgbClr val="006600"/>
                </a:solidFill>
              </a:rPr>
              <a:t>Licensee must allow the inspector to inspect the premises where imported drugs are kept &amp; to check the record and to take the samples for test or analysis. </a:t>
            </a:r>
          </a:p>
          <a:p>
            <a:pPr algn="just">
              <a:buFont typeface="Wingdings" pitchFamily="2" charset="2"/>
              <a:buChar char="Ø"/>
            </a:pPr>
            <a:r>
              <a:rPr lang="en-US" sz="2500" dirty="0" smtClean="0">
                <a:solidFill>
                  <a:srgbClr val="006600"/>
                </a:solidFill>
              </a:rPr>
              <a:t>Licensee must comply with other conditions as prescribed.</a:t>
            </a:r>
            <a:endParaRPr lang="en-US" sz="2500" dirty="0">
              <a:solidFill>
                <a:srgbClr val="006600"/>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solidFill>
                  <a:srgbClr val="FF0000"/>
                </a:solidFill>
              </a:rPr>
              <a:t>Import of drugs for personal use</a:t>
            </a:r>
            <a:endParaRPr lang="en-US" b="1" dirty="0">
              <a:solidFill>
                <a:srgbClr val="FF0000"/>
              </a:solidFill>
            </a:endParaRPr>
          </a:p>
        </p:txBody>
      </p:sp>
      <p:sp>
        <p:nvSpPr>
          <p:cNvPr id="3" name="Content Placeholder 2"/>
          <p:cNvSpPr>
            <a:spLocks noGrp="1"/>
          </p:cNvSpPr>
          <p:nvPr>
            <p:ph idx="1"/>
          </p:nvPr>
        </p:nvSpPr>
        <p:spPr>
          <a:xfrm>
            <a:off x="457200" y="990600"/>
            <a:ext cx="8229600" cy="5135563"/>
          </a:xfrm>
        </p:spPr>
        <p:txBody>
          <a:bodyPr>
            <a:normAutofit fontScale="85000" lnSpcReduction="10000"/>
          </a:bodyPr>
          <a:lstStyle/>
          <a:p>
            <a:pPr algn="just">
              <a:buFont typeface="Wingdings" pitchFamily="2" charset="2"/>
              <a:buChar char="Ø"/>
            </a:pPr>
            <a:r>
              <a:rPr lang="en-US" dirty="0" smtClean="0">
                <a:solidFill>
                  <a:srgbClr val="0033CC"/>
                </a:solidFill>
              </a:rPr>
              <a:t>The drug whose import is otherwise prohibited may be imported  in small quantity for personal use without any license subject to the following conditions.</a:t>
            </a:r>
          </a:p>
          <a:p>
            <a:pPr algn="just">
              <a:buFont typeface="Wingdings" pitchFamily="2" charset="2"/>
              <a:buChar char="§"/>
            </a:pPr>
            <a:r>
              <a:rPr lang="en-US" dirty="0" smtClean="0">
                <a:solidFill>
                  <a:srgbClr val="950B7B"/>
                </a:solidFill>
              </a:rPr>
              <a:t>The drug shall form the passenger’s </a:t>
            </a:r>
            <a:r>
              <a:rPr lang="en-US" dirty="0" err="1" smtClean="0">
                <a:solidFill>
                  <a:srgbClr val="950B7B"/>
                </a:solidFill>
              </a:rPr>
              <a:t>bonafide</a:t>
            </a:r>
            <a:r>
              <a:rPr lang="en-US" dirty="0" smtClean="0">
                <a:solidFill>
                  <a:srgbClr val="950B7B"/>
                </a:solidFill>
              </a:rPr>
              <a:t> baggage and must be exclusively for personal use of the passenger. </a:t>
            </a:r>
          </a:p>
          <a:p>
            <a:pPr algn="just">
              <a:buFont typeface="Wingdings" pitchFamily="2" charset="2"/>
              <a:buChar char="§"/>
            </a:pPr>
            <a:r>
              <a:rPr lang="en-US" dirty="0" smtClean="0">
                <a:solidFill>
                  <a:srgbClr val="950B7B"/>
                </a:solidFill>
              </a:rPr>
              <a:t>The drug shall be declared to the customs authority, if so direct </a:t>
            </a:r>
          </a:p>
          <a:p>
            <a:pPr algn="just">
              <a:buFont typeface="Wingdings" pitchFamily="2" charset="2"/>
              <a:buChar char="§"/>
            </a:pPr>
            <a:r>
              <a:rPr lang="en-US" dirty="0" smtClean="0">
                <a:solidFill>
                  <a:srgbClr val="950B7B"/>
                </a:solidFill>
              </a:rPr>
              <a:t>The quantity of any single drug so imported must not exceed 100 doses.</a:t>
            </a:r>
          </a:p>
          <a:p>
            <a:pPr algn="just">
              <a:buFont typeface="Wingdings" pitchFamily="2" charset="2"/>
              <a:buChar char="Ø"/>
            </a:pPr>
            <a:r>
              <a:rPr lang="en-US" dirty="0" smtClean="0">
                <a:solidFill>
                  <a:srgbClr val="FF3300"/>
                </a:solidFill>
              </a:rPr>
              <a:t> The licensing authority may in an exceptional case, sanction the import of large quantity. </a:t>
            </a:r>
            <a:endParaRPr lang="en-US" dirty="0">
              <a:solidFill>
                <a:srgbClr val="FF3300"/>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5745163"/>
          </a:xfrm>
        </p:spPr>
        <p:txBody>
          <a:bodyPr>
            <a:normAutofit/>
          </a:bodyPr>
          <a:lstStyle/>
          <a:p>
            <a:pPr algn="just">
              <a:buFont typeface="Wingdings" pitchFamily="2" charset="2"/>
              <a:buChar char="Ø"/>
            </a:pPr>
            <a:r>
              <a:rPr lang="en-US" sz="2700" dirty="0" smtClean="0">
                <a:solidFill>
                  <a:srgbClr val="950B7B"/>
                </a:solidFill>
              </a:rPr>
              <a:t>Drug is not forming a part of </a:t>
            </a:r>
            <a:r>
              <a:rPr lang="en-US" sz="2700" dirty="0" err="1" smtClean="0">
                <a:solidFill>
                  <a:srgbClr val="950B7B"/>
                </a:solidFill>
              </a:rPr>
              <a:t>bonafide</a:t>
            </a:r>
            <a:r>
              <a:rPr lang="en-US" sz="2700" dirty="0" smtClean="0">
                <a:solidFill>
                  <a:srgbClr val="950B7B"/>
                </a:solidFill>
              </a:rPr>
              <a:t> personal luggage  of the passenger may be allowed on an application made to Licensing authority in Form 12-A. If Licensing authority is satisfy that: </a:t>
            </a:r>
          </a:p>
          <a:p>
            <a:pPr algn="just">
              <a:buFont typeface="Wingdings" pitchFamily="2" charset="2"/>
              <a:buChar char="§"/>
            </a:pPr>
            <a:r>
              <a:rPr lang="en-US" sz="2700" dirty="0" smtClean="0"/>
              <a:t> </a:t>
            </a:r>
            <a:r>
              <a:rPr lang="en-US" sz="2700" dirty="0" smtClean="0">
                <a:solidFill>
                  <a:srgbClr val="006600"/>
                </a:solidFill>
              </a:rPr>
              <a:t>The drug is for </a:t>
            </a:r>
            <a:r>
              <a:rPr lang="en-US" sz="2700" dirty="0" err="1" smtClean="0">
                <a:solidFill>
                  <a:srgbClr val="006600"/>
                </a:solidFill>
              </a:rPr>
              <a:t>bonafide</a:t>
            </a:r>
            <a:r>
              <a:rPr lang="en-US" sz="2700" dirty="0" smtClean="0">
                <a:solidFill>
                  <a:srgbClr val="006600"/>
                </a:solidFill>
              </a:rPr>
              <a:t> personal use. </a:t>
            </a:r>
          </a:p>
          <a:p>
            <a:pPr algn="just">
              <a:buFont typeface="Wingdings" pitchFamily="2" charset="2"/>
              <a:buChar char="§"/>
            </a:pPr>
            <a:r>
              <a:rPr lang="en-US" sz="2700" dirty="0" smtClean="0">
                <a:solidFill>
                  <a:srgbClr val="006600"/>
                </a:solidFill>
              </a:rPr>
              <a:t>The quantity to be imported is reasonable and  is covered by prescription of RMP.</a:t>
            </a:r>
          </a:p>
          <a:p>
            <a:pPr algn="just">
              <a:buFont typeface="Wingdings" pitchFamily="2" charset="2"/>
              <a:buChar char="§"/>
            </a:pPr>
            <a:r>
              <a:rPr lang="en-US" sz="2700" dirty="0" smtClean="0">
                <a:solidFill>
                  <a:srgbClr val="006600"/>
                </a:solidFill>
              </a:rPr>
              <a:t>A permit is granted in respect of the said drug in Form 12-B</a:t>
            </a:r>
          </a:p>
          <a:p>
            <a:pPr algn="just"/>
            <a:endParaRPr lang="en-US" sz="2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39762"/>
          </a:xfrm>
        </p:spPr>
        <p:txBody>
          <a:bodyPr>
            <a:normAutofit/>
          </a:bodyPr>
          <a:lstStyle/>
          <a:p>
            <a:r>
              <a:rPr lang="en-US" sz="2800" b="1" dirty="0" smtClean="0">
                <a:solidFill>
                  <a:srgbClr val="FF0000"/>
                </a:solidFill>
              </a:rPr>
              <a:t>LIST OF AMENDING ACTS AND ADAPTATION ORDERS</a:t>
            </a:r>
            <a:endParaRPr lang="en-US" sz="2800" b="1" dirty="0">
              <a:solidFill>
                <a:srgbClr val="FF0000"/>
              </a:solidFill>
            </a:endParaRPr>
          </a:p>
        </p:txBody>
      </p:sp>
      <p:sp>
        <p:nvSpPr>
          <p:cNvPr id="3" name="Content Placeholder 2"/>
          <p:cNvSpPr>
            <a:spLocks noGrp="1"/>
          </p:cNvSpPr>
          <p:nvPr>
            <p:ph idx="1"/>
          </p:nvPr>
        </p:nvSpPr>
        <p:spPr>
          <a:xfrm>
            <a:off x="457200" y="914400"/>
            <a:ext cx="8229600" cy="5715000"/>
          </a:xfrm>
        </p:spPr>
        <p:txBody>
          <a:bodyPr>
            <a:noAutofit/>
          </a:bodyPr>
          <a:lstStyle/>
          <a:p>
            <a:pPr algn="just">
              <a:buFont typeface="Wingdings" pitchFamily="2" charset="2"/>
              <a:buChar char="Ø"/>
            </a:pPr>
            <a:r>
              <a:rPr lang="en-US" sz="2200" dirty="0" smtClean="0">
                <a:solidFill>
                  <a:srgbClr val="009900"/>
                </a:solidFill>
              </a:rPr>
              <a:t>The Drugs (Amendment) Act, 1955 </a:t>
            </a:r>
          </a:p>
          <a:p>
            <a:pPr algn="just">
              <a:buFont typeface="Wingdings" pitchFamily="2" charset="2"/>
              <a:buChar char="Ø"/>
            </a:pPr>
            <a:r>
              <a:rPr lang="en-US" sz="2200" dirty="0" smtClean="0">
                <a:solidFill>
                  <a:srgbClr val="009900"/>
                </a:solidFill>
              </a:rPr>
              <a:t>The Drugs (Amendment) Act, 1960 </a:t>
            </a:r>
          </a:p>
          <a:p>
            <a:pPr algn="just">
              <a:buFont typeface="Wingdings" pitchFamily="2" charset="2"/>
              <a:buChar char="Ø"/>
            </a:pPr>
            <a:r>
              <a:rPr lang="en-US" sz="2200" dirty="0" smtClean="0">
                <a:solidFill>
                  <a:srgbClr val="009900"/>
                </a:solidFill>
              </a:rPr>
              <a:t>The Drugs (Amendment) Act, 1962 </a:t>
            </a:r>
          </a:p>
          <a:p>
            <a:pPr algn="just">
              <a:buFont typeface="Wingdings" pitchFamily="2" charset="2"/>
              <a:buChar char="Ø"/>
            </a:pPr>
            <a:r>
              <a:rPr lang="en-US" sz="2200" dirty="0" smtClean="0">
                <a:solidFill>
                  <a:srgbClr val="009900"/>
                </a:solidFill>
              </a:rPr>
              <a:t>The Drugs and Cosmetics (Amendment) Act, 1964 </a:t>
            </a:r>
          </a:p>
          <a:p>
            <a:pPr algn="just">
              <a:buFont typeface="Wingdings" pitchFamily="2" charset="2"/>
              <a:buChar char="Ø"/>
            </a:pPr>
            <a:r>
              <a:rPr lang="en-US" sz="2200" dirty="0" smtClean="0">
                <a:solidFill>
                  <a:srgbClr val="009900"/>
                </a:solidFill>
              </a:rPr>
              <a:t>The Drugs and Cosmetics (Amendment) Act, 1972 </a:t>
            </a:r>
          </a:p>
          <a:p>
            <a:pPr algn="just">
              <a:buFont typeface="Wingdings" pitchFamily="2" charset="2"/>
              <a:buChar char="Ø"/>
            </a:pPr>
            <a:r>
              <a:rPr lang="en-US" sz="2200" dirty="0" smtClean="0">
                <a:solidFill>
                  <a:srgbClr val="009900"/>
                </a:solidFill>
              </a:rPr>
              <a:t>The Drugs and Cosmetics (Amendment) Act, 1982</a:t>
            </a:r>
          </a:p>
          <a:p>
            <a:pPr algn="just">
              <a:buFont typeface="Wingdings" pitchFamily="2" charset="2"/>
              <a:buChar char="Ø"/>
            </a:pPr>
            <a:r>
              <a:rPr lang="en-US" sz="2200" dirty="0" smtClean="0">
                <a:solidFill>
                  <a:srgbClr val="009900"/>
                </a:solidFill>
              </a:rPr>
              <a:t> </a:t>
            </a:r>
            <a:r>
              <a:rPr lang="en-US" sz="2200" dirty="0" smtClean="0">
                <a:solidFill>
                  <a:srgbClr val="003399"/>
                </a:solidFill>
              </a:rPr>
              <a:t>The Drugs and Cosmetics (Amendment) Act, 1995 </a:t>
            </a:r>
          </a:p>
          <a:p>
            <a:pPr algn="just">
              <a:buFont typeface="Wingdings" pitchFamily="2" charset="2"/>
              <a:buChar char="Ø"/>
            </a:pPr>
            <a:r>
              <a:rPr lang="en-US" sz="2200" dirty="0" smtClean="0">
                <a:solidFill>
                  <a:srgbClr val="003399"/>
                </a:solidFill>
              </a:rPr>
              <a:t>The Drugs and cosmetics (Amendment) Act, 2008 </a:t>
            </a:r>
          </a:p>
          <a:p>
            <a:pPr algn="just">
              <a:buFont typeface="Wingdings" pitchFamily="2" charset="2"/>
              <a:buChar char="Ø"/>
            </a:pPr>
            <a:r>
              <a:rPr lang="en-US" sz="2200" dirty="0" smtClean="0">
                <a:solidFill>
                  <a:srgbClr val="003399"/>
                </a:solidFill>
              </a:rPr>
              <a:t>The Drugs and cosmetics (Amendment) Act, 2017 </a:t>
            </a:r>
          </a:p>
          <a:p>
            <a:pPr algn="just">
              <a:buFont typeface="Wingdings" pitchFamily="2" charset="2"/>
              <a:buChar char="Ø"/>
            </a:pPr>
            <a:r>
              <a:rPr lang="en-US" sz="2200" dirty="0" smtClean="0">
                <a:solidFill>
                  <a:srgbClr val="003399"/>
                </a:solidFill>
              </a:rPr>
              <a:t>The Drugs and cosmetics (Amendment) Act, 2018</a:t>
            </a:r>
          </a:p>
          <a:p>
            <a:pPr algn="just">
              <a:buFont typeface="Wingdings" pitchFamily="2" charset="2"/>
              <a:buChar char="§"/>
            </a:pPr>
            <a:r>
              <a:rPr lang="en-US" sz="2200" dirty="0" smtClean="0">
                <a:solidFill>
                  <a:srgbClr val="003399"/>
                </a:solidFill>
              </a:rPr>
              <a:t> Duration of license </a:t>
            </a:r>
          </a:p>
          <a:p>
            <a:pPr algn="just">
              <a:buFont typeface="Wingdings" pitchFamily="2" charset="2"/>
              <a:buChar char="§"/>
            </a:pPr>
            <a:r>
              <a:rPr lang="en-US" sz="2200" dirty="0" smtClean="0">
                <a:solidFill>
                  <a:srgbClr val="003399"/>
                </a:solidFill>
              </a:rPr>
              <a:t>Inspection for grant of license and verification of compliance </a:t>
            </a:r>
          </a:p>
          <a:p>
            <a:pPr algn="just">
              <a:buFont typeface="Wingdings" pitchFamily="2" charset="2"/>
              <a:buChar char="§"/>
            </a:pPr>
            <a:r>
              <a:rPr lang="en-US" sz="2200" dirty="0" smtClean="0">
                <a:solidFill>
                  <a:srgbClr val="003399"/>
                </a:solidFill>
              </a:rPr>
              <a:t>Inspection for verification of compliance </a:t>
            </a:r>
          </a:p>
          <a:p>
            <a:pPr algn="just">
              <a:buFont typeface="Wingdings" pitchFamily="2" charset="2"/>
              <a:buChar char="Ø"/>
            </a:pPr>
            <a:r>
              <a:rPr lang="en-US" sz="2200" dirty="0" smtClean="0">
                <a:solidFill>
                  <a:srgbClr val="003399"/>
                </a:solidFill>
              </a:rPr>
              <a:t>The Drugs and cosmetics (Amendment) Act, 2019  </a:t>
            </a:r>
            <a:endParaRPr lang="en-US" sz="2200" dirty="0">
              <a:solidFill>
                <a:srgbClr val="003399"/>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4000" b="1" dirty="0" smtClean="0">
                <a:solidFill>
                  <a:srgbClr val="FF0000"/>
                </a:solidFill>
              </a:rPr>
              <a:t>Import of new drug</a:t>
            </a:r>
            <a:endParaRPr lang="en-US" sz="4000" b="1" dirty="0">
              <a:solidFill>
                <a:srgbClr val="FF0000"/>
              </a:solidFill>
            </a:endParaRPr>
          </a:p>
        </p:txBody>
      </p:sp>
      <p:sp>
        <p:nvSpPr>
          <p:cNvPr id="3" name="Content Placeholder 2"/>
          <p:cNvSpPr>
            <a:spLocks noGrp="1"/>
          </p:cNvSpPr>
          <p:nvPr>
            <p:ph idx="1"/>
          </p:nvPr>
        </p:nvSpPr>
        <p:spPr>
          <a:xfrm>
            <a:off x="457200" y="1295400"/>
            <a:ext cx="8229600" cy="4830763"/>
          </a:xfrm>
        </p:spPr>
        <p:txBody>
          <a:bodyPr>
            <a:normAutofit/>
          </a:bodyPr>
          <a:lstStyle/>
          <a:p>
            <a:pPr algn="just">
              <a:buFont typeface="Wingdings" pitchFamily="2" charset="2"/>
              <a:buChar char="Ø"/>
            </a:pPr>
            <a:r>
              <a:rPr lang="en-US" sz="2700" dirty="0" smtClean="0">
                <a:solidFill>
                  <a:srgbClr val="0033CC"/>
                </a:solidFill>
              </a:rPr>
              <a:t>No new drugs are allowed to imported without the sanction of the licensing authority. </a:t>
            </a:r>
          </a:p>
          <a:p>
            <a:pPr algn="just">
              <a:buFont typeface="Wingdings" pitchFamily="2" charset="2"/>
              <a:buChar char="Ø"/>
            </a:pPr>
            <a:r>
              <a:rPr lang="en-US" sz="2700" dirty="0" smtClean="0"/>
              <a:t> </a:t>
            </a:r>
            <a:r>
              <a:rPr lang="en-US" sz="2700" dirty="0" smtClean="0">
                <a:solidFill>
                  <a:srgbClr val="006600"/>
                </a:solidFill>
              </a:rPr>
              <a:t>The importer of new drug when applying for permission, shall produce all documentary evidence and other evidences relating to its standards of quality &amp; purity, strength, and such other information including the clinical trials; to the licensing authority.</a:t>
            </a:r>
            <a:endParaRPr lang="en-US" sz="2700" dirty="0">
              <a:solidFill>
                <a:srgbClr val="00660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solidFill>
                  <a:srgbClr val="FF0000"/>
                </a:solidFill>
              </a:rPr>
              <a:t>Drugs exempted from provisions regulating imports of drug</a:t>
            </a:r>
            <a:endParaRPr lang="en-US" b="1" dirty="0">
              <a:solidFill>
                <a:srgbClr val="FF0000"/>
              </a:solidFill>
            </a:endParaRPr>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pPr algn="just">
              <a:buFont typeface="Wingdings" pitchFamily="2" charset="2"/>
              <a:buChar char="Ø"/>
            </a:pPr>
            <a:r>
              <a:rPr lang="en-US" dirty="0" smtClean="0"/>
              <a:t> </a:t>
            </a:r>
            <a:r>
              <a:rPr lang="en-US" dirty="0" smtClean="0">
                <a:solidFill>
                  <a:srgbClr val="950B7B"/>
                </a:solidFill>
              </a:rPr>
              <a:t>Substances not intended for medical use. (condition: label should bear that not for medicinal use.) </a:t>
            </a:r>
          </a:p>
          <a:p>
            <a:pPr algn="just">
              <a:buFont typeface="Wingdings" pitchFamily="2" charset="2"/>
              <a:buChar char="Ø"/>
            </a:pPr>
            <a:r>
              <a:rPr lang="en-US" dirty="0" smtClean="0">
                <a:solidFill>
                  <a:srgbClr val="950B7B"/>
                </a:solidFill>
              </a:rPr>
              <a:t>Following substance which are used both as article of foods and drugs. (Condition: Exempted from all provisions of chapter III)</a:t>
            </a:r>
          </a:p>
          <a:p>
            <a:pPr algn="just">
              <a:buFont typeface="Wingdings" pitchFamily="2" charset="2"/>
              <a:buChar char="Ø"/>
            </a:pPr>
            <a:r>
              <a:rPr lang="en-US" dirty="0" smtClean="0">
                <a:solidFill>
                  <a:srgbClr val="006600"/>
                </a:solidFill>
              </a:rPr>
              <a:t>Condensed/powdered milk, malt lactose </a:t>
            </a:r>
            <a:r>
              <a:rPr lang="en-US" dirty="0" err="1" smtClean="0">
                <a:solidFill>
                  <a:srgbClr val="006600"/>
                </a:solidFill>
              </a:rPr>
              <a:t>farex</a:t>
            </a:r>
            <a:r>
              <a:rPr lang="en-US" dirty="0" smtClean="0">
                <a:solidFill>
                  <a:srgbClr val="006600"/>
                </a:solidFill>
              </a:rPr>
              <a:t> /cereal oats, may be imported without any permit or license.</a:t>
            </a:r>
          </a:p>
          <a:p>
            <a:pPr algn="just">
              <a:buFont typeface="Wingdings" pitchFamily="2" charset="2"/>
              <a:buChar char="Ø"/>
            </a:pPr>
            <a:r>
              <a:rPr lang="en-US" dirty="0" err="1" smtClean="0">
                <a:solidFill>
                  <a:srgbClr val="006600"/>
                </a:solidFill>
              </a:rPr>
              <a:t>Virol</a:t>
            </a:r>
            <a:r>
              <a:rPr lang="en-US" dirty="0" smtClean="0">
                <a:solidFill>
                  <a:srgbClr val="006600"/>
                </a:solidFill>
              </a:rPr>
              <a:t>, Bovril, Chicken essence &amp; other similar predigested food. </a:t>
            </a:r>
          </a:p>
          <a:p>
            <a:pPr algn="just">
              <a:buFont typeface="Wingdings" pitchFamily="2" charset="2"/>
              <a:buChar char="Ø"/>
            </a:pPr>
            <a:r>
              <a:rPr lang="en-US" dirty="0" smtClean="0">
                <a:solidFill>
                  <a:srgbClr val="006600"/>
                </a:solidFill>
              </a:rPr>
              <a:t>Cinnamon, pepper, zinger &amp; other condiment &amp; spices.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8362"/>
          </a:xfrm>
        </p:spPr>
        <p:txBody>
          <a:bodyPr>
            <a:noAutofit/>
          </a:bodyPr>
          <a:lstStyle/>
          <a:p>
            <a:r>
              <a:rPr lang="en-US" sz="3800" b="1" dirty="0" smtClean="0">
                <a:solidFill>
                  <a:srgbClr val="FF0000"/>
                </a:solidFill>
              </a:rPr>
              <a:t>Offences &amp; Penalty related to import of drug</a:t>
            </a:r>
            <a:endParaRPr lang="en-US" sz="3800" b="1" dirty="0">
              <a:solidFill>
                <a:srgbClr val="FF0000"/>
              </a:solidFill>
            </a:endParaRPr>
          </a:p>
        </p:txBody>
      </p:sp>
      <p:sp>
        <p:nvSpPr>
          <p:cNvPr id="3" name="Content Placeholder 2"/>
          <p:cNvSpPr>
            <a:spLocks noGrp="1"/>
          </p:cNvSpPr>
          <p:nvPr>
            <p:ph idx="1"/>
          </p:nvPr>
        </p:nvSpPr>
        <p:spPr>
          <a:xfrm>
            <a:off x="457200" y="762000"/>
            <a:ext cx="8229600" cy="5867400"/>
          </a:xfrm>
        </p:spPr>
        <p:txBody>
          <a:bodyPr>
            <a:normAutofit fontScale="92500" lnSpcReduction="10000"/>
          </a:bodyPr>
          <a:lstStyle/>
          <a:p>
            <a:pPr algn="just">
              <a:lnSpc>
                <a:spcPct val="110000"/>
              </a:lnSpc>
              <a:buFont typeface="Wingdings" pitchFamily="2" charset="2"/>
              <a:buChar char="Ø"/>
            </a:pPr>
            <a:r>
              <a:rPr lang="en-US" sz="2700" dirty="0" smtClean="0">
                <a:solidFill>
                  <a:srgbClr val="006600"/>
                </a:solidFill>
              </a:rPr>
              <a:t>Offence: Import of adulterated or spurious drug or any cosmetic unsafe for use or drug which involves risk to human beings or animals or drug not having therapeutic values  </a:t>
            </a:r>
          </a:p>
          <a:p>
            <a:pPr algn="just">
              <a:lnSpc>
                <a:spcPct val="110000"/>
              </a:lnSpc>
              <a:buFont typeface="Wingdings" pitchFamily="2" charset="2"/>
              <a:buChar char="ü"/>
            </a:pPr>
            <a:r>
              <a:rPr lang="en-US" sz="2700" dirty="0" smtClean="0">
                <a:solidFill>
                  <a:srgbClr val="F00E34"/>
                </a:solidFill>
              </a:rPr>
              <a:t>Penalty: Punishable with imprisonment up to 3 years or with fine up to 5,000 or both on first conviction . And punishable with imprisonment up to 5 years or with fine up to 10,000 or both on subsequent conviction </a:t>
            </a:r>
          </a:p>
          <a:p>
            <a:pPr algn="just">
              <a:lnSpc>
                <a:spcPct val="110000"/>
              </a:lnSpc>
              <a:buFont typeface="Wingdings" pitchFamily="2" charset="2"/>
              <a:buChar char="Ø"/>
            </a:pPr>
            <a:r>
              <a:rPr lang="en-US" sz="2700" dirty="0" smtClean="0">
                <a:solidFill>
                  <a:srgbClr val="006600"/>
                </a:solidFill>
              </a:rPr>
              <a:t>Offence: Import of any drug or cosmetic,  other than referred above the import of which is prohibited. under section 10</a:t>
            </a:r>
          </a:p>
          <a:p>
            <a:pPr algn="just">
              <a:lnSpc>
                <a:spcPct val="110000"/>
              </a:lnSpc>
              <a:buFont typeface="Wingdings" pitchFamily="2" charset="2"/>
              <a:buChar char="ü"/>
            </a:pPr>
            <a:r>
              <a:rPr lang="en-US" sz="2700" dirty="0" smtClean="0">
                <a:solidFill>
                  <a:srgbClr val="F00E34"/>
                </a:solidFill>
              </a:rPr>
              <a:t>Penalty: 6 months imprisonment or fine up to Rs. 500 or both on first conviction. And 1 year imprisonment or Rs. 1000 fine for subsequent offence.</a:t>
            </a:r>
          </a:p>
          <a:p>
            <a:pPr algn="just">
              <a:buFont typeface="Wingdings" pitchFamily="2" charset="2"/>
              <a:buChar char="Ø"/>
            </a:pPr>
            <a:endParaRPr lang="en-US" sz="2700"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04800"/>
            <a:ext cx="8229600" cy="5821363"/>
          </a:xfrm>
        </p:spPr>
        <p:txBody>
          <a:bodyPr>
            <a:normAutofit/>
          </a:bodyPr>
          <a:lstStyle/>
          <a:p>
            <a:pPr algn="just">
              <a:buFont typeface="Wingdings" pitchFamily="2" charset="2"/>
              <a:buChar char="Ø"/>
            </a:pPr>
            <a:r>
              <a:rPr lang="en-US" sz="2700" dirty="0" smtClean="0">
                <a:solidFill>
                  <a:srgbClr val="006600"/>
                </a:solidFill>
              </a:rPr>
              <a:t>Offence: Import of any drug or cosmetic prohibited under section 10.</a:t>
            </a:r>
          </a:p>
          <a:p>
            <a:pPr algn="just">
              <a:buFont typeface="Wingdings" pitchFamily="2" charset="2"/>
              <a:buChar char="ü"/>
            </a:pPr>
            <a:r>
              <a:rPr lang="en-US" sz="2700" dirty="0" smtClean="0">
                <a:solidFill>
                  <a:srgbClr val="FF0066"/>
                </a:solidFill>
              </a:rPr>
              <a:t>Penalty: Imprisonment </a:t>
            </a:r>
            <a:r>
              <a:rPr lang="en-US" sz="2700" dirty="0" err="1" smtClean="0">
                <a:solidFill>
                  <a:srgbClr val="FF0066"/>
                </a:solidFill>
              </a:rPr>
              <a:t>upto</a:t>
            </a:r>
            <a:r>
              <a:rPr lang="en-US" sz="2700" dirty="0" smtClean="0">
                <a:solidFill>
                  <a:srgbClr val="FF0066"/>
                </a:solidFill>
              </a:rPr>
              <a:t> 3 years or fine up to Rs. 5000 or both.</a:t>
            </a:r>
            <a:endParaRPr lang="en-US" sz="2700" dirty="0">
              <a:solidFill>
                <a:srgbClr val="FF0066"/>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4000" b="1" dirty="0" smtClean="0">
                <a:solidFill>
                  <a:srgbClr val="FF0000"/>
                </a:solidFill>
              </a:rPr>
              <a:t>Manufacture of Drugs</a:t>
            </a:r>
            <a:endParaRPr lang="en-US" sz="4000" b="1" dirty="0">
              <a:solidFill>
                <a:srgbClr val="FF0000"/>
              </a:solidFill>
            </a:endParaRPr>
          </a:p>
        </p:txBody>
      </p:sp>
      <p:sp>
        <p:nvSpPr>
          <p:cNvPr id="3" name="Content Placeholder 2"/>
          <p:cNvSpPr>
            <a:spLocks noGrp="1"/>
          </p:cNvSpPr>
          <p:nvPr>
            <p:ph idx="1"/>
          </p:nvPr>
        </p:nvSpPr>
        <p:spPr>
          <a:xfrm>
            <a:off x="152400" y="914400"/>
            <a:ext cx="8839200" cy="5638800"/>
          </a:xfrm>
        </p:spPr>
        <p:txBody>
          <a:bodyPr>
            <a:normAutofit fontScale="92500"/>
          </a:bodyPr>
          <a:lstStyle/>
          <a:p>
            <a:pPr algn="just">
              <a:buNone/>
            </a:pPr>
            <a:r>
              <a:rPr lang="en-US" sz="2900" dirty="0" smtClean="0"/>
              <a:t>    </a:t>
            </a:r>
            <a:r>
              <a:rPr lang="en-US" sz="2900" dirty="0" smtClean="0">
                <a:solidFill>
                  <a:srgbClr val="009900"/>
                </a:solidFill>
              </a:rPr>
              <a:t>Manufacture in relation to any drug or cosmetics includes any process or part of process for making, altering, ornamenting, finishing, packing, labeling, breaking up or otherwise treating or adopting any drug or cosmetic for sale or distribution but does not include compounding or dispensing of any drug or the packing of any drug or cosmetic in the ordinary course of retail business. </a:t>
            </a:r>
          </a:p>
          <a:p>
            <a:pPr algn="just">
              <a:buNone/>
            </a:pPr>
            <a:r>
              <a:rPr lang="en-US" dirty="0" smtClean="0"/>
              <a:t> </a:t>
            </a:r>
            <a:r>
              <a:rPr lang="en-US" sz="2600" dirty="0" smtClean="0">
                <a:solidFill>
                  <a:srgbClr val="FFC000"/>
                </a:solidFill>
              </a:rPr>
              <a:t>Types of manufacturing licenses provided under D&amp;C Act and Rules</a:t>
            </a:r>
          </a:p>
          <a:p>
            <a:pPr algn="just">
              <a:buFont typeface="Wingdings" pitchFamily="2" charset="2"/>
              <a:buChar char="Ø"/>
            </a:pPr>
            <a:r>
              <a:rPr lang="en-US" sz="2900" dirty="0" smtClean="0">
                <a:solidFill>
                  <a:srgbClr val="F00E34"/>
                </a:solidFill>
              </a:rPr>
              <a:t>License for manufacture of schedule C &amp; C1 drugs</a:t>
            </a:r>
          </a:p>
          <a:p>
            <a:pPr algn="just">
              <a:buFont typeface="Wingdings" pitchFamily="2" charset="2"/>
              <a:buChar char="Ø"/>
            </a:pPr>
            <a:r>
              <a:rPr lang="en-US" sz="2900" dirty="0" smtClean="0">
                <a:solidFill>
                  <a:srgbClr val="F00E34"/>
                </a:solidFill>
              </a:rPr>
              <a:t>License for manufacture of schedule X drugs </a:t>
            </a:r>
          </a:p>
          <a:p>
            <a:pPr algn="just">
              <a:buFont typeface="Wingdings" pitchFamily="2" charset="2"/>
              <a:buChar char="Ø"/>
            </a:pPr>
            <a:r>
              <a:rPr lang="en-US" sz="2900" dirty="0" smtClean="0">
                <a:solidFill>
                  <a:srgbClr val="F00E34"/>
                </a:solidFill>
              </a:rPr>
              <a:t>License for manufacture of drugs other than those specified in schedule C &amp; C1, X.</a:t>
            </a:r>
          </a:p>
          <a:p>
            <a:pPr algn="just">
              <a:buFont typeface="Wingdings" pitchFamily="2" charset="2"/>
              <a:buChar char="Ø"/>
            </a:pPr>
            <a:endParaRPr lang="en-US" sz="31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5745163"/>
          </a:xfrm>
        </p:spPr>
        <p:txBody>
          <a:bodyPr>
            <a:normAutofit/>
          </a:bodyPr>
          <a:lstStyle/>
          <a:p>
            <a:pPr algn="just">
              <a:buFont typeface="Wingdings" pitchFamily="2" charset="2"/>
              <a:buChar char="Ø"/>
            </a:pPr>
            <a:r>
              <a:rPr lang="en-US" sz="2700" dirty="0" smtClean="0">
                <a:solidFill>
                  <a:srgbClr val="F00E34"/>
                </a:solidFill>
              </a:rPr>
              <a:t>License for manufacture of drugs meant for examination, test or analysis. </a:t>
            </a:r>
          </a:p>
          <a:p>
            <a:pPr algn="just">
              <a:buFont typeface="Wingdings" pitchFamily="2" charset="2"/>
              <a:buChar char="Ø"/>
            </a:pPr>
            <a:r>
              <a:rPr lang="en-US" sz="2700" dirty="0" smtClean="0">
                <a:solidFill>
                  <a:srgbClr val="F00E34"/>
                </a:solidFill>
              </a:rPr>
              <a:t>Loan license </a:t>
            </a:r>
          </a:p>
          <a:p>
            <a:pPr algn="just">
              <a:buFont typeface="Wingdings" pitchFamily="2" charset="2"/>
              <a:buChar char="Ø"/>
            </a:pPr>
            <a:r>
              <a:rPr lang="en-US" sz="2700" dirty="0" smtClean="0">
                <a:solidFill>
                  <a:srgbClr val="F00E34"/>
                </a:solidFill>
              </a:rPr>
              <a:t>Repacking license</a:t>
            </a:r>
            <a:endParaRPr lang="en-US" sz="2700" dirty="0">
              <a:solidFill>
                <a:srgbClr val="F00E34"/>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rgbClr val="FF0000"/>
                </a:solidFill>
              </a:rPr>
              <a:t>Prohibition of manufacture and sale of certain drugs</a:t>
            </a:r>
            <a:endParaRPr lang="en-US" sz="4000" b="1" dirty="0">
              <a:solidFill>
                <a:srgbClr val="FF0000"/>
              </a:solidFill>
            </a:endParaRPr>
          </a:p>
        </p:txBody>
      </p:sp>
      <p:sp>
        <p:nvSpPr>
          <p:cNvPr id="3" name="Content Placeholder 2"/>
          <p:cNvSpPr>
            <a:spLocks noGrp="1"/>
          </p:cNvSpPr>
          <p:nvPr>
            <p:ph idx="1"/>
          </p:nvPr>
        </p:nvSpPr>
        <p:spPr>
          <a:xfrm>
            <a:off x="457200" y="1524000"/>
            <a:ext cx="8229600" cy="4800600"/>
          </a:xfrm>
        </p:spPr>
        <p:txBody>
          <a:bodyPr>
            <a:noAutofit/>
          </a:bodyPr>
          <a:lstStyle/>
          <a:p>
            <a:pPr algn="just">
              <a:buFont typeface="Wingdings" pitchFamily="2" charset="2"/>
              <a:buChar char="Ø"/>
            </a:pPr>
            <a:r>
              <a:rPr lang="en-US" sz="2700" dirty="0" smtClean="0">
                <a:solidFill>
                  <a:srgbClr val="0033CC"/>
                </a:solidFill>
              </a:rPr>
              <a:t>Drug not of standard quality or misbranded, adulterated or spurious. </a:t>
            </a:r>
          </a:p>
          <a:p>
            <a:pPr algn="just">
              <a:buFont typeface="Wingdings" pitchFamily="2" charset="2"/>
              <a:buChar char="Ø"/>
            </a:pPr>
            <a:r>
              <a:rPr lang="en-US" sz="2700" dirty="0" smtClean="0">
                <a:solidFill>
                  <a:srgbClr val="0033CC"/>
                </a:solidFill>
              </a:rPr>
              <a:t>Patent or Proprietary medicine whose formula is not disclosed on the label</a:t>
            </a:r>
          </a:p>
          <a:p>
            <a:pPr algn="just">
              <a:buFont typeface="Wingdings" pitchFamily="2" charset="2"/>
              <a:buChar char="Ø"/>
            </a:pPr>
            <a:r>
              <a:rPr lang="en-US" sz="2700" dirty="0" smtClean="0">
                <a:solidFill>
                  <a:srgbClr val="0033CC"/>
                </a:solidFill>
              </a:rPr>
              <a:t>Any drug which claim to prevent or cure any diseases specified in schedule J </a:t>
            </a:r>
          </a:p>
          <a:p>
            <a:pPr algn="just">
              <a:buFont typeface="Wingdings" pitchFamily="2" charset="2"/>
              <a:buChar char="Ø"/>
            </a:pPr>
            <a:r>
              <a:rPr lang="en-US" sz="2700" dirty="0" smtClean="0">
                <a:solidFill>
                  <a:srgbClr val="009900"/>
                </a:solidFill>
              </a:rPr>
              <a:t>Any cosmetic containing any ingredient which may render it unsafe or harmful to use.</a:t>
            </a:r>
          </a:p>
          <a:p>
            <a:pPr algn="just">
              <a:buFont typeface="Wingdings" pitchFamily="2" charset="2"/>
              <a:buChar char="Ø"/>
            </a:pPr>
            <a:r>
              <a:rPr lang="en-US" sz="2700" dirty="0" smtClean="0">
                <a:solidFill>
                  <a:srgbClr val="009900"/>
                </a:solidFill>
              </a:rPr>
              <a:t>Drugs without therapeutic value </a:t>
            </a:r>
          </a:p>
          <a:p>
            <a:pPr algn="just">
              <a:buFont typeface="Wingdings" pitchFamily="2" charset="2"/>
              <a:buChar char="Ø"/>
            </a:pPr>
            <a:r>
              <a:rPr lang="en-US" sz="2700" dirty="0" smtClean="0">
                <a:solidFill>
                  <a:srgbClr val="009900"/>
                </a:solidFill>
              </a:rPr>
              <a:t>Any drug or cosmetic in contravention of this Act or Rules .</a:t>
            </a:r>
            <a:endParaRPr lang="en-US" sz="2700" dirty="0">
              <a:solidFill>
                <a:srgbClr val="009900"/>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792162"/>
          </a:xfrm>
        </p:spPr>
        <p:txBody>
          <a:bodyPr>
            <a:noAutofit/>
          </a:bodyPr>
          <a:lstStyle/>
          <a:p>
            <a:r>
              <a:rPr lang="en-US" sz="3200" b="1" dirty="0" smtClean="0">
                <a:solidFill>
                  <a:srgbClr val="FF0000"/>
                </a:solidFill>
              </a:rPr>
              <a:t>Manufacture of drugs specified in schedule C&amp;C1</a:t>
            </a:r>
            <a:endParaRPr lang="en-US" sz="3200" b="1" dirty="0">
              <a:solidFill>
                <a:srgbClr val="FF0000"/>
              </a:solidFill>
            </a:endParaRPr>
          </a:p>
        </p:txBody>
      </p:sp>
      <p:sp>
        <p:nvSpPr>
          <p:cNvPr id="3" name="Content Placeholder 2"/>
          <p:cNvSpPr>
            <a:spLocks noGrp="1"/>
          </p:cNvSpPr>
          <p:nvPr>
            <p:ph idx="1"/>
          </p:nvPr>
        </p:nvSpPr>
        <p:spPr>
          <a:xfrm>
            <a:off x="228600" y="1066800"/>
            <a:ext cx="8610600" cy="5410200"/>
          </a:xfrm>
        </p:spPr>
        <p:txBody>
          <a:bodyPr>
            <a:noAutofit/>
          </a:bodyPr>
          <a:lstStyle/>
          <a:p>
            <a:pPr algn="just">
              <a:buFont typeface="Wingdings" pitchFamily="2" charset="2"/>
              <a:buChar char="Ø"/>
            </a:pPr>
            <a:r>
              <a:rPr lang="en-US" sz="2700" dirty="0" smtClean="0">
                <a:solidFill>
                  <a:srgbClr val="FF3300"/>
                </a:solidFill>
              </a:rPr>
              <a:t>License is obtained from licensing authority on application in prescribed Form 27 with prescribed fees </a:t>
            </a:r>
          </a:p>
          <a:p>
            <a:pPr algn="just">
              <a:buFont typeface="Wingdings" pitchFamily="2" charset="2"/>
              <a:buChar char="Ø"/>
            </a:pPr>
            <a:r>
              <a:rPr lang="en-US" sz="2700" dirty="0" smtClean="0">
                <a:solidFill>
                  <a:srgbClr val="FF3300"/>
                </a:solidFill>
              </a:rPr>
              <a:t>If the conditions is fulfilled, then license is issued in a prescribed Form 28.</a:t>
            </a:r>
          </a:p>
          <a:p>
            <a:pPr algn="just">
              <a:buFont typeface="Wingdings" pitchFamily="2" charset="2"/>
              <a:buChar char="Ø"/>
            </a:pPr>
            <a:r>
              <a:rPr lang="en-US" sz="2700" dirty="0" smtClean="0">
                <a:solidFill>
                  <a:srgbClr val="FF3300"/>
                </a:solidFill>
              </a:rPr>
              <a:t>A person licensed to manufacture schedule C and C1 drugs, is required to observe the following  general conditions :</a:t>
            </a:r>
          </a:p>
          <a:p>
            <a:pPr algn="just">
              <a:buFont typeface="Wingdings" pitchFamily="2" charset="2"/>
              <a:buChar char="ü"/>
            </a:pPr>
            <a:r>
              <a:rPr lang="en-US" sz="2700" dirty="0" smtClean="0">
                <a:solidFill>
                  <a:srgbClr val="0033CC"/>
                </a:solidFill>
              </a:rPr>
              <a:t>Licensed premises must conform to the requirements of GMP specified in schedule M. </a:t>
            </a:r>
          </a:p>
          <a:p>
            <a:pPr algn="just">
              <a:buFont typeface="Wingdings" pitchFamily="2" charset="2"/>
              <a:buChar char="ü"/>
            </a:pPr>
            <a:r>
              <a:rPr lang="en-US" sz="2700" dirty="0" smtClean="0">
                <a:solidFill>
                  <a:srgbClr val="0033CC"/>
                </a:solidFill>
              </a:rPr>
              <a:t>The licensee must provide adequate arrangement for testing the strength and quality of drugs.</a:t>
            </a:r>
          </a:p>
          <a:p>
            <a:pPr>
              <a:buFont typeface="Wingdings" pitchFamily="2" charset="2"/>
              <a:buChar char="ü"/>
            </a:pPr>
            <a:endParaRPr lang="en-US" sz="27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304800"/>
            <a:ext cx="8534400" cy="6400800"/>
          </a:xfrm>
        </p:spPr>
        <p:txBody>
          <a:bodyPr>
            <a:normAutofit fontScale="77500" lnSpcReduction="20000"/>
          </a:bodyPr>
          <a:lstStyle/>
          <a:p>
            <a:pPr algn="just">
              <a:lnSpc>
                <a:spcPct val="120000"/>
              </a:lnSpc>
              <a:buFont typeface="Wingdings" pitchFamily="2" charset="2"/>
              <a:buChar char="Ø"/>
            </a:pPr>
            <a:r>
              <a:rPr lang="en-US" dirty="0" smtClean="0">
                <a:solidFill>
                  <a:srgbClr val="FF3300"/>
                </a:solidFill>
              </a:rPr>
              <a:t>The manufacture of drugs must be carried out under active direction and personal supervision of technically qualified staff who should be either:</a:t>
            </a:r>
          </a:p>
          <a:p>
            <a:pPr algn="just">
              <a:lnSpc>
                <a:spcPct val="120000"/>
              </a:lnSpc>
              <a:buFont typeface="Wingdings" pitchFamily="2" charset="2"/>
              <a:buChar char="§"/>
            </a:pPr>
            <a:r>
              <a:rPr lang="en-US" dirty="0" smtClean="0">
                <a:solidFill>
                  <a:srgbClr val="950B7B"/>
                </a:solidFill>
              </a:rPr>
              <a:t>Graduate in pharmacy or pharmaceutical chemistry with at least 18 months experience in the manufacture of drugs or</a:t>
            </a:r>
          </a:p>
          <a:p>
            <a:pPr algn="just">
              <a:lnSpc>
                <a:spcPct val="120000"/>
              </a:lnSpc>
              <a:buFont typeface="Wingdings" pitchFamily="2" charset="2"/>
              <a:buChar char="§"/>
            </a:pPr>
            <a:r>
              <a:rPr lang="en-US" dirty="0" smtClean="0">
                <a:solidFill>
                  <a:srgbClr val="950B7B"/>
                </a:solidFill>
              </a:rPr>
              <a:t>A graduate in medicine with at least 3 years experience in the manufacture and testing of drugs or</a:t>
            </a:r>
          </a:p>
          <a:p>
            <a:pPr algn="just">
              <a:lnSpc>
                <a:spcPct val="120000"/>
              </a:lnSpc>
              <a:buFont typeface="Wingdings" pitchFamily="2" charset="2"/>
              <a:buChar char="§"/>
            </a:pPr>
            <a:r>
              <a:rPr lang="en-US" dirty="0" smtClean="0">
                <a:solidFill>
                  <a:srgbClr val="950B7B"/>
                </a:solidFill>
              </a:rPr>
              <a:t>Graduate in science with chemistry or microbiology as the principal subject or graduate in chemical engineering with at least 3 years experience in the manufacture &amp; testing of drugs or </a:t>
            </a:r>
          </a:p>
          <a:p>
            <a:pPr algn="just">
              <a:lnSpc>
                <a:spcPct val="120000"/>
              </a:lnSpc>
              <a:buFont typeface="Wingdings" pitchFamily="2" charset="2"/>
              <a:buChar char="§"/>
            </a:pPr>
            <a:r>
              <a:rPr lang="en-US" dirty="0" smtClean="0">
                <a:solidFill>
                  <a:srgbClr val="950B7B"/>
                </a:solidFill>
              </a:rPr>
              <a:t>Any other equivalent foreign qualification. </a:t>
            </a:r>
          </a:p>
          <a:p>
            <a:pPr algn="just">
              <a:lnSpc>
                <a:spcPct val="120000"/>
              </a:lnSpc>
              <a:buFont typeface="Wingdings" pitchFamily="2" charset="2"/>
              <a:buChar char="Ø"/>
            </a:pPr>
            <a:r>
              <a:rPr lang="en-US" dirty="0" smtClean="0">
                <a:solidFill>
                  <a:srgbClr val="003399"/>
                </a:solidFill>
              </a:rPr>
              <a:t> Licensee must have adequate facilities for the storage of imported drugs, so that the properties of drugs are preserved.</a:t>
            </a:r>
            <a:endParaRPr lang="en-US" dirty="0">
              <a:solidFill>
                <a:srgbClr val="003399"/>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81000" y="457200"/>
            <a:ext cx="8305800" cy="6096000"/>
          </a:xfrm>
        </p:spPr>
        <p:txBody>
          <a:bodyPr>
            <a:normAutofit fontScale="85000" lnSpcReduction="20000"/>
          </a:bodyPr>
          <a:lstStyle/>
          <a:p>
            <a:pPr algn="just">
              <a:lnSpc>
                <a:spcPct val="110000"/>
              </a:lnSpc>
              <a:buFont typeface="Wingdings" pitchFamily="2" charset="2"/>
              <a:buChar char="Ø"/>
            </a:pPr>
            <a:r>
              <a:rPr lang="en-US" dirty="0" smtClean="0">
                <a:solidFill>
                  <a:srgbClr val="003399"/>
                </a:solidFill>
              </a:rPr>
              <a:t>Licensee must maintain the manufacturing and analytical records of the drugs (records should be preserved for at lest 2 years after the expiry of date for drugs with expiry and 5 years from the date of manufacture for other drugs.) </a:t>
            </a:r>
          </a:p>
          <a:p>
            <a:pPr algn="just">
              <a:lnSpc>
                <a:spcPct val="110000"/>
              </a:lnSpc>
              <a:buFont typeface="Wingdings" pitchFamily="2" charset="2"/>
              <a:buChar char="Ø"/>
            </a:pPr>
            <a:r>
              <a:rPr lang="en-US" dirty="0" smtClean="0">
                <a:solidFill>
                  <a:srgbClr val="003399"/>
                </a:solidFill>
              </a:rPr>
              <a:t>Licensee must allow the inspector to inspect the premises where imported drugs are kept and to check the record and  to take the samples for test or analysis</a:t>
            </a:r>
            <a:r>
              <a:rPr lang="en-US" dirty="0" smtClean="0"/>
              <a:t>.</a:t>
            </a:r>
          </a:p>
          <a:p>
            <a:pPr algn="just">
              <a:lnSpc>
                <a:spcPct val="110000"/>
              </a:lnSpc>
              <a:buFont typeface="Wingdings" pitchFamily="2" charset="2"/>
              <a:buChar char="Ø"/>
            </a:pPr>
            <a:r>
              <a:rPr lang="en-US" dirty="0" smtClean="0">
                <a:solidFill>
                  <a:srgbClr val="FF0066"/>
                </a:solidFill>
              </a:rPr>
              <a:t>Licensee must inform to the licensing authority about any changes in the technical staff or any material changes in the plant or premises since the date of last inspection. </a:t>
            </a:r>
          </a:p>
          <a:p>
            <a:pPr algn="just">
              <a:lnSpc>
                <a:spcPct val="110000"/>
              </a:lnSpc>
              <a:buFont typeface="Wingdings" pitchFamily="2" charset="2"/>
              <a:buChar char="Ø"/>
            </a:pPr>
            <a:r>
              <a:rPr lang="en-US" dirty="0" smtClean="0">
                <a:solidFill>
                  <a:srgbClr val="FF0066"/>
                </a:solidFill>
              </a:rPr>
              <a:t>Licensee on request, shall supply the samples of drugs from all the batches to the licensing authority for test or analysis. </a:t>
            </a:r>
            <a:endParaRPr lang="en-US" dirty="0">
              <a:solidFill>
                <a:srgbClr val="FF0066"/>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b="1" dirty="0" smtClean="0">
                <a:solidFill>
                  <a:srgbClr val="FF0000"/>
                </a:solidFill>
              </a:rPr>
              <a:t>DEFINITIONS</a:t>
            </a:r>
            <a:endParaRPr lang="en-US" b="1" dirty="0">
              <a:solidFill>
                <a:srgbClr val="FF0000"/>
              </a:solidFill>
            </a:endParaRPr>
          </a:p>
        </p:txBody>
      </p:sp>
      <p:sp>
        <p:nvSpPr>
          <p:cNvPr id="3" name="Content Placeholder 2"/>
          <p:cNvSpPr>
            <a:spLocks noGrp="1"/>
          </p:cNvSpPr>
          <p:nvPr>
            <p:ph idx="1"/>
          </p:nvPr>
        </p:nvSpPr>
        <p:spPr>
          <a:xfrm>
            <a:off x="304800" y="685800"/>
            <a:ext cx="8534400" cy="5791200"/>
          </a:xfrm>
        </p:spPr>
        <p:txBody>
          <a:bodyPr>
            <a:normAutofit/>
          </a:bodyPr>
          <a:lstStyle/>
          <a:p>
            <a:pPr>
              <a:buFont typeface="Wingdings" pitchFamily="2" charset="2"/>
              <a:buChar char="v"/>
            </a:pPr>
            <a:r>
              <a:rPr lang="en-US" dirty="0" smtClean="0">
                <a:solidFill>
                  <a:srgbClr val="0033CC"/>
                </a:solidFill>
              </a:rPr>
              <a:t> </a:t>
            </a:r>
            <a:r>
              <a:rPr lang="en-US" b="1" dirty="0">
                <a:solidFill>
                  <a:schemeClr val="tx1">
                    <a:lumMod val="95000"/>
                    <a:lumOff val="5000"/>
                  </a:schemeClr>
                </a:solidFill>
              </a:rPr>
              <a:t>Drugs: </a:t>
            </a:r>
            <a:endParaRPr lang="en-US" b="1" dirty="0" smtClean="0">
              <a:solidFill>
                <a:schemeClr val="tx1">
                  <a:lumMod val="95000"/>
                  <a:lumOff val="5000"/>
                </a:schemeClr>
              </a:solidFill>
            </a:endParaRPr>
          </a:p>
          <a:p>
            <a:pPr algn="just">
              <a:lnSpc>
                <a:spcPct val="120000"/>
              </a:lnSpc>
              <a:buNone/>
            </a:pPr>
            <a:r>
              <a:rPr lang="en-US" dirty="0" smtClean="0">
                <a:solidFill>
                  <a:srgbClr val="006600"/>
                </a:solidFill>
              </a:rPr>
              <a:t>    </a:t>
            </a:r>
            <a:r>
              <a:rPr lang="en-US" sz="3000" dirty="0" smtClean="0">
                <a:solidFill>
                  <a:srgbClr val="006600"/>
                </a:solidFill>
              </a:rPr>
              <a:t>All </a:t>
            </a:r>
            <a:r>
              <a:rPr lang="en-US" sz="3000" dirty="0">
                <a:solidFill>
                  <a:srgbClr val="006600"/>
                </a:solidFill>
              </a:rPr>
              <a:t>medicines for internal or external use of human beings or animals and all substances intended to be used for or in the diagnosis, treatment, mitigation or prevention of any disease or disorder in human beings or animals, including preparations applied on human body for the purpose of repelling insects like </a:t>
            </a:r>
            <a:r>
              <a:rPr lang="en-US" sz="3000" dirty="0" smtClean="0">
                <a:solidFill>
                  <a:srgbClr val="006600"/>
                </a:solidFill>
              </a:rPr>
              <a:t>mosquitoes.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a:xfrm>
            <a:off x="457200" y="228600"/>
            <a:ext cx="8229600" cy="5897563"/>
          </a:xfrm>
        </p:spPr>
        <p:txBody>
          <a:bodyPr>
            <a:normAutofit/>
          </a:bodyPr>
          <a:lstStyle/>
          <a:p>
            <a:pPr algn="just">
              <a:buFont typeface="Wingdings" pitchFamily="2" charset="2"/>
              <a:buChar char="Ø"/>
            </a:pPr>
            <a:r>
              <a:rPr lang="en-US" sz="2700" dirty="0" smtClean="0">
                <a:solidFill>
                  <a:srgbClr val="003399"/>
                </a:solidFill>
              </a:rPr>
              <a:t>The following special provision related to biological or other special product must comply. </a:t>
            </a:r>
          </a:p>
          <a:p>
            <a:pPr algn="just">
              <a:buFont typeface="Wingdings" pitchFamily="2" charset="2"/>
              <a:buChar char="ü"/>
            </a:pPr>
            <a:r>
              <a:rPr lang="en-US" sz="2700" dirty="0" smtClean="0">
                <a:solidFill>
                  <a:srgbClr val="FF0066"/>
                </a:solidFill>
              </a:rPr>
              <a:t> All schedule C drugs must be issued in a previously sterilized glass containers sealed so as to prevent entry of bacteria.</a:t>
            </a:r>
          </a:p>
          <a:p>
            <a:pPr algn="just">
              <a:buFont typeface="Wingdings" pitchFamily="2" charset="2"/>
              <a:buChar char="ü"/>
            </a:pPr>
            <a:r>
              <a:rPr lang="en-US" sz="2700" dirty="0" smtClean="0">
                <a:solidFill>
                  <a:srgbClr val="FF0066"/>
                </a:solidFill>
              </a:rPr>
              <a:t>Drugs must comply with the standards of strength, quality &amp; purity as specified in schedule F. </a:t>
            </a:r>
          </a:p>
          <a:p>
            <a:pPr algn="just">
              <a:buFont typeface="Wingdings" pitchFamily="2" charset="2"/>
              <a:buChar char="ü"/>
            </a:pPr>
            <a:r>
              <a:rPr lang="en-US" sz="2700" dirty="0" smtClean="0">
                <a:solidFill>
                  <a:srgbClr val="FF0066"/>
                </a:solidFill>
              </a:rPr>
              <a:t>Biological products such as sera, vaccine, antigen, antitoxin, insulin etc. should be tested for the absence of living &amp; anaerobic microorganism. </a:t>
            </a:r>
          </a:p>
          <a:p>
            <a:pPr algn="just">
              <a:buFont typeface="Wingdings" pitchFamily="2" charset="2"/>
              <a:buChar char="ü"/>
            </a:pPr>
            <a:r>
              <a:rPr lang="en-US" sz="2700" dirty="0" smtClean="0">
                <a:solidFill>
                  <a:srgbClr val="FF0066"/>
                </a:solidFill>
              </a:rPr>
              <a:t> The test for sterility must be carried out. </a:t>
            </a:r>
            <a:endParaRPr lang="en-US" sz="2700" dirty="0">
              <a:solidFill>
                <a:srgbClr val="FF0066"/>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b="1" dirty="0" smtClean="0">
                <a:solidFill>
                  <a:srgbClr val="FF0000"/>
                </a:solidFill>
              </a:rPr>
              <a:t>Manufacture of Schedule-X drugs</a:t>
            </a:r>
            <a:endParaRPr lang="en-US" sz="3800" b="1" dirty="0">
              <a:solidFill>
                <a:srgbClr val="FF0000"/>
              </a:solidFill>
            </a:endParaRPr>
          </a:p>
        </p:txBody>
      </p:sp>
      <p:sp>
        <p:nvSpPr>
          <p:cNvPr id="3" name="Content Placeholder 2"/>
          <p:cNvSpPr>
            <a:spLocks noGrp="1"/>
          </p:cNvSpPr>
          <p:nvPr>
            <p:ph idx="1"/>
          </p:nvPr>
        </p:nvSpPr>
        <p:spPr>
          <a:xfrm>
            <a:off x="457200" y="914400"/>
            <a:ext cx="8229600" cy="5211763"/>
          </a:xfrm>
        </p:spPr>
        <p:txBody>
          <a:bodyPr>
            <a:noAutofit/>
          </a:bodyPr>
          <a:lstStyle/>
          <a:p>
            <a:pPr algn="just">
              <a:buFont typeface="Wingdings" pitchFamily="2" charset="2"/>
              <a:buChar char="Ø"/>
            </a:pPr>
            <a:r>
              <a:rPr lang="en-US" sz="2700" dirty="0" smtClean="0">
                <a:solidFill>
                  <a:srgbClr val="950B7B"/>
                </a:solidFill>
              </a:rPr>
              <a:t>A License is obtained from licensing authority on an application in prescribed Form 27B with prescribed fees. </a:t>
            </a:r>
          </a:p>
          <a:p>
            <a:pPr algn="just">
              <a:buFont typeface="Wingdings" pitchFamily="2" charset="2"/>
              <a:buChar char="Ø"/>
            </a:pPr>
            <a:r>
              <a:rPr lang="en-US" sz="2700" dirty="0" smtClean="0">
                <a:solidFill>
                  <a:srgbClr val="950B7B"/>
                </a:solidFill>
              </a:rPr>
              <a:t>If the conditions fulfilled ,then license is issued in a prescribed Form 28B. </a:t>
            </a:r>
          </a:p>
          <a:p>
            <a:pPr algn="just">
              <a:buFont typeface="Wingdings" pitchFamily="2" charset="2"/>
              <a:buChar char="Ø"/>
            </a:pPr>
            <a:r>
              <a:rPr lang="en-US" sz="2700" dirty="0" smtClean="0">
                <a:solidFill>
                  <a:srgbClr val="950B7B"/>
                </a:solidFill>
              </a:rPr>
              <a:t>In addition to general conditions as mentioned before the licensee should observe the following conditions.</a:t>
            </a:r>
          </a:p>
          <a:p>
            <a:pPr algn="just">
              <a:buFont typeface="Wingdings" pitchFamily="2" charset="2"/>
              <a:buChar char="ü"/>
            </a:pPr>
            <a:r>
              <a:rPr lang="en-US" sz="2700" dirty="0" smtClean="0">
                <a:solidFill>
                  <a:srgbClr val="F00E34"/>
                </a:solidFill>
              </a:rPr>
              <a:t>Accounts of all transactions relating to the manufacture should be maintained in a serially bound and paged register.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5745163"/>
          </a:xfrm>
        </p:spPr>
        <p:txBody>
          <a:bodyPr/>
          <a:lstStyle/>
          <a:p>
            <a:pPr algn="just">
              <a:buFont typeface="Wingdings" pitchFamily="2" charset="2"/>
              <a:buChar char="ü"/>
            </a:pPr>
            <a:r>
              <a:rPr lang="en-US" sz="2700" dirty="0" smtClean="0">
                <a:solidFill>
                  <a:srgbClr val="F00E34"/>
                </a:solidFill>
              </a:rPr>
              <a:t>Drugs should be stored in bulk and if needed for manufacture outside storage place they should be kept in a separate place in the custody of responsible person. </a:t>
            </a:r>
          </a:p>
          <a:p>
            <a:pPr algn="just">
              <a:buFont typeface="Wingdings" pitchFamily="2" charset="2"/>
              <a:buChar char="ü"/>
            </a:pPr>
            <a:r>
              <a:rPr lang="en-US" sz="2700" dirty="0" smtClean="0">
                <a:solidFill>
                  <a:srgbClr val="F00E34"/>
                </a:solidFill>
              </a:rPr>
              <a:t>Licensee must submit a report to the licensing authority every three months regarding manufacture &amp; sale of drugs. </a:t>
            </a:r>
          </a:p>
          <a:p>
            <a:pPr algn="just">
              <a:buFont typeface="Wingdings" pitchFamily="2" charset="2"/>
              <a:buChar char="ü"/>
            </a:pPr>
            <a:r>
              <a:rPr lang="en-US" sz="2700" dirty="0" smtClean="0">
                <a:solidFill>
                  <a:srgbClr val="F00E34"/>
                </a:solidFill>
              </a:rPr>
              <a:t>No schedule X drugs should be supplied by way of physician sample.</a:t>
            </a: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rPr>
              <a:t>Manufacture of drugs other than those specified in schedule C, C1 &amp; X</a:t>
            </a:r>
            <a:endParaRPr lang="en-US" sz="3600" b="1" dirty="0">
              <a:solidFill>
                <a:srgbClr val="FF0000"/>
              </a:solidFill>
            </a:endParaRPr>
          </a:p>
        </p:txBody>
      </p:sp>
      <p:sp>
        <p:nvSpPr>
          <p:cNvPr id="3" name="Content Placeholder 2"/>
          <p:cNvSpPr>
            <a:spLocks noGrp="1"/>
          </p:cNvSpPr>
          <p:nvPr>
            <p:ph idx="1"/>
          </p:nvPr>
        </p:nvSpPr>
        <p:spPr>
          <a:xfrm>
            <a:off x="304800" y="1371600"/>
            <a:ext cx="8534400" cy="5257800"/>
          </a:xfrm>
        </p:spPr>
        <p:txBody>
          <a:bodyPr>
            <a:normAutofit/>
          </a:bodyPr>
          <a:lstStyle/>
          <a:p>
            <a:pPr algn="just">
              <a:lnSpc>
                <a:spcPct val="110000"/>
              </a:lnSpc>
              <a:buFont typeface="Wingdings" pitchFamily="2" charset="2"/>
              <a:buChar char="Ø"/>
            </a:pPr>
            <a:r>
              <a:rPr lang="en-US" sz="2700" dirty="0" smtClean="0">
                <a:solidFill>
                  <a:srgbClr val="0033CC"/>
                </a:solidFill>
              </a:rPr>
              <a:t>A License is obtained from licensing authority on application in prescribed Form 24 for the manufacture of drugs other than those specified in schedule C, C1 and X and for manufacture of schedule X drugs in Form 24F. If the conditions is fulfilled, then  respective license are issued in a prescribed Form 25 and 25F.</a:t>
            </a:r>
          </a:p>
          <a:p>
            <a:pPr algn="just">
              <a:lnSpc>
                <a:spcPct val="110000"/>
              </a:lnSpc>
              <a:buFont typeface="Wingdings" pitchFamily="2" charset="2"/>
              <a:buChar char="Ø"/>
            </a:pPr>
            <a:r>
              <a:rPr lang="en-US" sz="2700" dirty="0" smtClean="0">
                <a:solidFill>
                  <a:srgbClr val="0033CC"/>
                </a:solidFill>
              </a:rPr>
              <a:t>In addition to general conditions as mentioned before the licensee should observe the following conditions. </a:t>
            </a:r>
          </a:p>
          <a:p>
            <a:pPr algn="just">
              <a:lnSpc>
                <a:spcPct val="110000"/>
              </a:lnSpc>
              <a:buFont typeface="Wingdings" pitchFamily="2" charset="2"/>
              <a:buChar char="ü"/>
            </a:pPr>
            <a:r>
              <a:rPr lang="en-US" sz="2700" dirty="0" smtClean="0">
                <a:solidFill>
                  <a:srgbClr val="FF0066"/>
                </a:solidFill>
              </a:rPr>
              <a:t>The licensee should maintain an inspection book in which the inspector may record their inferences.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5745163"/>
          </a:xfrm>
        </p:spPr>
        <p:txBody>
          <a:bodyPr/>
          <a:lstStyle/>
          <a:p>
            <a:pPr algn="just">
              <a:buFont typeface="Wingdings" pitchFamily="2" charset="2"/>
              <a:buChar char="ü"/>
            </a:pPr>
            <a:r>
              <a:rPr lang="en-US" sz="2700" dirty="0" smtClean="0">
                <a:solidFill>
                  <a:srgbClr val="FF0066"/>
                </a:solidFill>
              </a:rPr>
              <a:t>If the licensee desires to undertake the manufacture of any additional categories of drugs he should pay a fee of Rs. 10 for each such additional category. </a:t>
            </a:r>
          </a:p>
          <a:p>
            <a:pPr algn="just">
              <a:buFont typeface="Wingdings" pitchFamily="2" charset="2"/>
              <a:buChar char="ü"/>
            </a:pPr>
            <a:r>
              <a:rPr lang="en-US" sz="2700" dirty="0" smtClean="0">
                <a:solidFill>
                  <a:srgbClr val="FF0066"/>
                </a:solidFill>
              </a:rPr>
              <a:t>Licensee must comply with such additional requirements of which he has been given at least 4 months notice by the licensing authority. </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020762"/>
          </a:xfrm>
        </p:spPr>
        <p:txBody>
          <a:bodyPr>
            <a:normAutofit fontScale="90000"/>
          </a:bodyPr>
          <a:lstStyle/>
          <a:p>
            <a:r>
              <a:rPr lang="en-US" b="1" dirty="0" smtClean="0">
                <a:solidFill>
                  <a:srgbClr val="FF0000"/>
                </a:solidFill>
              </a:rPr>
              <a:t>Manufacture of drugs for examination, test or analysis</a:t>
            </a:r>
            <a:endParaRPr lang="en-US" dirty="0"/>
          </a:p>
        </p:txBody>
      </p:sp>
      <p:sp>
        <p:nvSpPr>
          <p:cNvPr id="3" name="Content Placeholder 2"/>
          <p:cNvSpPr>
            <a:spLocks noGrp="1"/>
          </p:cNvSpPr>
          <p:nvPr>
            <p:ph idx="1"/>
          </p:nvPr>
        </p:nvSpPr>
        <p:spPr>
          <a:xfrm>
            <a:off x="228600" y="1524000"/>
            <a:ext cx="8686800" cy="4602163"/>
          </a:xfrm>
        </p:spPr>
        <p:txBody>
          <a:bodyPr>
            <a:noAutofit/>
          </a:bodyPr>
          <a:lstStyle/>
          <a:p>
            <a:pPr algn="just">
              <a:buFont typeface="Wingdings" pitchFamily="2" charset="2"/>
              <a:buChar char="Ø"/>
            </a:pPr>
            <a:r>
              <a:rPr lang="en-US" sz="2700" dirty="0" smtClean="0">
                <a:solidFill>
                  <a:srgbClr val="009900"/>
                </a:solidFill>
              </a:rPr>
              <a:t>License is necessary for the manufacture of any drug in small quantity for the purpose of examination, test or analysis. </a:t>
            </a:r>
          </a:p>
          <a:p>
            <a:pPr algn="just">
              <a:buFont typeface="Wingdings" pitchFamily="2" charset="2"/>
              <a:buChar char="Ø"/>
            </a:pPr>
            <a:r>
              <a:rPr lang="en-US" sz="2700" dirty="0" smtClean="0">
                <a:solidFill>
                  <a:srgbClr val="009900"/>
                </a:solidFill>
              </a:rPr>
              <a:t>If a person proposing to manufacture does not hold license- </a:t>
            </a:r>
          </a:p>
          <a:p>
            <a:pPr algn="just">
              <a:buFont typeface="Wingdings" pitchFamily="2" charset="2"/>
              <a:buChar char="§"/>
            </a:pPr>
            <a:r>
              <a:rPr lang="en-US" sz="2700" dirty="0" smtClean="0">
                <a:solidFill>
                  <a:srgbClr val="950B7B"/>
                </a:solidFill>
              </a:rPr>
              <a:t>To manufacture drugs other than those specified in Schedule C, C1 &amp; X, or</a:t>
            </a:r>
          </a:p>
          <a:p>
            <a:pPr algn="just">
              <a:buFont typeface="Wingdings" pitchFamily="2" charset="2"/>
              <a:buChar char="§"/>
            </a:pPr>
            <a:r>
              <a:rPr lang="en-US" sz="2700" dirty="0" smtClean="0">
                <a:solidFill>
                  <a:srgbClr val="950B7B"/>
                </a:solidFill>
              </a:rPr>
              <a:t>To manufacture drugs specified in Schedule C, C1 in respect to such drugs; he should obtain license in Form 29</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229600" cy="5943600"/>
          </a:xfrm>
        </p:spPr>
        <p:txBody>
          <a:bodyPr>
            <a:normAutofit fontScale="92500"/>
          </a:bodyPr>
          <a:lstStyle/>
          <a:p>
            <a:pPr algn="just">
              <a:lnSpc>
                <a:spcPct val="110000"/>
              </a:lnSpc>
              <a:buFont typeface="Wingdings" pitchFamily="2" charset="2"/>
              <a:buChar char="Ø"/>
            </a:pPr>
            <a:r>
              <a:rPr lang="en-US" sz="2900" dirty="0" smtClean="0">
                <a:solidFill>
                  <a:srgbClr val="006600"/>
                </a:solidFill>
              </a:rPr>
              <a:t>If drug is not recognized as safe for use, license in Form 29 is only granted after producing no objection certificate from  licensing authority appointed by Central Government. </a:t>
            </a:r>
          </a:p>
          <a:p>
            <a:pPr algn="just">
              <a:lnSpc>
                <a:spcPct val="110000"/>
              </a:lnSpc>
              <a:buFont typeface="Wingdings" pitchFamily="2" charset="2"/>
              <a:buChar char="Ø"/>
            </a:pPr>
            <a:r>
              <a:rPr lang="en-US" sz="2900" dirty="0" smtClean="0">
                <a:solidFill>
                  <a:srgbClr val="006600"/>
                </a:solidFill>
              </a:rPr>
              <a:t>License remains valid for a period of one year time. </a:t>
            </a:r>
          </a:p>
          <a:p>
            <a:pPr algn="just">
              <a:lnSpc>
                <a:spcPct val="110000"/>
              </a:lnSpc>
              <a:buFont typeface="Wingdings" pitchFamily="2" charset="2"/>
              <a:buChar char="Ø"/>
            </a:pPr>
            <a:r>
              <a:rPr lang="en-US" sz="2900" dirty="0" smtClean="0">
                <a:solidFill>
                  <a:srgbClr val="FF3300"/>
                </a:solidFill>
              </a:rPr>
              <a:t>Drugs should be kept in containers bearing labels indicating the purpose for which it has been manufactured.</a:t>
            </a:r>
          </a:p>
          <a:p>
            <a:pPr algn="just">
              <a:lnSpc>
                <a:spcPct val="110000"/>
              </a:lnSpc>
              <a:buFont typeface="Wingdings" pitchFamily="2" charset="2"/>
              <a:buChar char="Ø"/>
            </a:pPr>
            <a:r>
              <a:rPr lang="en-US" sz="2900" dirty="0" smtClean="0">
                <a:solidFill>
                  <a:srgbClr val="FF3300"/>
                </a:solidFill>
              </a:rPr>
              <a:t>If the drugs are to be supplied to any other manufacturer, it should bear label stating name and address of manufacturer, scientific name of substance and  purpose for which it has been manufactured. </a:t>
            </a:r>
          </a:p>
          <a:p>
            <a:pPr algn="just"/>
            <a:endParaRPr lang="en-US" dirty="0" smtClean="0"/>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Autofit/>
          </a:bodyPr>
          <a:lstStyle/>
          <a:p>
            <a:r>
              <a:rPr lang="en-US" sz="3600" b="1" dirty="0" smtClean="0"/>
              <a:t>.</a:t>
            </a:r>
            <a:endParaRPr lang="en-US" sz="3600" b="1" dirty="0"/>
          </a:p>
        </p:txBody>
      </p:sp>
      <p:sp>
        <p:nvSpPr>
          <p:cNvPr id="3" name="Content Placeholder 2"/>
          <p:cNvSpPr>
            <a:spLocks noGrp="1"/>
          </p:cNvSpPr>
          <p:nvPr>
            <p:ph idx="1"/>
          </p:nvPr>
        </p:nvSpPr>
        <p:spPr>
          <a:xfrm>
            <a:off x="457200" y="304800"/>
            <a:ext cx="8229600" cy="6324600"/>
          </a:xfrm>
        </p:spPr>
        <p:txBody>
          <a:bodyPr>
            <a:normAutofit fontScale="92500" lnSpcReduction="10000"/>
          </a:bodyPr>
          <a:lstStyle/>
          <a:p>
            <a:pPr algn="just">
              <a:buFont typeface="Wingdings" pitchFamily="2" charset="2"/>
              <a:buChar char="Ø"/>
            </a:pPr>
            <a:endParaRPr lang="en-US" sz="2900" dirty="0" smtClean="0"/>
          </a:p>
          <a:p>
            <a:pPr algn="just">
              <a:buFont typeface="Wingdings" pitchFamily="2" charset="2"/>
              <a:buChar char="Ø"/>
            </a:pPr>
            <a:r>
              <a:rPr lang="en-US" sz="2900" dirty="0" smtClean="0">
                <a:solidFill>
                  <a:srgbClr val="FF3300"/>
                </a:solidFill>
              </a:rPr>
              <a:t>The following conditions must be observed by the licensee. </a:t>
            </a:r>
          </a:p>
          <a:p>
            <a:pPr algn="just">
              <a:buFont typeface="Wingdings" pitchFamily="2" charset="2"/>
              <a:buChar char="ü"/>
            </a:pPr>
            <a:r>
              <a:rPr lang="en-US" sz="2900" dirty="0" smtClean="0">
                <a:solidFill>
                  <a:srgbClr val="0033CC"/>
                </a:solidFill>
              </a:rPr>
              <a:t>Licensee must use manufactured drug exclusively for the purpose for which they are manufactured. </a:t>
            </a:r>
          </a:p>
          <a:p>
            <a:pPr algn="just">
              <a:buFont typeface="Wingdings" pitchFamily="2" charset="2"/>
              <a:buChar char="ü"/>
            </a:pPr>
            <a:r>
              <a:rPr lang="en-US" sz="2900" dirty="0" smtClean="0">
                <a:solidFill>
                  <a:srgbClr val="0033CC"/>
                </a:solidFill>
              </a:rPr>
              <a:t>Licensee must maintain the records of the manufactured drugs, showing particular of their quantities and names of the persons to whom they have been supplied. </a:t>
            </a:r>
          </a:p>
          <a:p>
            <a:pPr algn="just">
              <a:buFont typeface="Wingdings" pitchFamily="2" charset="2"/>
              <a:buChar char="ü"/>
            </a:pPr>
            <a:r>
              <a:rPr lang="en-US" sz="2900" dirty="0" smtClean="0">
                <a:solidFill>
                  <a:srgbClr val="009900"/>
                </a:solidFill>
              </a:rPr>
              <a:t>Licensee must allow the inspector to inspect the premises where drugs are kept and also allow to take the samples for test or analysis. </a:t>
            </a:r>
          </a:p>
          <a:p>
            <a:pPr algn="just">
              <a:buFont typeface="Wingdings" pitchFamily="2" charset="2"/>
              <a:buChar char="ü"/>
            </a:pPr>
            <a:r>
              <a:rPr lang="en-US" sz="2900" dirty="0" smtClean="0">
                <a:solidFill>
                  <a:srgbClr val="009900"/>
                </a:solidFill>
              </a:rPr>
              <a:t>Licensee must comply with such additional requirements of which he has been given at least 1 month notice by the licensing authority</a:t>
            </a:r>
            <a:r>
              <a:rPr lang="en-US" dirty="0" smtClean="0">
                <a:solidFill>
                  <a:srgbClr val="009900"/>
                </a:solidFill>
              </a:rPr>
              <a:t>.</a:t>
            </a:r>
            <a:endParaRPr lang="en-US" dirty="0">
              <a:solidFill>
                <a:srgbClr val="009900"/>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b="1" dirty="0" smtClean="0">
                <a:solidFill>
                  <a:srgbClr val="FF0000"/>
                </a:solidFill>
              </a:rPr>
              <a:t>Manufacture of New Drugs</a:t>
            </a:r>
            <a:endParaRPr lang="en-US" sz="4000" b="1" dirty="0">
              <a:solidFill>
                <a:srgbClr val="FF0000"/>
              </a:solidFill>
            </a:endParaRPr>
          </a:p>
        </p:txBody>
      </p:sp>
      <p:sp>
        <p:nvSpPr>
          <p:cNvPr id="3" name="Content Placeholder 2"/>
          <p:cNvSpPr>
            <a:spLocks noGrp="1"/>
          </p:cNvSpPr>
          <p:nvPr>
            <p:ph idx="1"/>
          </p:nvPr>
        </p:nvSpPr>
        <p:spPr>
          <a:xfrm>
            <a:off x="457200" y="1295400"/>
            <a:ext cx="8229600" cy="4830763"/>
          </a:xfrm>
        </p:spPr>
        <p:txBody>
          <a:bodyPr>
            <a:normAutofit/>
          </a:bodyPr>
          <a:lstStyle/>
          <a:p>
            <a:pPr marL="514350" indent="-514350" algn="just">
              <a:buFont typeface="Wingdings" pitchFamily="2" charset="2"/>
              <a:buChar char="Ø"/>
            </a:pPr>
            <a:r>
              <a:rPr lang="en-US" sz="2700" dirty="0" smtClean="0">
                <a:solidFill>
                  <a:srgbClr val="950B7B"/>
                </a:solidFill>
              </a:rPr>
              <a:t>A new drug is defined as a drug the composition of which is such that it is not generally recognized among experts as safe for use under conditions recommended; or suggested on the label thereof.</a:t>
            </a:r>
          </a:p>
          <a:p>
            <a:pPr marL="514350" indent="-514350" algn="just">
              <a:buFont typeface="Wingdings" pitchFamily="2" charset="2"/>
              <a:buChar char="Ø"/>
            </a:pPr>
            <a:r>
              <a:rPr lang="en-US" sz="2700" dirty="0" smtClean="0">
                <a:solidFill>
                  <a:srgbClr val="950B7B"/>
                </a:solidFill>
              </a:rPr>
              <a:t>Provisions applicable for the manufacture of new drugs whether classifiable under schedule C &amp; C1 or otherwise.</a:t>
            </a:r>
          </a:p>
          <a:p>
            <a:pPr marL="514350" indent="-514350" algn="just">
              <a:buFont typeface="Wingdings" pitchFamily="2" charset="2"/>
              <a:buChar char="§"/>
            </a:pPr>
            <a:r>
              <a:rPr lang="en-US" sz="2800" dirty="0" smtClean="0">
                <a:solidFill>
                  <a:srgbClr val="F00E34"/>
                </a:solidFill>
              </a:rPr>
              <a:t>No new drug can be manufactured unless prior approval of the licensing authority has been taken.</a:t>
            </a:r>
            <a:endParaRPr lang="en-US" sz="2700" dirty="0" smtClean="0">
              <a:solidFill>
                <a:srgbClr val="F00E34"/>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5745163"/>
          </a:xfrm>
        </p:spPr>
        <p:txBody>
          <a:bodyPr>
            <a:normAutofit/>
          </a:bodyPr>
          <a:lstStyle/>
          <a:p>
            <a:pPr algn="just">
              <a:buFont typeface="Wingdings" pitchFamily="2" charset="2"/>
              <a:buChar char="§"/>
            </a:pPr>
            <a:r>
              <a:rPr lang="en-US" sz="2700" dirty="0" smtClean="0">
                <a:solidFill>
                  <a:srgbClr val="F00E34"/>
                </a:solidFill>
              </a:rPr>
              <a:t>Applicant should produce all documentary and other evidence relating to the standards of quality, purity, strength and such other information as may be required including the results of therapeutic trials carried out on the new drug.</a:t>
            </a:r>
          </a:p>
          <a:p>
            <a:pPr algn="just">
              <a:buFont typeface="Wingdings" pitchFamily="2" charset="2"/>
              <a:buChar char="§"/>
            </a:pPr>
            <a:r>
              <a:rPr lang="en-US" sz="2700" dirty="0" smtClean="0">
                <a:solidFill>
                  <a:srgbClr val="F00E34"/>
                </a:solidFill>
              </a:rPr>
              <a:t> While applying for a license to manufacture a new drug, or its preparations an applicant should produce along with his application evidence that the drug has already been approved.</a:t>
            </a:r>
            <a:endParaRPr lang="en-US" sz="2700" dirty="0">
              <a:solidFill>
                <a:srgbClr val="F00E34"/>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229600" cy="5668963"/>
          </a:xfrm>
        </p:spPr>
        <p:txBody>
          <a:bodyPr/>
          <a:lstStyle/>
          <a:p>
            <a:pPr algn="just">
              <a:lnSpc>
                <a:spcPct val="120000"/>
              </a:lnSpc>
              <a:buFont typeface="Wingdings" pitchFamily="2" charset="2"/>
              <a:buChar char="v"/>
            </a:pPr>
            <a:r>
              <a:rPr lang="en-US" b="1" dirty="0" smtClean="0">
                <a:solidFill>
                  <a:schemeClr val="tx1">
                    <a:lumMod val="95000"/>
                    <a:lumOff val="5000"/>
                  </a:schemeClr>
                </a:solidFill>
              </a:rPr>
              <a:t> Cosmetic</a:t>
            </a:r>
            <a:r>
              <a:rPr lang="en-US" sz="4000" b="1" dirty="0" smtClean="0">
                <a:solidFill>
                  <a:schemeClr val="tx1">
                    <a:lumMod val="95000"/>
                    <a:lumOff val="5000"/>
                  </a:schemeClr>
                </a:solidFill>
              </a:rPr>
              <a:t>:</a:t>
            </a:r>
          </a:p>
          <a:p>
            <a:pPr algn="just">
              <a:lnSpc>
                <a:spcPct val="120000"/>
              </a:lnSpc>
              <a:buNone/>
            </a:pPr>
            <a:r>
              <a:rPr lang="en-US" dirty="0" smtClean="0"/>
              <a:t>     </a:t>
            </a:r>
            <a:r>
              <a:rPr lang="en-US" sz="3000" dirty="0" smtClean="0">
                <a:solidFill>
                  <a:srgbClr val="FF0066"/>
                </a:solidFill>
              </a:rPr>
              <a:t>Any article intended to be rubbed, poured, sprinkled or sprayed on, or introduced into, or otherwise applied to, the human body or any part thereof for cleansing, beautifying, promoting attractiveness, or altering the appearance and includes any article intended for use as a component of cosmetic.</a:t>
            </a:r>
          </a:p>
          <a:p>
            <a:pPr algn="just">
              <a:lnSpc>
                <a:spcPct val="120000"/>
              </a:lnSpc>
            </a:pPr>
            <a:endParaRPr lang="en-US" dirty="0" smtClean="0"/>
          </a:p>
          <a:p>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4000" b="1" dirty="0" smtClean="0">
                <a:solidFill>
                  <a:srgbClr val="FF0000"/>
                </a:solidFill>
              </a:rPr>
              <a:t>Loan licenses</a:t>
            </a:r>
            <a:endParaRPr lang="en-US" sz="4000" b="1" dirty="0">
              <a:solidFill>
                <a:srgbClr val="FF0000"/>
              </a:solidFill>
            </a:endParaRPr>
          </a:p>
        </p:txBody>
      </p:sp>
      <p:sp>
        <p:nvSpPr>
          <p:cNvPr id="3" name="Content Placeholder 2"/>
          <p:cNvSpPr>
            <a:spLocks noGrp="1"/>
          </p:cNvSpPr>
          <p:nvPr>
            <p:ph idx="1"/>
          </p:nvPr>
        </p:nvSpPr>
        <p:spPr>
          <a:xfrm>
            <a:off x="457200" y="914400"/>
            <a:ext cx="8229600" cy="5715000"/>
          </a:xfrm>
        </p:spPr>
        <p:txBody>
          <a:bodyPr>
            <a:normAutofit lnSpcReduction="10000"/>
          </a:bodyPr>
          <a:lstStyle/>
          <a:p>
            <a:pPr algn="just">
              <a:buFont typeface="Wingdings" pitchFamily="2" charset="2"/>
              <a:buChar char="Ø"/>
            </a:pPr>
            <a:r>
              <a:rPr lang="en-US" sz="2700" dirty="0" smtClean="0">
                <a:solidFill>
                  <a:srgbClr val="009900"/>
                </a:solidFill>
              </a:rPr>
              <a:t>A person who does not have his own arrangements(factory) for manufacture but who intends to avail the manufacturing facilities owned by another licensee. Such licenses are called Loan licenses. </a:t>
            </a:r>
          </a:p>
          <a:p>
            <a:pPr algn="just">
              <a:buFont typeface="Wingdings" pitchFamily="2" charset="2"/>
              <a:buChar char="Ø"/>
            </a:pPr>
            <a:r>
              <a:rPr lang="en-US" sz="2700" dirty="0" smtClean="0">
                <a:solidFill>
                  <a:srgbClr val="009900"/>
                </a:solidFill>
              </a:rPr>
              <a:t>Loan licenses are issued for the manufacture of drugs other than specified in C, C1 &amp; X</a:t>
            </a:r>
          </a:p>
          <a:p>
            <a:pPr algn="just">
              <a:buFont typeface="Wingdings" pitchFamily="2" charset="2"/>
              <a:buChar char="Ø"/>
            </a:pPr>
            <a:r>
              <a:rPr lang="en-US" sz="2700" dirty="0" smtClean="0">
                <a:solidFill>
                  <a:srgbClr val="FF3300"/>
                </a:solidFill>
              </a:rPr>
              <a:t>A License is obtained from licensing authority on an application made in prescribed Form 24-A  and the license is issued in a prescribed Form 25- A.</a:t>
            </a:r>
          </a:p>
          <a:p>
            <a:pPr algn="just">
              <a:buFont typeface="Wingdings" pitchFamily="2" charset="2"/>
              <a:buChar char="Ø"/>
            </a:pPr>
            <a:r>
              <a:rPr lang="en-US" sz="2800" dirty="0" smtClean="0">
                <a:solidFill>
                  <a:srgbClr val="FF3300"/>
                </a:solidFill>
              </a:rPr>
              <a:t>Before granting a loan license the licensing authority inspect the premises and also enquire into qualification of technical staff, equipment and  space for manufacture of drugs.</a:t>
            </a:r>
            <a:endParaRPr lang="en-US" sz="2700" dirty="0">
              <a:solidFill>
                <a:srgbClr val="FF3300"/>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04800"/>
            <a:ext cx="8229600" cy="5821363"/>
          </a:xfrm>
        </p:spPr>
        <p:txBody>
          <a:bodyPr>
            <a:normAutofit/>
          </a:bodyPr>
          <a:lstStyle/>
          <a:p>
            <a:pPr algn="just">
              <a:buFont typeface="Wingdings" pitchFamily="2" charset="2"/>
              <a:buChar char="Ø"/>
            </a:pPr>
            <a:r>
              <a:rPr lang="en-US" sz="2700" dirty="0" smtClean="0">
                <a:solidFill>
                  <a:srgbClr val="0033CC"/>
                </a:solidFill>
              </a:rPr>
              <a:t>The loan license shall be deemed to be cancelled or suspended, if the license owned by licensee whose manufacturing facilities have been availed by the licensee is cancelled or suspended. </a:t>
            </a:r>
          </a:p>
          <a:p>
            <a:pPr algn="just">
              <a:buFont typeface="Wingdings" pitchFamily="2" charset="2"/>
              <a:buChar char="Ø"/>
            </a:pPr>
            <a:r>
              <a:rPr lang="en-US" sz="2700" dirty="0" smtClean="0">
                <a:solidFill>
                  <a:srgbClr val="0033CC"/>
                </a:solidFill>
              </a:rPr>
              <a:t>Licensee must test each batch of raw material and finished product. </a:t>
            </a:r>
          </a:p>
          <a:p>
            <a:pPr algn="just">
              <a:buFont typeface="Wingdings" pitchFamily="2" charset="2"/>
              <a:buChar char="Ø"/>
            </a:pPr>
            <a:r>
              <a:rPr lang="en-US" sz="2700" dirty="0" smtClean="0">
                <a:solidFill>
                  <a:srgbClr val="FF3300"/>
                </a:solidFill>
              </a:rPr>
              <a:t>Licensee should maintain manufacturing and analytical records of drugs. </a:t>
            </a:r>
          </a:p>
          <a:p>
            <a:pPr algn="just">
              <a:buFont typeface="Wingdings" pitchFamily="2" charset="2"/>
              <a:buChar char="Ø"/>
            </a:pPr>
            <a:r>
              <a:rPr lang="en-US" sz="2700" dirty="0" smtClean="0">
                <a:solidFill>
                  <a:srgbClr val="FF3300"/>
                </a:solidFill>
              </a:rPr>
              <a:t>Licensee must allow the inspector to inspect the premises where drugs are kept and to check the record and to take the samples for test or analysis. </a:t>
            </a:r>
            <a:endParaRPr lang="en-US" sz="2700" dirty="0">
              <a:solidFill>
                <a:srgbClr val="FF3300"/>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4000" b="1" dirty="0" smtClean="0">
                <a:solidFill>
                  <a:srgbClr val="FF0000"/>
                </a:solidFill>
              </a:rPr>
              <a:t>Repacking license</a:t>
            </a:r>
            <a:endParaRPr lang="en-US" sz="4000" b="1" dirty="0">
              <a:solidFill>
                <a:srgbClr val="FF0000"/>
              </a:solidFill>
            </a:endParaRPr>
          </a:p>
        </p:txBody>
      </p:sp>
      <p:sp>
        <p:nvSpPr>
          <p:cNvPr id="3" name="Content Placeholder 2"/>
          <p:cNvSpPr>
            <a:spLocks noGrp="1"/>
          </p:cNvSpPr>
          <p:nvPr>
            <p:ph idx="1"/>
          </p:nvPr>
        </p:nvSpPr>
        <p:spPr>
          <a:xfrm>
            <a:off x="457200" y="762000"/>
            <a:ext cx="8229600" cy="5364163"/>
          </a:xfrm>
        </p:spPr>
        <p:txBody>
          <a:bodyPr>
            <a:noAutofit/>
          </a:bodyPr>
          <a:lstStyle/>
          <a:p>
            <a:pPr algn="just">
              <a:buFont typeface="Wingdings" pitchFamily="2" charset="2"/>
              <a:buChar char="Ø"/>
            </a:pPr>
            <a:r>
              <a:rPr lang="en-US" sz="2700" dirty="0" smtClean="0">
                <a:solidFill>
                  <a:srgbClr val="950B7B"/>
                </a:solidFill>
              </a:rPr>
              <a:t>Means the process of breaking up any drug from a bulk container into small packages and the labeling of such package with a view to its sale and distribution.</a:t>
            </a:r>
          </a:p>
          <a:p>
            <a:pPr algn="just">
              <a:buFont typeface="Wingdings" pitchFamily="2" charset="2"/>
              <a:buChar char="Ø"/>
            </a:pPr>
            <a:r>
              <a:rPr lang="en-US" sz="2700" dirty="0" smtClean="0">
                <a:solidFill>
                  <a:srgbClr val="950B7B"/>
                </a:solidFill>
              </a:rPr>
              <a:t>Repackaging  license of drugs is granted for drugs other than Schedule C, C1 and X</a:t>
            </a:r>
            <a:r>
              <a:rPr lang="en-US" sz="2700" dirty="0" smtClean="0">
                <a:solidFill>
                  <a:srgbClr val="950B7B"/>
                </a:solidFill>
                <a:hlinkClick r:id="rId2" tooltip="Person licensed to repack drug should observe the following..."/>
              </a:rPr>
              <a:t> </a:t>
            </a:r>
            <a:endParaRPr lang="en-US" sz="2700" dirty="0" smtClean="0">
              <a:solidFill>
                <a:srgbClr val="950B7B"/>
              </a:solidFill>
            </a:endParaRPr>
          </a:p>
          <a:p>
            <a:pPr algn="just">
              <a:buFont typeface="Wingdings" pitchFamily="2" charset="2"/>
              <a:buChar char="Ø"/>
            </a:pPr>
            <a:r>
              <a:rPr lang="en-US" sz="2700" dirty="0" smtClean="0">
                <a:solidFill>
                  <a:srgbClr val="009900"/>
                </a:solidFill>
              </a:rPr>
              <a:t>License is obtained from licensing authority on an application made in prescribed Form 24B and license is issued in a Form 25B subject to satisfy the following condition: </a:t>
            </a:r>
          </a:p>
          <a:p>
            <a:pPr algn="just">
              <a:buFont typeface="Wingdings" pitchFamily="2" charset="2"/>
              <a:buChar char="ü"/>
            </a:pPr>
            <a:r>
              <a:rPr lang="en-US" sz="2700" dirty="0" smtClean="0">
                <a:solidFill>
                  <a:srgbClr val="FF0066"/>
                </a:solidFill>
              </a:rPr>
              <a:t>Factory premises must comply to the requirements of GMP specified in schedule M. </a:t>
            </a:r>
          </a:p>
          <a:p>
            <a:pPr algn="just">
              <a:buFont typeface="Wingdings" pitchFamily="2" charset="2"/>
              <a:buChar char="ü"/>
            </a:pPr>
            <a:r>
              <a:rPr lang="en-US" sz="2700" dirty="0" smtClean="0">
                <a:solidFill>
                  <a:srgbClr val="FF0066"/>
                </a:solidFill>
              </a:rPr>
              <a:t>Licensee should have adequate arrangements for the testing of drugs.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382000" cy="5745163"/>
          </a:xfrm>
        </p:spPr>
        <p:txBody>
          <a:bodyPr>
            <a:normAutofit fontScale="85000" lnSpcReduction="20000"/>
          </a:bodyPr>
          <a:lstStyle/>
          <a:p>
            <a:pPr algn="just">
              <a:lnSpc>
                <a:spcPct val="120000"/>
              </a:lnSpc>
              <a:buFont typeface="Wingdings" pitchFamily="2" charset="2"/>
              <a:buChar char="ü"/>
            </a:pPr>
            <a:r>
              <a:rPr lang="en-US" dirty="0" smtClean="0">
                <a:solidFill>
                  <a:srgbClr val="FF3300"/>
                </a:solidFill>
              </a:rPr>
              <a:t>The repacking must be carried out under hygienic conditions and personal supervision of competent person. </a:t>
            </a:r>
          </a:p>
          <a:p>
            <a:pPr algn="just">
              <a:lnSpc>
                <a:spcPct val="120000"/>
              </a:lnSpc>
              <a:buFont typeface="Wingdings" pitchFamily="2" charset="2"/>
              <a:buChar char="§"/>
            </a:pPr>
            <a:r>
              <a:rPr lang="en-US" dirty="0" smtClean="0">
                <a:solidFill>
                  <a:srgbClr val="950B7B"/>
                </a:solidFill>
              </a:rPr>
              <a:t>A person who holds Diploma in Pharmacy or  is a registered pharmacist or </a:t>
            </a:r>
          </a:p>
          <a:p>
            <a:pPr algn="just">
              <a:lnSpc>
                <a:spcPct val="120000"/>
              </a:lnSpc>
              <a:buFont typeface="Wingdings" pitchFamily="2" charset="2"/>
              <a:buChar char="§"/>
            </a:pPr>
            <a:r>
              <a:rPr lang="en-US" dirty="0" smtClean="0">
                <a:solidFill>
                  <a:srgbClr val="950B7B"/>
                </a:solidFill>
              </a:rPr>
              <a:t>A person has passed the intermediate examination with chemistry as principal subject or</a:t>
            </a:r>
          </a:p>
          <a:p>
            <a:pPr algn="just">
              <a:lnSpc>
                <a:spcPct val="120000"/>
              </a:lnSpc>
              <a:buFont typeface="Wingdings" pitchFamily="2" charset="2"/>
              <a:buChar char="§"/>
            </a:pPr>
            <a:r>
              <a:rPr lang="en-US" dirty="0" smtClean="0">
                <a:solidFill>
                  <a:srgbClr val="950B7B"/>
                </a:solidFill>
              </a:rPr>
              <a:t>A person has passed matriculation examination and have not less than 4 years of experience in manufacturing, dispensing or repacking of drugs. </a:t>
            </a:r>
          </a:p>
          <a:p>
            <a:pPr algn="just">
              <a:lnSpc>
                <a:spcPct val="120000"/>
              </a:lnSpc>
              <a:buFont typeface="Wingdings" pitchFamily="2" charset="2"/>
              <a:buChar char="ü"/>
            </a:pPr>
            <a:r>
              <a:rPr lang="en-US" dirty="0" smtClean="0">
                <a:solidFill>
                  <a:srgbClr val="0033CC"/>
                </a:solidFill>
              </a:rPr>
              <a:t>Licensee must have adequate facilities for the storage of drugs, so that the properties of drugs are preserved.</a:t>
            </a:r>
          </a:p>
          <a:p>
            <a:pPr algn="just">
              <a:lnSpc>
                <a:spcPct val="120000"/>
              </a:lnSpc>
            </a:pP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305800" cy="5745163"/>
          </a:xfrm>
        </p:spPr>
        <p:txBody>
          <a:bodyPr>
            <a:normAutofit fontScale="92500" lnSpcReduction="10000"/>
          </a:bodyPr>
          <a:lstStyle/>
          <a:p>
            <a:pPr algn="just">
              <a:lnSpc>
                <a:spcPct val="110000"/>
              </a:lnSpc>
              <a:buFont typeface="Wingdings" pitchFamily="2" charset="2"/>
              <a:buChar char="ü"/>
            </a:pPr>
            <a:r>
              <a:rPr lang="en-US" sz="2900" dirty="0" smtClean="0">
                <a:solidFill>
                  <a:srgbClr val="0033CC"/>
                </a:solidFill>
              </a:rPr>
              <a:t>Licensee must allow the inspector to inspect the premises where drugs are repacked and allow to take the samples for test or analysis.</a:t>
            </a:r>
          </a:p>
          <a:p>
            <a:pPr algn="just">
              <a:lnSpc>
                <a:spcPct val="110000"/>
              </a:lnSpc>
              <a:buFont typeface="Wingdings" pitchFamily="2" charset="2"/>
              <a:buChar char="ü"/>
            </a:pPr>
            <a:r>
              <a:rPr lang="en-US" sz="2900" dirty="0" smtClean="0">
                <a:solidFill>
                  <a:srgbClr val="0033CC"/>
                </a:solidFill>
              </a:rPr>
              <a:t>Licensee must inform to the licensing authority about any changes in the competent staff.</a:t>
            </a:r>
          </a:p>
          <a:p>
            <a:pPr algn="just">
              <a:lnSpc>
                <a:spcPct val="110000"/>
              </a:lnSpc>
              <a:buFont typeface="Wingdings" pitchFamily="2" charset="2"/>
              <a:buChar char="ü"/>
            </a:pPr>
            <a:r>
              <a:rPr lang="en-US" sz="2900" dirty="0" smtClean="0">
                <a:solidFill>
                  <a:srgbClr val="0033CC"/>
                </a:solidFill>
              </a:rPr>
              <a:t>License should be displayed on the licensed premises.</a:t>
            </a:r>
          </a:p>
          <a:p>
            <a:pPr algn="just">
              <a:lnSpc>
                <a:spcPct val="110000"/>
              </a:lnSpc>
              <a:buFont typeface="Wingdings" pitchFamily="2" charset="2"/>
              <a:buChar char="ü"/>
            </a:pPr>
            <a:r>
              <a:rPr lang="en-US" sz="2900" dirty="0" smtClean="0">
                <a:solidFill>
                  <a:srgbClr val="F00E34"/>
                </a:solidFill>
              </a:rPr>
              <a:t>Licensee must maintain the records for the repacking of drugs.</a:t>
            </a:r>
          </a:p>
          <a:p>
            <a:pPr algn="just">
              <a:lnSpc>
                <a:spcPct val="110000"/>
              </a:lnSpc>
              <a:buFont typeface="Wingdings" pitchFamily="2" charset="2"/>
              <a:buChar char="ü"/>
            </a:pPr>
            <a:r>
              <a:rPr lang="en-US" sz="2900" dirty="0" smtClean="0">
                <a:solidFill>
                  <a:srgbClr val="F00E34"/>
                </a:solidFill>
              </a:rPr>
              <a:t>Apart from other particulars, the repacked drug should bear the name and address of the licensee and his license no. preceded by words “</a:t>
            </a:r>
            <a:r>
              <a:rPr lang="en-US" sz="2900" dirty="0" err="1" smtClean="0">
                <a:solidFill>
                  <a:srgbClr val="F00E34"/>
                </a:solidFill>
              </a:rPr>
              <a:t>Rpg</a:t>
            </a:r>
            <a:r>
              <a:rPr lang="en-US" sz="2900" dirty="0" smtClean="0">
                <a:solidFill>
                  <a:srgbClr val="F00E34"/>
                </a:solidFill>
              </a:rPr>
              <a:t>. </a:t>
            </a:r>
            <a:r>
              <a:rPr lang="en-US" sz="2900" dirty="0" err="1" smtClean="0">
                <a:solidFill>
                  <a:srgbClr val="F00E34"/>
                </a:solidFill>
              </a:rPr>
              <a:t>Lic</a:t>
            </a:r>
            <a:r>
              <a:rPr lang="en-US" sz="2900" dirty="0" smtClean="0">
                <a:solidFill>
                  <a:srgbClr val="F00E34"/>
                </a:solidFill>
              </a:rPr>
              <a:t>. No.” on its label.</a:t>
            </a:r>
          </a:p>
          <a:p>
            <a:endParaRPr lang="en-US" dirty="0" smtClean="0">
              <a:solidFill>
                <a:srgbClr val="F00E34"/>
              </a:solidFill>
            </a:endParaRPr>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4000" b="1" dirty="0" smtClean="0">
                <a:solidFill>
                  <a:srgbClr val="FF0000"/>
                </a:solidFill>
              </a:rPr>
              <a:t>Sale of Drugs </a:t>
            </a:r>
            <a:endParaRPr lang="en-US" sz="4000" b="1" dirty="0">
              <a:solidFill>
                <a:srgbClr val="FF0000"/>
              </a:solidFill>
            </a:endParaRPr>
          </a:p>
        </p:txBody>
      </p:sp>
      <p:sp>
        <p:nvSpPr>
          <p:cNvPr id="3" name="Content Placeholder 2"/>
          <p:cNvSpPr>
            <a:spLocks noGrp="1"/>
          </p:cNvSpPr>
          <p:nvPr>
            <p:ph idx="1"/>
          </p:nvPr>
        </p:nvSpPr>
        <p:spPr>
          <a:xfrm>
            <a:off x="457200" y="1066800"/>
            <a:ext cx="8382000" cy="5059363"/>
          </a:xfrm>
        </p:spPr>
        <p:txBody>
          <a:bodyPr>
            <a:noAutofit/>
          </a:bodyPr>
          <a:lstStyle/>
          <a:p>
            <a:pPr algn="just">
              <a:lnSpc>
                <a:spcPct val="120000"/>
              </a:lnSpc>
              <a:buFont typeface="Wingdings" pitchFamily="2" charset="2"/>
              <a:buChar char="Ø"/>
            </a:pPr>
            <a:r>
              <a:rPr lang="en-US" sz="2600" dirty="0" smtClean="0">
                <a:solidFill>
                  <a:srgbClr val="0033CC"/>
                </a:solidFill>
              </a:rPr>
              <a:t>Sale may be defined as the process of passage of articles from the manufacturer to the consumer.</a:t>
            </a:r>
          </a:p>
          <a:p>
            <a:pPr algn="just">
              <a:lnSpc>
                <a:spcPct val="120000"/>
              </a:lnSpc>
              <a:buFont typeface="Wingdings" pitchFamily="2" charset="2"/>
              <a:buChar char="Ø"/>
            </a:pPr>
            <a:r>
              <a:rPr lang="en-US" sz="2600" dirty="0" smtClean="0">
                <a:solidFill>
                  <a:srgbClr val="0033CC"/>
                </a:solidFill>
              </a:rPr>
              <a:t>There are two general types of sale: </a:t>
            </a:r>
          </a:p>
          <a:p>
            <a:pPr marL="514350" indent="-514350" algn="just">
              <a:lnSpc>
                <a:spcPct val="120000"/>
              </a:lnSpc>
              <a:buFont typeface="+mj-lt"/>
              <a:buAutoNum type="arabicPeriod"/>
            </a:pPr>
            <a:r>
              <a:rPr lang="en-US" sz="2600" dirty="0" smtClean="0">
                <a:solidFill>
                  <a:srgbClr val="F00E34"/>
                </a:solidFill>
              </a:rPr>
              <a:t>Whole sale of drugs</a:t>
            </a:r>
          </a:p>
          <a:p>
            <a:pPr marL="571500" indent="-571500" algn="just">
              <a:lnSpc>
                <a:spcPct val="120000"/>
              </a:lnSpc>
              <a:buFont typeface="+mj-lt"/>
              <a:buAutoNum type="romanUcPeriod"/>
            </a:pPr>
            <a:r>
              <a:rPr lang="en-US" sz="2600" dirty="0" smtClean="0">
                <a:solidFill>
                  <a:srgbClr val="006600"/>
                </a:solidFill>
              </a:rPr>
              <a:t>Drugs other than those specified in Schedule C, C1 and X</a:t>
            </a:r>
          </a:p>
          <a:p>
            <a:pPr marL="571500" indent="-571500" algn="just">
              <a:lnSpc>
                <a:spcPct val="120000"/>
              </a:lnSpc>
              <a:buFont typeface="+mj-lt"/>
              <a:buAutoNum type="romanUcPeriod"/>
            </a:pPr>
            <a:r>
              <a:rPr lang="en-US" sz="2600" dirty="0" smtClean="0">
                <a:solidFill>
                  <a:srgbClr val="006600"/>
                </a:solidFill>
              </a:rPr>
              <a:t>Other than Schedule C, C1 drugs from Motor Vehicle</a:t>
            </a:r>
          </a:p>
          <a:p>
            <a:pPr marL="571500" indent="-571500" algn="just">
              <a:lnSpc>
                <a:spcPct val="120000"/>
              </a:lnSpc>
              <a:buFont typeface="+mj-lt"/>
              <a:buAutoNum type="romanUcPeriod"/>
            </a:pPr>
            <a:r>
              <a:rPr lang="en-US" sz="2600" dirty="0" smtClean="0">
                <a:solidFill>
                  <a:srgbClr val="006600"/>
                </a:solidFill>
              </a:rPr>
              <a:t>Schedule X drugs</a:t>
            </a:r>
          </a:p>
          <a:p>
            <a:pPr marL="571500" indent="-571500" algn="just">
              <a:lnSpc>
                <a:spcPct val="120000"/>
              </a:lnSpc>
              <a:buFont typeface="+mj-lt"/>
              <a:buAutoNum type="romanUcPeriod"/>
            </a:pPr>
            <a:r>
              <a:rPr lang="en-US" sz="2600" dirty="0" smtClean="0">
                <a:solidFill>
                  <a:srgbClr val="006600"/>
                </a:solidFill>
              </a:rPr>
              <a:t>Drugs specified in Schedule C and C1  but not included in  Schedule X drugs</a:t>
            </a:r>
          </a:p>
          <a:p>
            <a:pPr marL="571500" indent="-571500" algn="just">
              <a:lnSpc>
                <a:spcPct val="120000"/>
              </a:lnSpc>
              <a:buFont typeface="+mj-lt"/>
              <a:buAutoNum type="romanUcPeriod"/>
            </a:pPr>
            <a:r>
              <a:rPr lang="en-US" sz="2600" dirty="0" smtClean="0">
                <a:solidFill>
                  <a:srgbClr val="006600"/>
                </a:solidFill>
              </a:rPr>
              <a:t>Drugs specified in Schedule C and C1 from Motor Vehicle</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04800"/>
            <a:ext cx="8229600" cy="5821363"/>
          </a:xfrm>
        </p:spPr>
        <p:txBody>
          <a:bodyPr>
            <a:normAutofit/>
          </a:bodyPr>
          <a:lstStyle/>
          <a:p>
            <a:pPr marL="514350" indent="-514350">
              <a:buAutoNum type="arabicPeriod" startAt="2"/>
            </a:pPr>
            <a:r>
              <a:rPr lang="en-US" sz="2700" dirty="0" smtClean="0">
                <a:solidFill>
                  <a:srgbClr val="FF0066"/>
                </a:solidFill>
              </a:rPr>
              <a:t>Retail sale of drugs</a:t>
            </a:r>
          </a:p>
          <a:p>
            <a:pPr marL="571500" indent="-571500">
              <a:buFont typeface="+mj-lt"/>
              <a:buAutoNum type="romanUcPeriod"/>
            </a:pPr>
            <a:r>
              <a:rPr lang="en-US" sz="2700" dirty="0" smtClean="0">
                <a:solidFill>
                  <a:srgbClr val="0033CC"/>
                </a:solidFill>
              </a:rPr>
              <a:t>General licenses </a:t>
            </a:r>
          </a:p>
          <a:p>
            <a:pPr marL="571500" indent="-571500">
              <a:buFont typeface="+mj-lt"/>
              <a:buAutoNum type="romanUcPeriod"/>
            </a:pPr>
            <a:r>
              <a:rPr lang="en-US" sz="2700" dirty="0" smtClean="0">
                <a:solidFill>
                  <a:srgbClr val="0033CC"/>
                </a:solidFill>
              </a:rPr>
              <a:t>Restricted licenses</a:t>
            </a:r>
          </a:p>
          <a:p>
            <a:endParaRPr lang="en-US" sz="2700" dirty="0">
              <a:solidFill>
                <a:srgbClr val="0033CC"/>
              </a:solidFill>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715962"/>
          </a:xfrm>
        </p:spPr>
        <p:txBody>
          <a:bodyPr>
            <a:normAutofit fontScale="90000"/>
          </a:bodyPr>
          <a:lstStyle/>
          <a:p>
            <a:r>
              <a:rPr lang="en-US" dirty="0" smtClean="0">
                <a:solidFill>
                  <a:srgbClr val="FF0000"/>
                </a:solidFill>
              </a:rPr>
              <a:t>Wholesale of drugs other than those specified in Schedule C, C1 and X</a:t>
            </a:r>
            <a:endParaRPr lang="en-US" dirty="0">
              <a:solidFill>
                <a:srgbClr val="FF0000"/>
              </a:solidFill>
            </a:endParaRPr>
          </a:p>
        </p:txBody>
      </p:sp>
      <p:sp>
        <p:nvSpPr>
          <p:cNvPr id="3" name="Content Placeholder 2"/>
          <p:cNvSpPr>
            <a:spLocks noGrp="1"/>
          </p:cNvSpPr>
          <p:nvPr>
            <p:ph idx="1"/>
          </p:nvPr>
        </p:nvSpPr>
        <p:spPr>
          <a:xfrm>
            <a:off x="457200" y="1371600"/>
            <a:ext cx="8229600" cy="4754563"/>
          </a:xfrm>
        </p:spPr>
        <p:txBody>
          <a:bodyPr>
            <a:normAutofit/>
          </a:bodyPr>
          <a:lstStyle/>
          <a:p>
            <a:pPr>
              <a:lnSpc>
                <a:spcPct val="110000"/>
              </a:lnSpc>
              <a:buFont typeface="Wingdings" pitchFamily="2" charset="2"/>
              <a:buChar char="Ø"/>
            </a:pPr>
            <a:r>
              <a:rPr lang="en-US" sz="2700" dirty="0" smtClean="0">
                <a:solidFill>
                  <a:srgbClr val="009900"/>
                </a:solidFill>
              </a:rPr>
              <a:t>The License is issued in Form 20B.</a:t>
            </a:r>
          </a:p>
          <a:p>
            <a:pPr algn="just">
              <a:lnSpc>
                <a:spcPct val="110000"/>
              </a:lnSpc>
              <a:buFont typeface="Wingdings" pitchFamily="2" charset="2"/>
              <a:buChar char="Ø"/>
            </a:pPr>
            <a:r>
              <a:rPr lang="en-US" sz="2700" dirty="0" smtClean="0">
                <a:solidFill>
                  <a:srgbClr val="009900"/>
                </a:solidFill>
              </a:rPr>
              <a:t>Following conditions are to be satisfied by the licensee: </a:t>
            </a:r>
          </a:p>
          <a:p>
            <a:pPr algn="just">
              <a:lnSpc>
                <a:spcPct val="110000"/>
              </a:lnSpc>
              <a:buFont typeface="Wingdings" pitchFamily="2" charset="2"/>
              <a:buChar char="§"/>
            </a:pPr>
            <a:r>
              <a:rPr lang="en-US" sz="2700" dirty="0" smtClean="0">
                <a:solidFill>
                  <a:srgbClr val="0033CC"/>
                </a:solidFill>
              </a:rPr>
              <a:t>The license should be displaced in a prominent part of premises opened to the public. </a:t>
            </a:r>
          </a:p>
          <a:p>
            <a:pPr algn="just">
              <a:lnSpc>
                <a:spcPct val="110000"/>
              </a:lnSpc>
              <a:buFont typeface="Wingdings" pitchFamily="2" charset="2"/>
              <a:buChar char="§"/>
            </a:pPr>
            <a:r>
              <a:rPr lang="en-US" sz="2700" dirty="0" smtClean="0">
                <a:solidFill>
                  <a:srgbClr val="0033CC"/>
                </a:solidFill>
              </a:rPr>
              <a:t>The licensee must have adequate premises which should not be less than 10 sq. meters, equipped with facilities for the proper storage of drugs.</a:t>
            </a:r>
          </a:p>
          <a:p>
            <a:pPr algn="just">
              <a:lnSpc>
                <a:spcPct val="110000"/>
              </a:lnSpc>
              <a:buFont typeface="Wingdings" pitchFamily="2" charset="2"/>
              <a:buChar char="§"/>
            </a:pPr>
            <a:r>
              <a:rPr lang="en-US" sz="2700" dirty="0" smtClean="0">
                <a:solidFill>
                  <a:srgbClr val="0033CC"/>
                </a:solidFill>
              </a:rPr>
              <a:t>Drug should be purchased only from a duly licensed dealer or manufacturer.</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533400"/>
            <a:ext cx="8229600" cy="5592763"/>
          </a:xfrm>
        </p:spPr>
        <p:txBody>
          <a:bodyPr>
            <a:normAutofit/>
          </a:bodyPr>
          <a:lstStyle/>
          <a:p>
            <a:pPr algn="just">
              <a:buFont typeface="Wingdings" pitchFamily="2" charset="2"/>
              <a:buChar char="§"/>
            </a:pPr>
            <a:r>
              <a:rPr lang="en-US" sz="2700" dirty="0" smtClean="0">
                <a:solidFill>
                  <a:srgbClr val="FF0066"/>
                </a:solidFill>
              </a:rPr>
              <a:t>Drugs should not be sold to any person who do not hold the license for the retail sale or distribution of drugs of these class. </a:t>
            </a:r>
          </a:p>
          <a:p>
            <a:pPr algn="just">
              <a:buFont typeface="Wingdings" pitchFamily="2" charset="2"/>
              <a:buChar char="§"/>
            </a:pPr>
            <a:r>
              <a:rPr lang="en-US" sz="2700" dirty="0" smtClean="0">
                <a:solidFill>
                  <a:srgbClr val="FF0066"/>
                </a:solidFill>
              </a:rPr>
              <a:t>Licensee should maintain records related to all purchase and sale of drugs</a:t>
            </a:r>
          </a:p>
          <a:p>
            <a:pPr algn="just">
              <a:buFont typeface="Wingdings" pitchFamily="2" charset="2"/>
              <a:buChar char="§"/>
            </a:pPr>
            <a:r>
              <a:rPr lang="en-US" sz="2700" dirty="0" smtClean="0">
                <a:solidFill>
                  <a:srgbClr val="FF0066"/>
                </a:solidFill>
              </a:rPr>
              <a:t> The licensee should comply with all the provisions as per the Act.</a:t>
            </a:r>
            <a:endParaRPr lang="en-US" sz="2700" dirty="0">
              <a:solidFill>
                <a:srgbClr val="FF0066"/>
              </a:solidFill>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960438"/>
          </a:xfrm>
        </p:spPr>
        <p:txBody>
          <a:bodyPr>
            <a:normAutofit fontScale="90000"/>
          </a:bodyPr>
          <a:lstStyle/>
          <a:p>
            <a:r>
              <a:rPr lang="en-US" dirty="0" smtClean="0">
                <a:solidFill>
                  <a:srgbClr val="FF0000"/>
                </a:solidFill>
              </a:rPr>
              <a:t>Wholesale of drugs other than Schedule C, and C1 drugs from Motor Vehicle</a:t>
            </a:r>
            <a:endParaRPr lang="en-US" dirty="0">
              <a:solidFill>
                <a:srgbClr val="FF0000"/>
              </a:solidFill>
            </a:endParaRPr>
          </a:p>
        </p:txBody>
      </p:sp>
      <p:sp>
        <p:nvSpPr>
          <p:cNvPr id="3" name="Content Placeholder 2"/>
          <p:cNvSpPr>
            <a:spLocks noGrp="1"/>
          </p:cNvSpPr>
          <p:nvPr>
            <p:ph idx="1"/>
          </p:nvPr>
        </p:nvSpPr>
        <p:spPr/>
        <p:txBody>
          <a:bodyPr>
            <a:normAutofit/>
          </a:bodyPr>
          <a:lstStyle/>
          <a:p>
            <a:pPr>
              <a:lnSpc>
                <a:spcPct val="110000"/>
              </a:lnSpc>
              <a:buFont typeface="Wingdings" pitchFamily="2" charset="2"/>
              <a:buChar char="Ø"/>
            </a:pPr>
            <a:r>
              <a:rPr lang="en-US" sz="2700" dirty="0" smtClean="0">
                <a:solidFill>
                  <a:srgbClr val="0033CC"/>
                </a:solidFill>
              </a:rPr>
              <a:t>The License is issued in Form 20BB.</a:t>
            </a:r>
          </a:p>
          <a:p>
            <a:pPr algn="just">
              <a:lnSpc>
                <a:spcPct val="110000"/>
              </a:lnSpc>
              <a:buFont typeface="Wingdings" pitchFamily="2" charset="2"/>
              <a:buChar char="Ø"/>
            </a:pPr>
            <a:r>
              <a:rPr lang="en-US" sz="2700" dirty="0" smtClean="0">
                <a:solidFill>
                  <a:srgbClr val="0033CC"/>
                </a:solidFill>
              </a:rPr>
              <a:t>Following conditions are to be satisfied by the licensee: </a:t>
            </a:r>
          </a:p>
          <a:p>
            <a:pPr algn="just">
              <a:lnSpc>
                <a:spcPct val="110000"/>
              </a:lnSpc>
              <a:buFont typeface="Wingdings" pitchFamily="2" charset="2"/>
              <a:buChar char="§"/>
            </a:pPr>
            <a:r>
              <a:rPr lang="en-US" sz="2700" dirty="0" smtClean="0">
                <a:solidFill>
                  <a:srgbClr val="006600"/>
                </a:solidFill>
              </a:rPr>
              <a:t>The license should be displaced in a prominent part of the vehicle. </a:t>
            </a:r>
          </a:p>
          <a:p>
            <a:pPr algn="just">
              <a:lnSpc>
                <a:spcPct val="110000"/>
              </a:lnSpc>
              <a:buFont typeface="Wingdings" pitchFamily="2" charset="2"/>
              <a:buChar char="§"/>
            </a:pPr>
            <a:r>
              <a:rPr lang="en-US" sz="2700" dirty="0" smtClean="0">
                <a:solidFill>
                  <a:srgbClr val="006600"/>
                </a:solidFill>
              </a:rPr>
              <a:t>Drug should be purchased only from a duly licensed dealer or manufacturer.</a:t>
            </a:r>
          </a:p>
          <a:p>
            <a:pPr algn="just">
              <a:lnSpc>
                <a:spcPct val="110000"/>
              </a:lnSpc>
              <a:buFont typeface="Wingdings" pitchFamily="2" charset="2"/>
              <a:buChar char="§"/>
            </a:pPr>
            <a:r>
              <a:rPr lang="en-US" sz="2700" dirty="0" smtClean="0">
                <a:solidFill>
                  <a:srgbClr val="006600"/>
                </a:solidFill>
              </a:rPr>
              <a:t>Drug should be sold only to those persons who are licensed to retail them.</a:t>
            </a:r>
          </a:p>
          <a:p>
            <a:pPr algn="just">
              <a:lnSpc>
                <a:spcPct val="110000"/>
              </a:lnSpc>
              <a:buFont typeface="Wingdings" pitchFamily="2" charset="2"/>
              <a:buChar char="§"/>
            </a:pPr>
            <a:endParaRPr lang="en-US" sz="2700" dirty="0" smtClean="0"/>
          </a:p>
          <a:p>
            <a:endParaRPr lang="en-US" sz="27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304800"/>
            <a:ext cx="8534400" cy="6019800"/>
          </a:xfrm>
        </p:spPr>
        <p:txBody>
          <a:bodyPr>
            <a:normAutofit/>
          </a:bodyPr>
          <a:lstStyle/>
          <a:p>
            <a:pPr>
              <a:buFont typeface="Wingdings" pitchFamily="2" charset="2"/>
              <a:buChar char="v"/>
            </a:pPr>
            <a:r>
              <a:rPr lang="en-US" b="1" dirty="0" smtClean="0">
                <a:solidFill>
                  <a:schemeClr val="tx1">
                    <a:lumMod val="95000"/>
                    <a:lumOff val="5000"/>
                  </a:schemeClr>
                </a:solidFill>
              </a:rPr>
              <a:t>Misbranded drugs: </a:t>
            </a:r>
          </a:p>
          <a:p>
            <a:pPr algn="just">
              <a:buFont typeface="Wingdings" pitchFamily="2" charset="2"/>
              <a:buChar char="Ø"/>
            </a:pPr>
            <a:r>
              <a:rPr lang="en-US" dirty="0" smtClean="0"/>
              <a:t> </a:t>
            </a:r>
            <a:r>
              <a:rPr lang="en-US" sz="3000" dirty="0" smtClean="0">
                <a:solidFill>
                  <a:srgbClr val="003399"/>
                </a:solidFill>
              </a:rPr>
              <a:t>if it is so colored, coated, powdered or polished that damage is concealed or if it is made to appear of better or greater therapeutic value than it really is; or </a:t>
            </a:r>
          </a:p>
          <a:p>
            <a:pPr algn="just">
              <a:buFont typeface="Wingdings" pitchFamily="2" charset="2"/>
              <a:buChar char="Ø"/>
            </a:pPr>
            <a:r>
              <a:rPr lang="en-US" sz="3000" dirty="0" smtClean="0">
                <a:solidFill>
                  <a:srgbClr val="009900"/>
                </a:solidFill>
              </a:rPr>
              <a:t> if it is not labeled in the prescribed manner; or </a:t>
            </a:r>
          </a:p>
          <a:p>
            <a:pPr algn="just">
              <a:buFont typeface="Wingdings" pitchFamily="2" charset="2"/>
              <a:buChar char="Ø"/>
            </a:pPr>
            <a:r>
              <a:rPr lang="en-US" sz="3000" dirty="0" smtClean="0">
                <a:solidFill>
                  <a:srgbClr val="FF0066"/>
                </a:solidFill>
              </a:rPr>
              <a:t>if its label or container or anything  accompanying the drug bears any statement, design or device which makes any false claim for the drug or which is false or misleading in any particular.</a:t>
            </a:r>
            <a:endParaRPr lang="en-US" sz="3000" dirty="0">
              <a:solidFill>
                <a:srgbClr val="FF0066"/>
              </a:solidFill>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229600" cy="5668963"/>
          </a:xfrm>
        </p:spPr>
        <p:txBody>
          <a:bodyPr/>
          <a:lstStyle/>
          <a:p>
            <a:pPr algn="just">
              <a:buFont typeface="Wingdings" pitchFamily="2" charset="2"/>
              <a:buChar char="§"/>
            </a:pPr>
            <a:r>
              <a:rPr lang="en-US" sz="2700" dirty="0" smtClean="0">
                <a:solidFill>
                  <a:srgbClr val="F00E34"/>
                </a:solidFill>
              </a:rPr>
              <a:t>The licensee should comply with all the provisions as per the Act.</a:t>
            </a:r>
          </a:p>
          <a:p>
            <a:pPr algn="just">
              <a:buFont typeface="Wingdings" pitchFamily="2" charset="2"/>
              <a:buChar char="§"/>
            </a:pPr>
            <a:r>
              <a:rPr lang="en-US" sz="2700" dirty="0" smtClean="0">
                <a:solidFill>
                  <a:srgbClr val="F00E34"/>
                </a:solidFill>
              </a:rPr>
              <a:t>The licensee should inform the licensing authority in writing in the event of any changes in the ownership of the vehicle.</a:t>
            </a:r>
          </a:p>
          <a:p>
            <a:pPr algn="just">
              <a:buFont typeface="Wingdings" pitchFamily="2" charset="2"/>
              <a:buChar char="§"/>
            </a:pPr>
            <a:endParaRPr lang="en-US" sz="2700" dirty="0" smtClean="0">
              <a:solidFill>
                <a:srgbClr val="0033CC"/>
              </a:solidFill>
            </a:endParaRPr>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dirty="0" smtClean="0">
                <a:solidFill>
                  <a:srgbClr val="FF0000"/>
                </a:solidFill>
              </a:rPr>
              <a:t>Wholesale of Schedule X </a:t>
            </a:r>
            <a:endParaRPr lang="en-US" sz="4000" dirty="0">
              <a:solidFill>
                <a:srgbClr val="FF0000"/>
              </a:solidFill>
            </a:endParaRPr>
          </a:p>
        </p:txBody>
      </p:sp>
      <p:sp>
        <p:nvSpPr>
          <p:cNvPr id="3" name="Content Placeholder 2"/>
          <p:cNvSpPr>
            <a:spLocks noGrp="1"/>
          </p:cNvSpPr>
          <p:nvPr>
            <p:ph idx="1"/>
          </p:nvPr>
        </p:nvSpPr>
        <p:spPr>
          <a:xfrm>
            <a:off x="457200" y="1295400"/>
            <a:ext cx="8382000" cy="4830763"/>
          </a:xfrm>
        </p:spPr>
        <p:txBody>
          <a:bodyPr>
            <a:normAutofit fontScale="85000" lnSpcReduction="20000"/>
          </a:bodyPr>
          <a:lstStyle/>
          <a:p>
            <a:pPr>
              <a:buFont typeface="Wingdings" pitchFamily="2" charset="2"/>
              <a:buChar char="Ø"/>
            </a:pPr>
            <a:r>
              <a:rPr lang="en-US" dirty="0" smtClean="0">
                <a:solidFill>
                  <a:srgbClr val="009900"/>
                </a:solidFill>
              </a:rPr>
              <a:t>The license is issued in Form 20G</a:t>
            </a:r>
          </a:p>
          <a:p>
            <a:pPr algn="just">
              <a:lnSpc>
                <a:spcPct val="110000"/>
              </a:lnSpc>
              <a:buFont typeface="Wingdings" pitchFamily="2" charset="2"/>
              <a:buChar char="Ø"/>
            </a:pPr>
            <a:r>
              <a:rPr lang="en-US" dirty="0" smtClean="0">
                <a:solidFill>
                  <a:srgbClr val="009900"/>
                </a:solidFill>
              </a:rPr>
              <a:t>Following conditions are to be satisfied by the licensee: </a:t>
            </a:r>
          </a:p>
          <a:p>
            <a:pPr algn="just">
              <a:lnSpc>
                <a:spcPct val="110000"/>
              </a:lnSpc>
              <a:buFont typeface="Wingdings" pitchFamily="2" charset="2"/>
              <a:buChar char="§"/>
            </a:pPr>
            <a:r>
              <a:rPr lang="en-US" dirty="0" smtClean="0">
                <a:solidFill>
                  <a:srgbClr val="FF0066"/>
                </a:solidFill>
              </a:rPr>
              <a:t>The license should be displaced in a prominent part of premises opened to the public. </a:t>
            </a:r>
          </a:p>
          <a:p>
            <a:pPr algn="just">
              <a:lnSpc>
                <a:spcPct val="110000"/>
              </a:lnSpc>
              <a:buFont typeface="Wingdings" pitchFamily="2" charset="2"/>
              <a:buChar char="§"/>
            </a:pPr>
            <a:r>
              <a:rPr lang="en-US" dirty="0" smtClean="0">
                <a:solidFill>
                  <a:srgbClr val="FF0066"/>
                </a:solidFill>
              </a:rPr>
              <a:t>The licensee must have adequate premises which should not be less than 10 sq. meters, equipped with facilities for the proper storage of drugs.</a:t>
            </a:r>
          </a:p>
          <a:p>
            <a:pPr algn="just">
              <a:lnSpc>
                <a:spcPct val="110000"/>
              </a:lnSpc>
              <a:buFont typeface="Wingdings" pitchFamily="2" charset="2"/>
              <a:buChar char="§"/>
            </a:pPr>
            <a:r>
              <a:rPr lang="en-US" dirty="0" smtClean="0">
                <a:solidFill>
                  <a:srgbClr val="FF0066"/>
                </a:solidFill>
              </a:rPr>
              <a:t>Drug should be purchased only from a duly licensed dealer or manufacturer.</a:t>
            </a:r>
          </a:p>
          <a:p>
            <a:pPr algn="just">
              <a:lnSpc>
                <a:spcPct val="110000"/>
              </a:lnSpc>
              <a:buFont typeface="Wingdings" pitchFamily="2" charset="2"/>
              <a:buChar char="§"/>
            </a:pPr>
            <a:r>
              <a:rPr lang="en-US" dirty="0" smtClean="0">
                <a:solidFill>
                  <a:srgbClr val="FF0066"/>
                </a:solidFill>
              </a:rPr>
              <a:t>The licensee should comply with all the provisions as per the Act.</a:t>
            </a:r>
          </a:p>
          <a:p>
            <a:pPr algn="just">
              <a:lnSpc>
                <a:spcPct val="110000"/>
              </a:lnSpc>
              <a:buFont typeface="Wingdings" pitchFamily="2" charset="2"/>
              <a:buChar char="§"/>
            </a:pPr>
            <a:endParaRPr lang="en-US" dirty="0" smtClean="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457200"/>
            <a:ext cx="8610600" cy="5668963"/>
          </a:xfrm>
        </p:spPr>
        <p:txBody>
          <a:bodyPr>
            <a:normAutofit/>
          </a:bodyPr>
          <a:lstStyle/>
          <a:p>
            <a:pPr algn="just">
              <a:buFont typeface="Wingdings" pitchFamily="2" charset="2"/>
              <a:buChar char="§"/>
            </a:pPr>
            <a:r>
              <a:rPr lang="en-US" sz="2700" dirty="0" smtClean="0">
                <a:solidFill>
                  <a:srgbClr val="FF0066"/>
                </a:solidFill>
              </a:rPr>
              <a:t>The licensee should forward to the licensing authority copies of the invoices of sale made to the retail dealers.</a:t>
            </a:r>
          </a:p>
          <a:p>
            <a:pPr algn="just">
              <a:buFont typeface="Wingdings" pitchFamily="2" charset="2"/>
              <a:buChar char="§"/>
            </a:pPr>
            <a:r>
              <a:rPr lang="en-US" sz="2700" dirty="0" smtClean="0">
                <a:solidFill>
                  <a:srgbClr val="FF0066"/>
                </a:solidFill>
              </a:rPr>
              <a:t>Drug should be sold only to those persons who are licensed to sell or distribute drugs specified in schedule X.</a:t>
            </a:r>
          </a:p>
          <a:p>
            <a:pPr algn="just">
              <a:buFont typeface="Wingdings" pitchFamily="2" charset="2"/>
              <a:buChar char="§"/>
            </a:pPr>
            <a:r>
              <a:rPr lang="en-US" sz="2700" dirty="0" smtClean="0">
                <a:solidFill>
                  <a:srgbClr val="0033CC"/>
                </a:solidFill>
              </a:rPr>
              <a:t>However it does not apply to the sale of drugs to:- </a:t>
            </a:r>
          </a:p>
          <a:p>
            <a:pPr algn="just">
              <a:buFont typeface="Courier New" pitchFamily="49" charset="0"/>
              <a:buChar char="o"/>
            </a:pPr>
            <a:r>
              <a:rPr lang="en-US" sz="2700" dirty="0" smtClean="0">
                <a:solidFill>
                  <a:srgbClr val="0033CC"/>
                </a:solidFill>
              </a:rPr>
              <a:t>Hospital, medical, educational or research institute </a:t>
            </a:r>
          </a:p>
          <a:p>
            <a:pPr algn="just">
              <a:buFont typeface="Courier New" pitchFamily="49" charset="0"/>
              <a:buChar char="o"/>
            </a:pPr>
            <a:r>
              <a:rPr lang="en-US" sz="2700" dirty="0" smtClean="0">
                <a:solidFill>
                  <a:srgbClr val="0033CC"/>
                </a:solidFill>
              </a:rPr>
              <a:t>Government authorities </a:t>
            </a:r>
          </a:p>
          <a:p>
            <a:pPr>
              <a:buFont typeface="Wingdings" pitchFamily="2" charset="2"/>
              <a:buChar char="§"/>
            </a:pP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solidFill>
                  <a:srgbClr val="FF0000"/>
                </a:solidFill>
              </a:rPr>
              <a:t>Wholesale of drugs specified in Schedule C and C1 but not included in  Schedule X</a:t>
            </a:r>
            <a:endParaRPr lang="en-US" sz="3800"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a:lnSpc>
                <a:spcPct val="110000"/>
              </a:lnSpc>
              <a:buFont typeface="Wingdings" pitchFamily="2" charset="2"/>
              <a:buChar char="Ø"/>
            </a:pPr>
            <a:r>
              <a:rPr lang="en-US" dirty="0" smtClean="0">
                <a:solidFill>
                  <a:srgbClr val="0033CC"/>
                </a:solidFill>
              </a:rPr>
              <a:t>The license is issued in Form 21B</a:t>
            </a:r>
          </a:p>
          <a:p>
            <a:pPr algn="just">
              <a:lnSpc>
                <a:spcPct val="110000"/>
              </a:lnSpc>
              <a:buFont typeface="Wingdings" pitchFamily="2" charset="2"/>
              <a:buChar char="Ø"/>
            </a:pPr>
            <a:r>
              <a:rPr lang="en-US" dirty="0" smtClean="0">
                <a:solidFill>
                  <a:srgbClr val="0033CC"/>
                </a:solidFill>
              </a:rPr>
              <a:t>Following conditions are to be satisfied by the licensee: </a:t>
            </a:r>
          </a:p>
          <a:p>
            <a:pPr algn="just">
              <a:lnSpc>
                <a:spcPct val="110000"/>
              </a:lnSpc>
              <a:buFont typeface="Wingdings" pitchFamily="2" charset="2"/>
              <a:buChar char="§"/>
            </a:pPr>
            <a:r>
              <a:rPr lang="en-US" dirty="0" smtClean="0">
                <a:solidFill>
                  <a:srgbClr val="FF0066"/>
                </a:solidFill>
              </a:rPr>
              <a:t>The license should be displaced in a prominent part of premises opened to the public. </a:t>
            </a:r>
          </a:p>
          <a:p>
            <a:pPr algn="just">
              <a:lnSpc>
                <a:spcPct val="110000"/>
              </a:lnSpc>
              <a:buFont typeface="Wingdings" pitchFamily="2" charset="2"/>
              <a:buChar char="§"/>
            </a:pPr>
            <a:r>
              <a:rPr lang="en-US" dirty="0" smtClean="0">
                <a:solidFill>
                  <a:srgbClr val="FF0066"/>
                </a:solidFill>
              </a:rPr>
              <a:t>The licensee should observe precautions prescribed for stocking or sale of drugs</a:t>
            </a:r>
          </a:p>
          <a:p>
            <a:pPr algn="just">
              <a:lnSpc>
                <a:spcPct val="110000"/>
              </a:lnSpc>
              <a:buFont typeface="Wingdings" pitchFamily="2" charset="2"/>
              <a:buChar char="§"/>
            </a:pPr>
            <a:r>
              <a:rPr lang="en-US" dirty="0" smtClean="0">
                <a:solidFill>
                  <a:srgbClr val="FF0066"/>
                </a:solidFill>
              </a:rPr>
              <a:t>For the sale of each additional category of drugs the permission should be obtained from the licensing authority</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229600" cy="5668963"/>
          </a:xfrm>
        </p:spPr>
        <p:txBody>
          <a:bodyPr>
            <a:normAutofit/>
          </a:bodyPr>
          <a:lstStyle/>
          <a:p>
            <a:pPr algn="just">
              <a:lnSpc>
                <a:spcPct val="110000"/>
              </a:lnSpc>
              <a:buFont typeface="Wingdings" pitchFamily="2" charset="2"/>
              <a:buChar char="§"/>
            </a:pPr>
            <a:r>
              <a:rPr lang="en-US" sz="2800" dirty="0" smtClean="0">
                <a:solidFill>
                  <a:srgbClr val="006600"/>
                </a:solidFill>
              </a:rPr>
              <a:t>Drug should be purchased only from a duly licensed dealer or manufacturer.</a:t>
            </a:r>
          </a:p>
          <a:p>
            <a:pPr algn="just">
              <a:lnSpc>
                <a:spcPct val="110000"/>
              </a:lnSpc>
              <a:buFont typeface="Wingdings" pitchFamily="2" charset="2"/>
              <a:buChar char="§"/>
            </a:pPr>
            <a:r>
              <a:rPr lang="en-US" sz="2800" dirty="0" smtClean="0">
                <a:solidFill>
                  <a:srgbClr val="006600"/>
                </a:solidFill>
              </a:rPr>
              <a:t>The licensee should comply with all the provisions as per the Act.</a:t>
            </a:r>
          </a:p>
          <a:p>
            <a:pPr algn="just">
              <a:buFont typeface="Wingdings" pitchFamily="2" charset="2"/>
              <a:buChar char="§"/>
            </a:pPr>
            <a:r>
              <a:rPr lang="en-US" sz="2700" dirty="0" smtClean="0">
                <a:solidFill>
                  <a:srgbClr val="006600"/>
                </a:solidFill>
              </a:rPr>
              <a:t>Drug should be sold only to those persons who are licensed to sell or distribute them</a:t>
            </a:r>
          </a:p>
          <a:p>
            <a:pPr algn="just">
              <a:buFont typeface="Wingdings" pitchFamily="2" charset="2"/>
              <a:buChar char="§"/>
            </a:pPr>
            <a:r>
              <a:rPr lang="en-US" sz="2700" dirty="0" smtClean="0">
                <a:solidFill>
                  <a:srgbClr val="C00000"/>
                </a:solidFill>
              </a:rPr>
              <a:t>However it does not apply to the sale of drugs to:- </a:t>
            </a:r>
          </a:p>
          <a:p>
            <a:pPr algn="just">
              <a:buFont typeface="Courier New" pitchFamily="49" charset="0"/>
              <a:buChar char="o"/>
            </a:pPr>
            <a:r>
              <a:rPr lang="en-US" sz="2700" dirty="0" smtClean="0">
                <a:solidFill>
                  <a:srgbClr val="C00000"/>
                </a:solidFill>
              </a:rPr>
              <a:t>Hospital, medical, educational or research institute </a:t>
            </a:r>
          </a:p>
          <a:p>
            <a:pPr algn="just">
              <a:buFont typeface="Courier New" pitchFamily="49" charset="0"/>
              <a:buChar char="o"/>
            </a:pPr>
            <a:r>
              <a:rPr lang="en-US" sz="2700" dirty="0" smtClean="0">
                <a:solidFill>
                  <a:srgbClr val="C00000"/>
                </a:solidFill>
              </a:rPr>
              <a:t>Government authorities </a:t>
            </a:r>
          </a:p>
          <a:p>
            <a:pPr algn="just">
              <a:buFont typeface="Courier New" pitchFamily="49" charset="0"/>
              <a:buChar char="o"/>
            </a:pPr>
            <a:r>
              <a:rPr lang="en-US" sz="2700" dirty="0" smtClean="0">
                <a:solidFill>
                  <a:srgbClr val="C00000"/>
                </a:solidFill>
              </a:rPr>
              <a:t>A manufacturer of hydrogenated vegetable oils, beverages and other non medicinal products.</a:t>
            </a:r>
          </a:p>
          <a:p>
            <a:endParaRPr lang="en-US" dirty="0">
              <a:solidFill>
                <a:srgbClr val="C00000"/>
              </a:solidFill>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Wholesale of drugs specified in Schedule C and C1 from motor vehicle</a:t>
            </a:r>
            <a:endParaRPr lang="en-US" dirty="0"/>
          </a:p>
        </p:txBody>
      </p:sp>
      <p:sp>
        <p:nvSpPr>
          <p:cNvPr id="3" name="Content Placeholder 2"/>
          <p:cNvSpPr>
            <a:spLocks noGrp="1"/>
          </p:cNvSpPr>
          <p:nvPr>
            <p:ph idx="1"/>
          </p:nvPr>
        </p:nvSpPr>
        <p:spPr/>
        <p:txBody>
          <a:bodyPr>
            <a:normAutofit fontScale="85000" lnSpcReduction="10000"/>
          </a:bodyPr>
          <a:lstStyle/>
          <a:p>
            <a:pPr>
              <a:lnSpc>
                <a:spcPct val="110000"/>
              </a:lnSpc>
              <a:buFont typeface="Wingdings" pitchFamily="2" charset="2"/>
              <a:buChar char="Ø"/>
            </a:pPr>
            <a:r>
              <a:rPr lang="en-US" dirty="0" smtClean="0">
                <a:solidFill>
                  <a:srgbClr val="FF0066"/>
                </a:solidFill>
              </a:rPr>
              <a:t>The license is issued in Form 21BB</a:t>
            </a:r>
          </a:p>
          <a:p>
            <a:pPr algn="just">
              <a:lnSpc>
                <a:spcPct val="110000"/>
              </a:lnSpc>
              <a:buFont typeface="Wingdings" pitchFamily="2" charset="2"/>
              <a:buChar char="Ø"/>
            </a:pPr>
            <a:r>
              <a:rPr lang="en-US" dirty="0" smtClean="0">
                <a:solidFill>
                  <a:srgbClr val="FF0066"/>
                </a:solidFill>
              </a:rPr>
              <a:t>Following conditions are to be satisfied by the licensee: </a:t>
            </a:r>
          </a:p>
          <a:p>
            <a:pPr algn="just">
              <a:lnSpc>
                <a:spcPct val="110000"/>
              </a:lnSpc>
              <a:buFont typeface="Wingdings" pitchFamily="2" charset="2"/>
              <a:buChar char="§"/>
            </a:pPr>
            <a:r>
              <a:rPr lang="en-US" dirty="0" smtClean="0">
                <a:solidFill>
                  <a:srgbClr val="0033CC"/>
                </a:solidFill>
              </a:rPr>
              <a:t>The license should be displaced in a prominent part of premises opened to the public. </a:t>
            </a:r>
          </a:p>
          <a:p>
            <a:pPr algn="just">
              <a:lnSpc>
                <a:spcPct val="110000"/>
              </a:lnSpc>
              <a:buFont typeface="Wingdings" pitchFamily="2" charset="2"/>
              <a:buChar char="§"/>
            </a:pPr>
            <a:r>
              <a:rPr lang="en-US" dirty="0" smtClean="0">
                <a:solidFill>
                  <a:srgbClr val="0033CC"/>
                </a:solidFill>
              </a:rPr>
              <a:t>The licensee should observe the precautions prescribed for the storage of drugs</a:t>
            </a:r>
          </a:p>
          <a:p>
            <a:pPr algn="just">
              <a:lnSpc>
                <a:spcPct val="110000"/>
              </a:lnSpc>
              <a:buFont typeface="Wingdings" pitchFamily="2" charset="2"/>
              <a:buChar char="§"/>
            </a:pPr>
            <a:r>
              <a:rPr lang="en-US" dirty="0" smtClean="0">
                <a:solidFill>
                  <a:srgbClr val="0033CC"/>
                </a:solidFill>
              </a:rPr>
              <a:t>For the sale of each additional category of drugs the permission should be obtained from the licensing authority</a:t>
            </a:r>
          </a:p>
          <a:p>
            <a:endParaRPr lang="en-US" dirty="0">
              <a:solidFill>
                <a:srgbClr val="0033CC"/>
              </a:solidFill>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229600" cy="5668963"/>
          </a:xfrm>
        </p:spPr>
        <p:txBody>
          <a:bodyPr>
            <a:normAutofit fontScale="85000" lnSpcReduction="10000"/>
          </a:bodyPr>
          <a:lstStyle/>
          <a:p>
            <a:pPr algn="just">
              <a:lnSpc>
                <a:spcPct val="110000"/>
              </a:lnSpc>
              <a:buFont typeface="Wingdings" pitchFamily="2" charset="2"/>
              <a:buChar char="§"/>
            </a:pPr>
            <a:r>
              <a:rPr lang="en-US" dirty="0" smtClean="0">
                <a:solidFill>
                  <a:srgbClr val="FF3300"/>
                </a:solidFill>
              </a:rPr>
              <a:t>Drug should be purchased only from a duly licensed dealer or manufacturer.</a:t>
            </a:r>
          </a:p>
          <a:p>
            <a:pPr algn="just">
              <a:lnSpc>
                <a:spcPct val="110000"/>
              </a:lnSpc>
              <a:buFont typeface="Wingdings" pitchFamily="2" charset="2"/>
              <a:buChar char="§"/>
            </a:pPr>
            <a:r>
              <a:rPr lang="en-US" dirty="0" smtClean="0">
                <a:solidFill>
                  <a:srgbClr val="FF3300"/>
                </a:solidFill>
              </a:rPr>
              <a:t>Wholesale for resale can be made to a person holding the requisite license to sell or distribute the drugs</a:t>
            </a:r>
          </a:p>
          <a:p>
            <a:pPr algn="just">
              <a:lnSpc>
                <a:spcPct val="110000"/>
              </a:lnSpc>
              <a:buFont typeface="Wingdings" pitchFamily="2" charset="2"/>
              <a:buChar char="§"/>
            </a:pPr>
            <a:r>
              <a:rPr lang="en-US" dirty="0" smtClean="0">
                <a:solidFill>
                  <a:srgbClr val="006600"/>
                </a:solidFill>
              </a:rPr>
              <a:t>However it does not apply to the sale of drugs to:- </a:t>
            </a:r>
          </a:p>
          <a:p>
            <a:pPr algn="just">
              <a:lnSpc>
                <a:spcPct val="110000"/>
              </a:lnSpc>
              <a:buFont typeface="Courier New" pitchFamily="49" charset="0"/>
              <a:buChar char="o"/>
            </a:pPr>
            <a:r>
              <a:rPr lang="en-US" dirty="0" smtClean="0">
                <a:solidFill>
                  <a:srgbClr val="006600"/>
                </a:solidFill>
              </a:rPr>
              <a:t>Hospital, medical, educational or research institute </a:t>
            </a:r>
          </a:p>
          <a:p>
            <a:pPr algn="just">
              <a:lnSpc>
                <a:spcPct val="110000"/>
              </a:lnSpc>
              <a:buFont typeface="Courier New" pitchFamily="49" charset="0"/>
              <a:buChar char="o"/>
            </a:pPr>
            <a:r>
              <a:rPr lang="en-US" dirty="0" smtClean="0">
                <a:solidFill>
                  <a:srgbClr val="006600"/>
                </a:solidFill>
              </a:rPr>
              <a:t>Government authorities </a:t>
            </a:r>
          </a:p>
          <a:p>
            <a:pPr algn="just">
              <a:lnSpc>
                <a:spcPct val="110000"/>
              </a:lnSpc>
              <a:buFont typeface="Courier New" pitchFamily="49" charset="0"/>
              <a:buChar char="o"/>
            </a:pPr>
            <a:r>
              <a:rPr lang="en-US" dirty="0" smtClean="0">
                <a:solidFill>
                  <a:srgbClr val="006600"/>
                </a:solidFill>
              </a:rPr>
              <a:t>A manufacturer of hydrogenated vegetable oils, beverages and other non medicinal products.</a:t>
            </a:r>
          </a:p>
          <a:p>
            <a:pPr algn="just">
              <a:lnSpc>
                <a:spcPct val="110000"/>
              </a:lnSpc>
              <a:buFont typeface="Wingdings" pitchFamily="2" charset="2"/>
              <a:buChar char="§"/>
            </a:pPr>
            <a:r>
              <a:rPr lang="en-US" dirty="0" smtClean="0">
                <a:solidFill>
                  <a:srgbClr val="3333CC"/>
                </a:solidFill>
              </a:rPr>
              <a:t>The licensee should inform the licensing authority in writing in the event of any changes in the ownership of the vehicle.</a:t>
            </a:r>
          </a:p>
          <a:p>
            <a:pPr algn="just">
              <a:lnSpc>
                <a:spcPct val="110000"/>
              </a:lnSpc>
              <a:buFont typeface="Courier New" pitchFamily="49" charset="0"/>
              <a:buChar char="o"/>
            </a:pPr>
            <a:endParaRPr lang="en-US" dirty="0" smtClean="0"/>
          </a:p>
          <a:p>
            <a:pPr algn="just">
              <a:lnSpc>
                <a:spcPct val="110000"/>
              </a:lnSpc>
            </a:pP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868362"/>
          </a:xfrm>
        </p:spPr>
        <p:txBody>
          <a:bodyPr>
            <a:noAutofit/>
          </a:bodyPr>
          <a:lstStyle/>
          <a:p>
            <a:pPr algn="l"/>
            <a:r>
              <a:rPr lang="en-US" sz="3900" dirty="0" smtClean="0">
                <a:solidFill>
                  <a:srgbClr val="FF0000"/>
                </a:solidFill>
              </a:rPr>
              <a:t>Classes of drugs prohibited for wholesale</a:t>
            </a:r>
            <a:endParaRPr lang="en-US" sz="3900" dirty="0">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a:bodyPr>
          <a:lstStyle/>
          <a:p>
            <a:pPr algn="just">
              <a:buFont typeface="Wingdings" pitchFamily="2" charset="2"/>
              <a:buChar char="Ø"/>
            </a:pPr>
            <a:r>
              <a:rPr lang="en-US" sz="2700" dirty="0" smtClean="0">
                <a:solidFill>
                  <a:srgbClr val="006600"/>
                </a:solidFill>
              </a:rPr>
              <a:t>Misbranded, spurious and adulterated drugs and drugs not of standard quality </a:t>
            </a:r>
          </a:p>
          <a:p>
            <a:pPr algn="just">
              <a:buFont typeface="Wingdings" pitchFamily="2" charset="2"/>
              <a:buChar char="Ø"/>
            </a:pPr>
            <a:r>
              <a:rPr lang="en-US" sz="2700" dirty="0" smtClean="0">
                <a:solidFill>
                  <a:srgbClr val="006600"/>
                </a:solidFill>
              </a:rPr>
              <a:t>Any patent or proprietary medicine </a:t>
            </a:r>
          </a:p>
          <a:p>
            <a:pPr algn="just">
              <a:buFont typeface="Wingdings" pitchFamily="2" charset="2"/>
              <a:buChar char="Ø"/>
            </a:pPr>
            <a:r>
              <a:rPr lang="en-US" sz="2700" dirty="0" smtClean="0">
                <a:solidFill>
                  <a:srgbClr val="006600"/>
                </a:solidFill>
              </a:rPr>
              <a:t>Any drug which claims to cure or prevent any disease or ailments as described in schedule J.</a:t>
            </a:r>
          </a:p>
          <a:p>
            <a:pPr algn="just">
              <a:buFont typeface="Wingdings" pitchFamily="2" charset="2"/>
              <a:buChar char="Ø"/>
            </a:pPr>
            <a:r>
              <a:rPr lang="en-US" sz="2700" dirty="0" smtClean="0">
                <a:solidFill>
                  <a:srgbClr val="0033CC"/>
                </a:solidFill>
              </a:rPr>
              <a:t>Any drug manufactured or imported in contravention to the act. </a:t>
            </a:r>
          </a:p>
          <a:p>
            <a:pPr algn="just">
              <a:buFont typeface="Wingdings" pitchFamily="2" charset="2"/>
              <a:buChar char="Ø"/>
            </a:pPr>
            <a:r>
              <a:rPr lang="en-US" sz="2700" dirty="0" smtClean="0">
                <a:solidFill>
                  <a:srgbClr val="0033CC"/>
                </a:solidFill>
              </a:rPr>
              <a:t>Drugs whose expiry date has expired. </a:t>
            </a:r>
          </a:p>
          <a:p>
            <a:pPr algn="just">
              <a:buFont typeface="Wingdings" pitchFamily="2" charset="2"/>
              <a:buChar char="Ø"/>
            </a:pPr>
            <a:r>
              <a:rPr lang="en-US" sz="2700" dirty="0" smtClean="0">
                <a:solidFill>
                  <a:srgbClr val="0033CC"/>
                </a:solidFill>
              </a:rPr>
              <a:t>Physician samples. </a:t>
            </a:r>
            <a:endParaRPr lang="en-US" sz="2700" dirty="0">
              <a:solidFill>
                <a:srgbClr val="0033CC"/>
              </a:solidFill>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rPr>
              <a:t>Retail sale</a:t>
            </a:r>
            <a:endParaRPr lang="en-US" b="1" dirty="0">
              <a:solidFill>
                <a:srgbClr val="FF0000"/>
              </a:solidFill>
            </a:endParaRPr>
          </a:p>
        </p:txBody>
      </p:sp>
      <p:sp>
        <p:nvSpPr>
          <p:cNvPr id="3" name="Content Placeholder 2"/>
          <p:cNvSpPr>
            <a:spLocks noGrp="1"/>
          </p:cNvSpPr>
          <p:nvPr>
            <p:ph idx="1"/>
          </p:nvPr>
        </p:nvSpPr>
        <p:spPr>
          <a:xfrm>
            <a:off x="457200" y="914400"/>
            <a:ext cx="8305800" cy="5638800"/>
          </a:xfrm>
        </p:spPr>
        <p:txBody>
          <a:bodyPr>
            <a:normAutofit fontScale="92500" lnSpcReduction="10000"/>
          </a:bodyPr>
          <a:lstStyle/>
          <a:p>
            <a:pPr algn="just">
              <a:buFont typeface="Wingdings" pitchFamily="2" charset="2"/>
              <a:buChar char="Ø"/>
            </a:pPr>
            <a:r>
              <a:rPr lang="en-US" sz="2700" dirty="0" smtClean="0">
                <a:solidFill>
                  <a:srgbClr val="C00000"/>
                </a:solidFill>
              </a:rPr>
              <a:t>For retail sale two types of license are issued</a:t>
            </a:r>
          </a:p>
          <a:p>
            <a:pPr marL="514350" indent="-514350" algn="just">
              <a:buFont typeface="+mj-lt"/>
              <a:buAutoNum type="arabicPeriod"/>
            </a:pPr>
            <a:r>
              <a:rPr lang="en-US" sz="2900" dirty="0" smtClean="0">
                <a:solidFill>
                  <a:srgbClr val="3333CC"/>
                </a:solidFill>
              </a:rPr>
              <a:t>General license: Granted to a person who have premises for business and who have engage the services of qualified person to supervise the sale of drug and do the compounding and dispensing. </a:t>
            </a:r>
          </a:p>
          <a:p>
            <a:pPr marL="514350" indent="-514350" algn="just">
              <a:buFont typeface="Wingdings" pitchFamily="2" charset="2"/>
              <a:buChar char="Ø"/>
            </a:pPr>
            <a:r>
              <a:rPr lang="en-US" sz="2900" dirty="0" smtClean="0">
                <a:solidFill>
                  <a:srgbClr val="FF3300"/>
                </a:solidFill>
              </a:rPr>
              <a:t>Retail sale license for drugs other than those specified in schedule C, C1 and X are issued in Form 20, </a:t>
            </a:r>
          </a:p>
          <a:p>
            <a:pPr marL="514350" indent="-514350" algn="just">
              <a:buFont typeface="Wingdings" pitchFamily="2" charset="2"/>
              <a:buChar char="Ø"/>
            </a:pPr>
            <a:r>
              <a:rPr lang="en-US" sz="2900" dirty="0" smtClean="0">
                <a:solidFill>
                  <a:srgbClr val="FF3300"/>
                </a:solidFill>
              </a:rPr>
              <a:t>Retail sale license for drugs specified in schedule C, C1 and excluding schedule X are issued in Form 21</a:t>
            </a:r>
          </a:p>
          <a:p>
            <a:pPr marL="514350" indent="-514350" algn="just">
              <a:buFont typeface="Wingdings" pitchFamily="2" charset="2"/>
              <a:buChar char="Ø"/>
            </a:pPr>
            <a:r>
              <a:rPr lang="en-US" sz="2900" dirty="0" smtClean="0">
                <a:solidFill>
                  <a:srgbClr val="FF3300"/>
                </a:solidFill>
              </a:rPr>
              <a:t>Retail sale license for drugs specified in schedule X are issued in Form 20F</a:t>
            </a:r>
          </a:p>
          <a:p>
            <a:pPr marL="514350" indent="-514350" algn="just">
              <a:buNone/>
            </a:pPr>
            <a:r>
              <a:rPr lang="en-US" sz="2900" dirty="0" smtClean="0"/>
              <a:t>2. </a:t>
            </a:r>
            <a:r>
              <a:rPr lang="en-US" sz="2900" dirty="0" smtClean="0">
                <a:solidFill>
                  <a:srgbClr val="003300"/>
                </a:solidFill>
              </a:rPr>
              <a:t>Restricted license: Granted to those dealer who do not engage the services of qualified person.</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304800"/>
            <a:ext cx="8686800" cy="6248400"/>
          </a:xfrm>
        </p:spPr>
        <p:txBody>
          <a:bodyPr>
            <a:normAutofit fontScale="40000" lnSpcReduction="20000"/>
          </a:bodyPr>
          <a:lstStyle/>
          <a:p>
            <a:pPr>
              <a:buNone/>
            </a:pPr>
            <a:r>
              <a:rPr lang="en-US" sz="3600" b="1" dirty="0" smtClean="0">
                <a:solidFill>
                  <a:srgbClr val="FF0000"/>
                </a:solidFill>
              </a:rPr>
              <a:t>   </a:t>
            </a:r>
            <a:r>
              <a:rPr lang="en-US" sz="7000" b="1" dirty="0" smtClean="0">
                <a:solidFill>
                  <a:srgbClr val="FF0000"/>
                </a:solidFill>
              </a:rPr>
              <a:t>Condition for retail sale license.</a:t>
            </a:r>
          </a:p>
          <a:p>
            <a:pPr>
              <a:buFont typeface="Wingdings" pitchFamily="2" charset="2"/>
              <a:buChar char="Ø"/>
            </a:pPr>
            <a:endParaRPr lang="en-US" dirty="0" smtClean="0"/>
          </a:p>
          <a:p>
            <a:pPr algn="just">
              <a:lnSpc>
                <a:spcPct val="120000"/>
              </a:lnSpc>
              <a:buFont typeface="Wingdings" pitchFamily="2" charset="2"/>
              <a:buChar char="Ø"/>
            </a:pPr>
            <a:r>
              <a:rPr lang="en-US" sz="6300" dirty="0" smtClean="0">
                <a:solidFill>
                  <a:srgbClr val="FF3300"/>
                </a:solidFill>
              </a:rPr>
              <a:t>The license should be displayed at prominent place. </a:t>
            </a:r>
          </a:p>
          <a:p>
            <a:pPr algn="just">
              <a:lnSpc>
                <a:spcPct val="120000"/>
              </a:lnSpc>
              <a:buFont typeface="Wingdings" pitchFamily="2" charset="2"/>
              <a:buChar char="Ø"/>
            </a:pPr>
            <a:r>
              <a:rPr lang="en-US" sz="6300" dirty="0" smtClean="0">
                <a:solidFill>
                  <a:srgbClr val="FF3300"/>
                </a:solidFill>
              </a:rPr>
              <a:t>The licensee should comply with all the provisions as per the Act.</a:t>
            </a:r>
          </a:p>
          <a:p>
            <a:pPr algn="just">
              <a:lnSpc>
                <a:spcPct val="120000"/>
              </a:lnSpc>
              <a:buFont typeface="Wingdings" pitchFamily="2" charset="2"/>
              <a:buChar char="Ø"/>
            </a:pPr>
            <a:r>
              <a:rPr lang="en-US" sz="6300" dirty="0" smtClean="0">
                <a:solidFill>
                  <a:srgbClr val="FF3300"/>
                </a:solidFill>
              </a:rPr>
              <a:t>If any changes in qualified staff report to the licensing authority.</a:t>
            </a:r>
          </a:p>
          <a:p>
            <a:pPr algn="just">
              <a:lnSpc>
                <a:spcPct val="120000"/>
              </a:lnSpc>
              <a:buFont typeface="Wingdings" pitchFamily="2" charset="2"/>
              <a:buChar char="Ø"/>
            </a:pPr>
            <a:r>
              <a:rPr lang="en-US" sz="6300" dirty="0" smtClean="0">
                <a:solidFill>
                  <a:srgbClr val="FF3300"/>
                </a:solidFill>
              </a:rPr>
              <a:t>The licensee must have an adequate premises equipped with facility for storage. </a:t>
            </a:r>
          </a:p>
          <a:p>
            <a:pPr algn="just">
              <a:lnSpc>
                <a:spcPct val="120000"/>
              </a:lnSpc>
              <a:buFont typeface="Wingdings" pitchFamily="2" charset="2"/>
              <a:buChar char="Ø"/>
            </a:pPr>
            <a:r>
              <a:rPr lang="en-US" sz="6300" dirty="0" smtClean="0">
                <a:solidFill>
                  <a:srgbClr val="006600"/>
                </a:solidFill>
              </a:rPr>
              <a:t>Requirement prescribed to run pharmacy as per schedule N. </a:t>
            </a:r>
          </a:p>
          <a:p>
            <a:pPr algn="just">
              <a:lnSpc>
                <a:spcPct val="120000"/>
              </a:lnSpc>
              <a:buFont typeface="Wingdings" pitchFamily="2" charset="2"/>
              <a:buChar char="Ø"/>
            </a:pPr>
            <a:r>
              <a:rPr lang="en-US" sz="6300" dirty="0" smtClean="0">
                <a:solidFill>
                  <a:srgbClr val="006600"/>
                </a:solidFill>
              </a:rPr>
              <a:t>Licensee must allow an inspector to inspect the premises, register and records. </a:t>
            </a:r>
          </a:p>
          <a:p>
            <a:pPr algn="just">
              <a:lnSpc>
                <a:spcPct val="120000"/>
              </a:lnSpc>
              <a:buFont typeface="Wingdings" pitchFamily="2" charset="2"/>
              <a:buChar char="Ø"/>
            </a:pPr>
            <a:r>
              <a:rPr lang="en-US" sz="6300" dirty="0" smtClean="0">
                <a:solidFill>
                  <a:srgbClr val="006600"/>
                </a:solidFill>
              </a:rPr>
              <a:t>Precaution should be taken for the storage of schedule C and C1 drug.</a:t>
            </a:r>
          </a:p>
          <a:p>
            <a:pPr algn="just">
              <a:lnSpc>
                <a:spcPct val="120000"/>
              </a:lnSpc>
              <a:buFont typeface="Wingdings" pitchFamily="2" charset="2"/>
              <a:buChar char="Ø"/>
            </a:pPr>
            <a:r>
              <a:rPr lang="en-US" sz="6300" dirty="0" smtClean="0">
                <a:solidFill>
                  <a:srgbClr val="006600"/>
                </a:solidFill>
              </a:rPr>
              <a:t>Drug should be purchased from license manufacturer.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1923</TotalTime>
  <Words>9422</Words>
  <Application>Microsoft Office PowerPoint</Application>
  <PresentationFormat>On-screen Show (4:3)</PresentationFormat>
  <Paragraphs>722</Paragraphs>
  <Slides>116</Slides>
  <Notes>6</Notes>
  <HiddenSlides>0</HiddenSlides>
  <MMClips>0</MMClips>
  <ScaleCrop>false</ScaleCrop>
  <HeadingPairs>
    <vt:vector size="4" baseType="variant">
      <vt:variant>
        <vt:lpstr>Theme</vt:lpstr>
      </vt:variant>
      <vt:variant>
        <vt:i4>1</vt:i4>
      </vt:variant>
      <vt:variant>
        <vt:lpstr>Slide Titles</vt:lpstr>
      </vt:variant>
      <vt:variant>
        <vt:i4>116</vt:i4>
      </vt:variant>
    </vt:vector>
  </HeadingPairs>
  <TitlesOfParts>
    <vt:vector size="117" baseType="lpstr">
      <vt:lpstr>Office Theme</vt:lpstr>
      <vt:lpstr>    </vt:lpstr>
      <vt:lpstr>Introduction</vt:lpstr>
      <vt:lpstr>.</vt:lpstr>
      <vt:lpstr>.</vt:lpstr>
      <vt:lpstr>Chapters of the act</vt:lpstr>
      <vt:lpstr>LIST OF AMENDING ACTS AND ADAPTATION ORDERS</vt:lpstr>
      <vt:lpstr>DEFINITIONS</vt:lpstr>
      <vt:lpstr>.</vt:lpstr>
      <vt:lpstr>.</vt:lpstr>
      <vt:lpstr>.</vt:lpstr>
      <vt:lpstr>.</vt:lpstr>
      <vt:lpstr>.</vt:lpstr>
      <vt:lpstr>.</vt:lpstr>
      <vt:lpstr>.</vt:lpstr>
      <vt:lpstr>.</vt:lpstr>
      <vt:lpstr>.</vt:lpstr>
      <vt:lpstr>.</vt:lpstr>
      <vt:lpstr>.</vt:lpstr>
      <vt:lpstr>Schedules to the Act &amp; Rules </vt:lpstr>
      <vt:lpstr>.</vt:lpstr>
      <vt:lpstr>.</vt:lpstr>
      <vt:lpstr>.</vt:lpstr>
      <vt:lpstr>.</vt:lpstr>
      <vt:lpstr>.</vt:lpstr>
      <vt:lpstr>.</vt:lpstr>
      <vt:lpstr>Administration of the act and rules</vt:lpstr>
      <vt:lpstr>Administration of the act and rules</vt:lpstr>
      <vt:lpstr>.</vt:lpstr>
      <vt:lpstr>.</vt:lpstr>
      <vt:lpstr>.</vt:lpstr>
      <vt:lpstr>Drugs Consultative Committee(DCC)</vt:lpstr>
      <vt:lpstr>Central Drug Laboratory (CDL)</vt:lpstr>
      <vt:lpstr>Government Analyst</vt:lpstr>
      <vt:lpstr>.</vt:lpstr>
      <vt:lpstr>.</vt:lpstr>
      <vt:lpstr>Licensing Authorities</vt:lpstr>
      <vt:lpstr>.</vt:lpstr>
      <vt:lpstr>Controlling Authority </vt:lpstr>
      <vt:lpstr>Drug Inspector</vt:lpstr>
      <vt:lpstr>.</vt:lpstr>
      <vt:lpstr>.</vt:lpstr>
      <vt:lpstr>.</vt:lpstr>
      <vt:lpstr>.</vt:lpstr>
      <vt:lpstr>.</vt:lpstr>
      <vt:lpstr>.</vt:lpstr>
      <vt:lpstr>.</vt:lpstr>
      <vt:lpstr>.</vt:lpstr>
      <vt:lpstr>.</vt:lpstr>
      <vt:lpstr>.</vt:lpstr>
      <vt:lpstr>Import of drugs and cosmetics</vt:lpstr>
      <vt:lpstr>Classes of Drugs Prohibited to Import</vt:lpstr>
      <vt:lpstr>.</vt:lpstr>
      <vt:lpstr>. Import of drug &amp; cosmetics permitted under license only </vt:lpstr>
      <vt:lpstr>Import of drug under license/permit</vt:lpstr>
      <vt:lpstr>Import of schedule C and C1 drugs</vt:lpstr>
      <vt:lpstr>Import of schedule X drugs</vt:lpstr>
      <vt:lpstr>Import of small quantities of drug for examination, test or analysis</vt:lpstr>
      <vt:lpstr>Import of drugs for personal use</vt:lpstr>
      <vt:lpstr>.</vt:lpstr>
      <vt:lpstr>Import of new drug</vt:lpstr>
      <vt:lpstr>Drugs exempted from provisions regulating imports of drug</vt:lpstr>
      <vt:lpstr>Offences &amp; Penalty related to import of drug</vt:lpstr>
      <vt:lpstr>.</vt:lpstr>
      <vt:lpstr>Manufacture of Drugs</vt:lpstr>
      <vt:lpstr>.</vt:lpstr>
      <vt:lpstr>Prohibition of manufacture and sale of certain drugs</vt:lpstr>
      <vt:lpstr>Manufacture of drugs specified in schedule C&amp;C1</vt:lpstr>
      <vt:lpstr>.</vt:lpstr>
      <vt:lpstr>.</vt:lpstr>
      <vt:lpstr>.</vt:lpstr>
      <vt:lpstr>Manufacture of Schedule-X drugs</vt:lpstr>
      <vt:lpstr>.</vt:lpstr>
      <vt:lpstr>Manufacture of drugs other than those specified in schedule C, C1 &amp; X</vt:lpstr>
      <vt:lpstr>.</vt:lpstr>
      <vt:lpstr>Manufacture of drugs for examination, test or analysis</vt:lpstr>
      <vt:lpstr>.</vt:lpstr>
      <vt:lpstr>.</vt:lpstr>
      <vt:lpstr>Manufacture of New Drugs</vt:lpstr>
      <vt:lpstr>.</vt:lpstr>
      <vt:lpstr>Loan licenses</vt:lpstr>
      <vt:lpstr>.</vt:lpstr>
      <vt:lpstr>Repacking license</vt:lpstr>
      <vt:lpstr>.</vt:lpstr>
      <vt:lpstr>.</vt:lpstr>
      <vt:lpstr>Sale of Drugs </vt:lpstr>
      <vt:lpstr>.</vt:lpstr>
      <vt:lpstr>Wholesale of drugs other than those specified in Schedule C, C1 and X</vt:lpstr>
      <vt:lpstr>.</vt:lpstr>
      <vt:lpstr>Wholesale of drugs other than Schedule C, and C1 drugs from Motor Vehicle</vt:lpstr>
      <vt:lpstr>.</vt:lpstr>
      <vt:lpstr>Wholesale of Schedule X </vt:lpstr>
      <vt:lpstr>.</vt:lpstr>
      <vt:lpstr>Wholesale of drugs specified in Schedule C and C1 but not included in  Schedule X</vt:lpstr>
      <vt:lpstr>.</vt:lpstr>
      <vt:lpstr>Wholesale of drugs specified in Schedule C and C1 from motor vehicle</vt:lpstr>
      <vt:lpstr>.</vt:lpstr>
      <vt:lpstr>Classes of drugs prohibited for wholesale</vt:lpstr>
      <vt:lpstr>Retail sale</vt:lpstr>
      <vt:lpstr>.</vt:lpstr>
      <vt:lpstr>Restricted license</vt:lpstr>
      <vt:lpstr>.</vt:lpstr>
      <vt:lpstr>Slide 102</vt:lpstr>
      <vt:lpstr>Slide 103</vt:lpstr>
      <vt:lpstr>Labeling of drugs</vt:lpstr>
      <vt:lpstr>.</vt:lpstr>
      <vt:lpstr>.</vt:lpstr>
      <vt:lpstr>.</vt:lpstr>
      <vt:lpstr>Special labelling requirements</vt:lpstr>
      <vt:lpstr>Slide 109</vt:lpstr>
      <vt:lpstr>Slide 110</vt:lpstr>
      <vt:lpstr>Packing of drugs</vt:lpstr>
      <vt:lpstr>.</vt:lpstr>
      <vt:lpstr>.</vt:lpstr>
      <vt:lpstr>.</vt:lpstr>
      <vt:lpstr>References</vt:lpstr>
      <vt:lpstr>Slide 116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c:creator>
  <cp:lastModifiedBy>A</cp:lastModifiedBy>
  <cp:revision>212</cp:revision>
  <dcterms:created xsi:type="dcterms:W3CDTF">2020-09-01T18:03:10Z</dcterms:created>
  <dcterms:modified xsi:type="dcterms:W3CDTF">2021-12-30T12:52:58Z</dcterms:modified>
</cp:coreProperties>
</file>