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3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8FEEE045-F764-4708-AD21-A83311FB02E9}" type="datetimeFigureOut">
              <a:rPr lang="en-US" smtClean="0"/>
              <a:t>11/30/2021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13EC577-7473-4882-BD05-8C67678C381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EEE045-F764-4708-AD21-A83311FB02E9}"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EC577-7473-4882-BD05-8C67678C38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EEE045-F764-4708-AD21-A83311FB02E9}"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EC577-7473-4882-BD05-8C67678C38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8FEEE045-F764-4708-AD21-A83311FB02E9}" type="datetimeFigureOut">
              <a:rPr lang="en-US" smtClean="0"/>
              <a:t>11/30/2021</a:t>
            </a:fld>
            <a:endParaRPr lang="en-US"/>
          </a:p>
        </p:txBody>
      </p:sp>
      <p:sp>
        <p:nvSpPr>
          <p:cNvPr id="9" name="Slide Number Placeholder 8"/>
          <p:cNvSpPr>
            <a:spLocks noGrp="1"/>
          </p:cNvSpPr>
          <p:nvPr>
            <p:ph type="sldNum" sz="quarter" idx="15"/>
          </p:nvPr>
        </p:nvSpPr>
        <p:spPr/>
        <p:txBody>
          <a:bodyPr rtlCol="0"/>
          <a:lstStyle/>
          <a:p>
            <a:fld id="{E13EC577-7473-4882-BD05-8C67678C381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FEEE045-F764-4708-AD21-A83311FB02E9}" type="datetimeFigureOut">
              <a:rPr lang="en-US" smtClean="0"/>
              <a:t>11/30/2021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13EC577-7473-4882-BD05-8C67678C38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FEEE045-F764-4708-AD21-A83311FB02E9}"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EC577-7473-4882-BD05-8C67678C381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8FEEE045-F764-4708-AD21-A83311FB02E9}"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3EC577-7473-4882-BD05-8C67678C381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8FEEE045-F764-4708-AD21-A83311FB02E9}" type="datetimeFigureOut">
              <a:rPr lang="en-US" smtClean="0"/>
              <a:t>11/30/2021</a:t>
            </a:fld>
            <a:endParaRPr lang="en-US"/>
          </a:p>
        </p:txBody>
      </p:sp>
      <p:sp>
        <p:nvSpPr>
          <p:cNvPr id="7" name="Slide Number Placeholder 6"/>
          <p:cNvSpPr>
            <a:spLocks noGrp="1"/>
          </p:cNvSpPr>
          <p:nvPr>
            <p:ph type="sldNum" sz="quarter" idx="11"/>
          </p:nvPr>
        </p:nvSpPr>
        <p:spPr/>
        <p:txBody>
          <a:bodyPr rtlCol="0"/>
          <a:lstStyle/>
          <a:p>
            <a:fld id="{E13EC577-7473-4882-BD05-8C67678C381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EE045-F764-4708-AD21-A83311FB02E9}"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3EC577-7473-4882-BD05-8C67678C38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8FEEE045-F764-4708-AD21-A83311FB02E9}" type="datetimeFigureOut">
              <a:rPr lang="en-US" smtClean="0"/>
              <a:t>11/30/2021</a:t>
            </a:fld>
            <a:endParaRPr lang="en-US"/>
          </a:p>
        </p:txBody>
      </p:sp>
      <p:sp>
        <p:nvSpPr>
          <p:cNvPr id="22" name="Slide Number Placeholder 21"/>
          <p:cNvSpPr>
            <a:spLocks noGrp="1"/>
          </p:cNvSpPr>
          <p:nvPr>
            <p:ph type="sldNum" sz="quarter" idx="15"/>
          </p:nvPr>
        </p:nvSpPr>
        <p:spPr/>
        <p:txBody>
          <a:bodyPr rtlCol="0"/>
          <a:lstStyle/>
          <a:p>
            <a:fld id="{E13EC577-7473-4882-BD05-8C67678C381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FEEE045-F764-4708-AD21-A83311FB02E9}" type="datetimeFigureOut">
              <a:rPr lang="en-US" smtClean="0"/>
              <a:t>11/30/2021</a:t>
            </a:fld>
            <a:endParaRPr lang="en-US"/>
          </a:p>
        </p:txBody>
      </p:sp>
      <p:sp>
        <p:nvSpPr>
          <p:cNvPr id="18" name="Slide Number Placeholder 17"/>
          <p:cNvSpPr>
            <a:spLocks noGrp="1"/>
          </p:cNvSpPr>
          <p:nvPr>
            <p:ph type="sldNum" sz="quarter" idx="11"/>
          </p:nvPr>
        </p:nvSpPr>
        <p:spPr/>
        <p:txBody>
          <a:bodyPr rtlCol="0"/>
          <a:lstStyle/>
          <a:p>
            <a:fld id="{E13EC577-7473-4882-BD05-8C67678C381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FEEE045-F764-4708-AD21-A83311FB02E9}" type="datetimeFigureOut">
              <a:rPr lang="en-US" smtClean="0"/>
              <a:t>11/30/2021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13EC577-7473-4882-BD05-8C67678C38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828799"/>
          </a:xfrm>
        </p:spPr>
        <p:txBody>
          <a:bodyPr>
            <a:normAutofit/>
          </a:bodyPr>
          <a:lstStyle/>
          <a:p>
            <a:r>
              <a:rPr lang="en-US" sz="8000" dirty="0">
                <a:latin typeface="Baskerville Old Face" pitchFamily="18" charset="0"/>
              </a:rPr>
              <a:t>Drying</a:t>
            </a:r>
          </a:p>
        </p:txBody>
      </p:sp>
      <p:sp>
        <p:nvSpPr>
          <p:cNvPr id="3" name="Subtitle 2"/>
          <p:cNvSpPr>
            <a:spLocks noGrp="1"/>
          </p:cNvSpPr>
          <p:nvPr>
            <p:ph type="subTitle" idx="1"/>
          </p:nvPr>
        </p:nvSpPr>
        <p:spPr>
          <a:xfrm>
            <a:off x="1371600" y="2133600"/>
            <a:ext cx="6400800" cy="3505200"/>
          </a:xfrm>
        </p:spPr>
        <p:txBody>
          <a:bodyPr/>
          <a:lstStyle/>
          <a:p>
            <a:r>
              <a:rPr lang="en-US" dirty="0">
                <a:solidFill>
                  <a:schemeClr val="tx2">
                    <a:lumMod val="50000"/>
                  </a:schemeClr>
                </a:solidFill>
              </a:rPr>
              <a:t>Drying is the application of heat under controlled conditions to remove the majority of water normally present in the food by evaporation.</a:t>
            </a:r>
          </a:p>
        </p:txBody>
      </p:sp>
    </p:spTree>
    <p:extLst>
      <p:ext uri="{BB962C8B-B14F-4D97-AF65-F5344CB8AC3E}">
        <p14:creationId xmlns:p14="http://schemas.microsoft.com/office/powerpoint/2010/main" val="3326150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838200"/>
          </a:xfrm>
        </p:spPr>
        <p:txBody>
          <a:bodyPr/>
          <a:lstStyle/>
          <a:p>
            <a:r>
              <a:rPr lang="en-US" dirty="0"/>
              <a:t>Principle of preservation by Drying</a:t>
            </a:r>
          </a:p>
        </p:txBody>
      </p:sp>
      <p:sp>
        <p:nvSpPr>
          <p:cNvPr id="3" name="Content Placeholder 2"/>
          <p:cNvSpPr>
            <a:spLocks noGrp="1"/>
          </p:cNvSpPr>
          <p:nvPr>
            <p:ph sz="quarter" idx="1"/>
          </p:nvPr>
        </p:nvSpPr>
        <p:spPr/>
        <p:txBody>
          <a:bodyPr/>
          <a:lstStyle/>
          <a:p>
            <a:pPr marL="514350" indent="-514350">
              <a:buAutoNum type="arabicPeriod"/>
            </a:pPr>
            <a:r>
              <a:rPr lang="en-US" dirty="0"/>
              <a:t>Remove the water necessary for the growth of microbe and for the enzymatic activity.</a:t>
            </a:r>
          </a:p>
          <a:p>
            <a:pPr marL="514350" indent="-514350">
              <a:buAutoNum type="arabicPeriod"/>
            </a:pPr>
            <a:r>
              <a:rPr lang="en-US" dirty="0"/>
              <a:t>Reduction in the water activity increases the osmotic pressure by increasing the concentration of sugar, salt and other solutes, thus creating the environment which is not </a:t>
            </a:r>
            <a:r>
              <a:rPr lang="en-US" dirty="0" err="1"/>
              <a:t>favourable</a:t>
            </a:r>
            <a:r>
              <a:rPr lang="en-US" dirty="0"/>
              <a:t> for the growth of microbes. </a:t>
            </a:r>
          </a:p>
        </p:txBody>
      </p:sp>
    </p:spTree>
    <p:extLst>
      <p:ext uri="{BB962C8B-B14F-4D97-AF65-F5344CB8AC3E}">
        <p14:creationId xmlns:p14="http://schemas.microsoft.com/office/powerpoint/2010/main" val="707638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Drying Curve</a:t>
            </a:r>
          </a:p>
        </p:txBody>
      </p:sp>
      <p:pic>
        <p:nvPicPr>
          <p:cNvPr id="1026" name="Picture 2" descr="C:\Users\KARUNA\Desktop\images.pn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2628900" y="3308350"/>
            <a:ext cx="3124200" cy="1457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0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sz="quarter" idx="1"/>
          </p:nvPr>
        </p:nvSpPr>
        <p:spPr/>
        <p:txBody>
          <a:bodyPr>
            <a:normAutofit/>
          </a:bodyPr>
          <a:lstStyle/>
          <a:p>
            <a:r>
              <a:rPr lang="en-US" dirty="0"/>
              <a:t>When the hot air is blown over a wet food, water </a:t>
            </a:r>
            <a:r>
              <a:rPr lang="en-US" dirty="0" err="1"/>
              <a:t>vapour</a:t>
            </a:r>
            <a:r>
              <a:rPr lang="en-US" dirty="0"/>
              <a:t> diffuses through a boundary film of air surrounding the food and is carried away by the moving air.</a:t>
            </a:r>
          </a:p>
          <a:p>
            <a:r>
              <a:rPr lang="en-US" dirty="0"/>
              <a:t>A water </a:t>
            </a:r>
            <a:r>
              <a:rPr lang="en-US" dirty="0" err="1"/>
              <a:t>vapour</a:t>
            </a:r>
            <a:r>
              <a:rPr lang="en-US" dirty="0"/>
              <a:t> pressure gradient is established from the moist interior of the food to the dry air. The boundary film acts as a barrier to both heat transfer and the removal of water </a:t>
            </a:r>
            <a:r>
              <a:rPr lang="en-US" dirty="0" err="1"/>
              <a:t>vapour</a:t>
            </a:r>
            <a:r>
              <a:rPr lang="en-US" dirty="0"/>
              <a:t>. </a:t>
            </a:r>
          </a:p>
          <a:p>
            <a:r>
              <a:rPr lang="en-US" dirty="0"/>
              <a:t>When water </a:t>
            </a:r>
            <a:r>
              <a:rPr lang="en-US" dirty="0" err="1"/>
              <a:t>vapour</a:t>
            </a:r>
            <a:r>
              <a:rPr lang="en-US" dirty="0"/>
              <a:t> leaves the surface of the food, it increases the humidity of the air in the boundary film. This reduces the water </a:t>
            </a:r>
            <a:r>
              <a:rPr lang="en-US" dirty="0" err="1"/>
              <a:t>vapour</a:t>
            </a:r>
            <a:r>
              <a:rPr lang="en-US" dirty="0"/>
              <a:t> pressure gradient and sows the rate of drying.</a:t>
            </a:r>
          </a:p>
        </p:txBody>
      </p:sp>
    </p:spTree>
    <p:extLst>
      <p:ext uri="{BB962C8B-B14F-4D97-AF65-F5344CB8AC3E}">
        <p14:creationId xmlns:p14="http://schemas.microsoft.com/office/powerpoint/2010/main" val="2979484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 explanation</a:t>
            </a:r>
          </a:p>
        </p:txBody>
      </p:sp>
      <p:sp>
        <p:nvSpPr>
          <p:cNvPr id="3" name="Content Placeholder 2"/>
          <p:cNvSpPr>
            <a:spLocks noGrp="1"/>
          </p:cNvSpPr>
          <p:nvPr>
            <p:ph sz="quarter" idx="1"/>
          </p:nvPr>
        </p:nvSpPr>
        <p:spPr/>
        <p:txBody>
          <a:bodyPr>
            <a:normAutofit/>
          </a:bodyPr>
          <a:lstStyle/>
          <a:p>
            <a:r>
              <a:rPr lang="en-US" dirty="0"/>
              <a:t>The drying of the food depends upon the relative humidity of the air, temperature of the air flowing through the food.</a:t>
            </a:r>
          </a:p>
          <a:p>
            <a:r>
              <a:rPr lang="en-US" dirty="0"/>
              <a:t>When the food is dried, it has the following phases:-</a:t>
            </a:r>
          </a:p>
          <a:p>
            <a:pPr marL="514350" indent="-514350">
              <a:buAutoNum type="arabicPeriod"/>
            </a:pPr>
            <a:r>
              <a:rPr lang="en-US" b="1" u="sng" dirty="0"/>
              <a:t>Initial settling stage</a:t>
            </a:r>
          </a:p>
          <a:p>
            <a:pPr marL="0" indent="0">
              <a:buNone/>
            </a:pPr>
            <a:r>
              <a:rPr lang="en-US" dirty="0"/>
              <a:t>Here, there is no loss of moisture and the surface of food gets heated to the wet bulb temperature (A to B).</a:t>
            </a:r>
          </a:p>
        </p:txBody>
      </p:sp>
    </p:spTree>
    <p:extLst>
      <p:ext uri="{BB962C8B-B14F-4D97-AF65-F5344CB8AC3E}">
        <p14:creationId xmlns:p14="http://schemas.microsoft.com/office/powerpoint/2010/main" val="141694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686799" y="182881"/>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457200"/>
            <a:ext cx="8229600" cy="5668963"/>
          </a:xfrm>
        </p:spPr>
        <p:txBody>
          <a:bodyPr>
            <a:normAutofit/>
          </a:bodyPr>
          <a:lstStyle/>
          <a:p>
            <a:pPr marL="0" indent="0">
              <a:buNone/>
            </a:pPr>
            <a:r>
              <a:rPr lang="en-US" dirty="0"/>
              <a:t>2. </a:t>
            </a:r>
            <a:r>
              <a:rPr lang="en-US" b="1" u="sng" dirty="0"/>
              <a:t>Constant rate period</a:t>
            </a:r>
          </a:p>
          <a:p>
            <a:pPr marL="0" indent="0">
              <a:buNone/>
            </a:pPr>
            <a:r>
              <a:rPr lang="en-US" dirty="0"/>
              <a:t>Here, the rate of loss of moisture from the surface of food is same as the rate at which the moisture moves to the surface of food from the interior of food and the drying process commences.</a:t>
            </a:r>
          </a:p>
          <a:p>
            <a:pPr marL="0" indent="0">
              <a:buNone/>
            </a:pPr>
            <a:r>
              <a:rPr lang="en-US" dirty="0"/>
              <a:t>This process continues until the critical moisture content is reached. </a:t>
            </a:r>
          </a:p>
          <a:p>
            <a:pPr marL="0" indent="0">
              <a:buNone/>
            </a:pPr>
            <a:r>
              <a:rPr lang="en-US" dirty="0"/>
              <a:t>The surface temperature of the food remains close to the wet bulb temperature of the drying period until the end of constant rate period, due to the cooling effect of evaporating water.</a:t>
            </a:r>
          </a:p>
        </p:txBody>
      </p:sp>
    </p:spTree>
    <p:extLst>
      <p:ext uri="{BB962C8B-B14F-4D97-AF65-F5344CB8AC3E}">
        <p14:creationId xmlns:p14="http://schemas.microsoft.com/office/powerpoint/2010/main" val="633588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2517" y="304800"/>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304800"/>
            <a:ext cx="8229600" cy="5821363"/>
          </a:xfrm>
        </p:spPr>
        <p:txBody>
          <a:bodyPr/>
          <a:lstStyle/>
          <a:p>
            <a:pPr marL="0" indent="0">
              <a:buNone/>
            </a:pPr>
            <a:r>
              <a:rPr lang="en-US" dirty="0"/>
              <a:t>3. </a:t>
            </a:r>
            <a:r>
              <a:rPr lang="en-US" b="1" u="sng" dirty="0"/>
              <a:t>Falling rate period</a:t>
            </a:r>
          </a:p>
          <a:p>
            <a:pPr marL="0" indent="0">
              <a:buNone/>
            </a:pPr>
            <a:r>
              <a:rPr lang="en-US" dirty="0"/>
              <a:t>When the moisture content falls down the critical moisture content, the rate of drying drops until it reaches EMC i.e. Equilibrium Moisture Content.</a:t>
            </a:r>
          </a:p>
        </p:txBody>
      </p:sp>
    </p:spTree>
    <p:extLst>
      <p:ext uri="{BB962C8B-B14F-4D97-AF65-F5344CB8AC3E}">
        <p14:creationId xmlns:p14="http://schemas.microsoft.com/office/powerpoint/2010/main" val="405927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145</TotalTime>
  <Words>372</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Drying</vt:lpstr>
      <vt:lpstr>Principle of preservation by Drying</vt:lpstr>
      <vt:lpstr>Drying Curve</vt:lpstr>
      <vt:lpstr>Procedure</vt:lpstr>
      <vt:lpstr>Graph explanation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Drying</dc:title>
  <dc:creator>Windows User</dc:creator>
  <cp:lastModifiedBy>deepti rai</cp:lastModifiedBy>
  <cp:revision>11</cp:revision>
  <dcterms:created xsi:type="dcterms:W3CDTF">2021-11-27T13:04:14Z</dcterms:created>
  <dcterms:modified xsi:type="dcterms:W3CDTF">2021-11-30T06:09:21Z</dcterms:modified>
</cp:coreProperties>
</file>