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63125CE-386A-4F82-8888-CFB684D42A02}"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24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A8655B-E477-4F85-A08B-A0E7C28D249F}"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3125CE-386A-4F82-8888-CFB684D42A02}" type="slidenum">
              <a:rPr lang="en-IN" smtClean="0"/>
              <a:t>‹#›</a:t>
            </a:fld>
            <a:endParaRPr lang="en-IN"/>
          </a:p>
        </p:txBody>
      </p:sp>
    </p:spTree>
    <p:extLst>
      <p:ext uri="{BB962C8B-B14F-4D97-AF65-F5344CB8AC3E}">
        <p14:creationId xmlns:p14="http://schemas.microsoft.com/office/powerpoint/2010/main" val="318802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27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21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spTree>
    <p:extLst>
      <p:ext uri="{BB962C8B-B14F-4D97-AF65-F5344CB8AC3E}">
        <p14:creationId xmlns:p14="http://schemas.microsoft.com/office/powerpoint/2010/main" val="1707446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27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093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27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32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spTree>
    <p:extLst>
      <p:ext uri="{BB962C8B-B14F-4D97-AF65-F5344CB8AC3E}">
        <p14:creationId xmlns:p14="http://schemas.microsoft.com/office/powerpoint/2010/main" val="222991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8655B-E477-4F85-A08B-A0E7C28D249F}" type="datetimeFigureOut">
              <a:rPr lang="en-IN" smtClean="0"/>
              <a:t>15-11-2022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63125CE-386A-4F82-8888-CFB684D42A02}"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26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A8655B-E477-4F85-A08B-A0E7C28D249F}"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3125CE-386A-4F82-8888-CFB684D42A02}" type="slidenum">
              <a:rPr lang="en-IN" smtClean="0"/>
              <a:t>‹#›</a:t>
            </a:fld>
            <a:endParaRPr lang="en-IN"/>
          </a:p>
        </p:txBody>
      </p:sp>
    </p:spTree>
    <p:extLst>
      <p:ext uri="{BB962C8B-B14F-4D97-AF65-F5344CB8AC3E}">
        <p14:creationId xmlns:p14="http://schemas.microsoft.com/office/powerpoint/2010/main" val="357742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A8655B-E477-4F85-A08B-A0E7C28D249F}" type="datetimeFigureOut">
              <a:rPr lang="en-IN" smtClean="0"/>
              <a:t>15-11-2022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63125CE-386A-4F82-8888-CFB684D42A02}"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2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A8655B-E477-4F85-A08B-A0E7C28D249F}" type="datetimeFigureOut">
              <a:rPr lang="en-IN" smtClean="0"/>
              <a:t>15-11-2022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63125CE-386A-4F82-8888-CFB684D42A02}"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87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8655B-E477-4F85-A08B-A0E7C28D249F}" type="datetimeFigureOut">
              <a:rPr lang="en-IN" smtClean="0"/>
              <a:t>15-11-2022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63125CE-386A-4F82-8888-CFB684D42A02}" type="slidenum">
              <a:rPr lang="en-IN" smtClean="0"/>
              <a:t>‹#›</a:t>
            </a:fld>
            <a:endParaRPr lang="en-IN"/>
          </a:p>
        </p:txBody>
      </p:sp>
    </p:spTree>
    <p:extLst>
      <p:ext uri="{BB962C8B-B14F-4D97-AF65-F5344CB8AC3E}">
        <p14:creationId xmlns:p14="http://schemas.microsoft.com/office/powerpoint/2010/main" val="337408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A8655B-E477-4F85-A08B-A0E7C28D249F}"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3125CE-386A-4F82-8888-CFB684D42A02}"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79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A8655B-E477-4F85-A08B-A0E7C28D249F}" type="datetimeFigureOut">
              <a:rPr lang="en-IN" smtClean="0"/>
              <a:t>15-11-2022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63125CE-386A-4F82-8888-CFB684D42A02}" type="slidenum">
              <a:rPr lang="en-IN" smtClean="0"/>
              <a:t>‹#›</a:t>
            </a:fld>
            <a:endParaRPr lang="en-IN"/>
          </a:p>
        </p:txBody>
      </p:sp>
    </p:spTree>
    <p:extLst>
      <p:ext uri="{BB962C8B-B14F-4D97-AF65-F5344CB8AC3E}">
        <p14:creationId xmlns:p14="http://schemas.microsoft.com/office/powerpoint/2010/main" val="931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A8655B-E477-4F85-A08B-A0E7C28D249F}" type="datetimeFigureOut">
              <a:rPr lang="en-IN" smtClean="0"/>
              <a:t>15-11-2022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3125CE-386A-4F82-8888-CFB684D42A02}" type="slidenum">
              <a:rPr lang="en-IN" smtClean="0"/>
              <a:t>‹#›</a:t>
            </a:fld>
            <a:endParaRPr lang="en-IN"/>
          </a:p>
        </p:txBody>
      </p:sp>
    </p:spTree>
    <p:extLst>
      <p:ext uri="{BB962C8B-B14F-4D97-AF65-F5344CB8AC3E}">
        <p14:creationId xmlns:p14="http://schemas.microsoft.com/office/powerpoint/2010/main" val="38582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0110-6E94-79A0-920C-011453A31ED2}"/>
              </a:ext>
            </a:extLst>
          </p:cNvPr>
          <p:cNvSpPr>
            <a:spLocks noGrp="1"/>
          </p:cNvSpPr>
          <p:nvPr>
            <p:ph type="ctrTitle"/>
          </p:nvPr>
        </p:nvSpPr>
        <p:spPr>
          <a:xfrm>
            <a:off x="1524000" y="1264603"/>
            <a:ext cx="9144000" cy="2387600"/>
          </a:xfrm>
        </p:spPr>
        <p:txBody>
          <a:bodyPr>
            <a:normAutofit/>
          </a:bodyPr>
          <a:lstStyle/>
          <a:p>
            <a:r>
              <a:rPr lang="en-IN" sz="6600" b="1" dirty="0">
                <a:latin typeface="Algerian" panose="04020705040A02060702" pitchFamily="82" charset="0"/>
              </a:rPr>
              <a:t>ELASTICITY &amp; SPRINGS</a:t>
            </a:r>
          </a:p>
        </p:txBody>
      </p:sp>
      <p:sp>
        <p:nvSpPr>
          <p:cNvPr id="4" name="Subtitle 2">
            <a:extLst>
              <a:ext uri="{FF2B5EF4-FFF2-40B4-BE49-F238E27FC236}">
                <a16:creationId xmlns:a16="http://schemas.microsoft.com/office/drawing/2014/main" id="{9051E921-14C4-E983-DA24-F26780CF05E4}"/>
              </a:ext>
            </a:extLst>
          </p:cNvPr>
          <p:cNvSpPr txBox="1">
            <a:spLocks/>
          </p:cNvSpPr>
          <p:nvPr/>
        </p:nvSpPr>
        <p:spPr>
          <a:xfrm>
            <a:off x="1676400" y="3754438"/>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b="1" dirty="0"/>
              <a:t>BY:</a:t>
            </a:r>
          </a:p>
          <a:p>
            <a:r>
              <a:rPr lang="en-IN" b="1" dirty="0"/>
              <a:t>DR. DIGVIJAY SHARMA</a:t>
            </a:r>
          </a:p>
          <a:p>
            <a:r>
              <a:rPr lang="en-IN" b="1" dirty="0"/>
              <a:t>DIRECTOR</a:t>
            </a:r>
          </a:p>
          <a:p>
            <a:r>
              <a:rPr lang="en-IN" b="1" dirty="0"/>
              <a:t>SCHOOL OF HEALTH SCIENCES, CSJMU</a:t>
            </a:r>
          </a:p>
          <a:p>
            <a:endParaRPr lang="en-IN" dirty="0"/>
          </a:p>
        </p:txBody>
      </p:sp>
    </p:spTree>
    <p:extLst>
      <p:ext uri="{BB962C8B-B14F-4D97-AF65-F5344CB8AC3E}">
        <p14:creationId xmlns:p14="http://schemas.microsoft.com/office/powerpoint/2010/main" val="317878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7E553-D6AC-A25B-796F-9067E10E70D4}"/>
              </a:ext>
            </a:extLst>
          </p:cNvPr>
          <p:cNvSpPr>
            <a:spLocks noGrp="1"/>
          </p:cNvSpPr>
          <p:nvPr>
            <p:ph type="title"/>
          </p:nvPr>
        </p:nvSpPr>
        <p:spPr>
          <a:xfrm>
            <a:off x="1295402" y="1434836"/>
            <a:ext cx="9601196" cy="905408"/>
          </a:xfrm>
        </p:spPr>
        <p:txBody>
          <a:bodyPr/>
          <a:lstStyle/>
          <a:p>
            <a:pPr algn="ctr"/>
            <a:r>
              <a:rPr lang="en-IN" b="1" dirty="0">
                <a:latin typeface="Algerian" panose="04020705040A02060702" pitchFamily="82" charset="0"/>
              </a:rPr>
              <a:t>SORBO RUBBER</a:t>
            </a:r>
            <a:endParaRPr lang="en-IN" dirty="0"/>
          </a:p>
        </p:txBody>
      </p:sp>
      <p:sp>
        <p:nvSpPr>
          <p:cNvPr id="3" name="Content Placeholder 2">
            <a:extLst>
              <a:ext uri="{FF2B5EF4-FFF2-40B4-BE49-F238E27FC236}">
                <a16:creationId xmlns:a16="http://schemas.microsoft.com/office/drawing/2014/main" id="{8510F4DF-2A03-4041-D80F-BE812E118FBD}"/>
              </a:ext>
            </a:extLst>
          </p:cNvPr>
          <p:cNvSpPr>
            <a:spLocks noGrp="1"/>
          </p:cNvSpPr>
          <p:nvPr>
            <p:ph idx="1"/>
          </p:nvPr>
        </p:nvSpPr>
        <p:spPr>
          <a:xfrm>
            <a:off x="838200" y="2604136"/>
            <a:ext cx="10515600" cy="1141095"/>
          </a:xfrm>
        </p:spPr>
        <p:txBody>
          <a:bodyPr/>
          <a:lstStyle/>
          <a:p>
            <a:r>
              <a:rPr lang="en-IN" dirty="0"/>
              <a:t>This material is both compressible and extensible and is useful for providing right resistance for gripping movements of the hand</a:t>
            </a:r>
          </a:p>
        </p:txBody>
      </p:sp>
      <p:pic>
        <p:nvPicPr>
          <p:cNvPr id="4" name="Picture 3">
            <a:extLst>
              <a:ext uri="{FF2B5EF4-FFF2-40B4-BE49-F238E27FC236}">
                <a16:creationId xmlns:a16="http://schemas.microsoft.com/office/drawing/2014/main" id="{D7F2AFAF-1877-064A-4F80-43354084D883}"/>
              </a:ext>
            </a:extLst>
          </p:cNvPr>
          <p:cNvPicPr>
            <a:picLocks noChangeAspect="1"/>
          </p:cNvPicPr>
          <p:nvPr/>
        </p:nvPicPr>
        <p:blipFill>
          <a:blip r:embed="rId2"/>
          <a:stretch>
            <a:fillRect/>
          </a:stretch>
        </p:blipFill>
        <p:spPr>
          <a:xfrm>
            <a:off x="8301776" y="3043235"/>
            <a:ext cx="2112223" cy="3168336"/>
          </a:xfrm>
          <a:prstGeom prst="rect">
            <a:avLst/>
          </a:prstGeom>
        </p:spPr>
      </p:pic>
      <p:pic>
        <p:nvPicPr>
          <p:cNvPr id="5" name="Picture 4">
            <a:extLst>
              <a:ext uri="{FF2B5EF4-FFF2-40B4-BE49-F238E27FC236}">
                <a16:creationId xmlns:a16="http://schemas.microsoft.com/office/drawing/2014/main" id="{9A6CC117-0A2F-D070-C275-0E189B096783}"/>
              </a:ext>
            </a:extLst>
          </p:cNvPr>
          <p:cNvPicPr>
            <a:picLocks noChangeAspect="1"/>
          </p:cNvPicPr>
          <p:nvPr/>
        </p:nvPicPr>
        <p:blipFill>
          <a:blip r:embed="rId3"/>
          <a:stretch>
            <a:fillRect/>
          </a:stretch>
        </p:blipFill>
        <p:spPr>
          <a:xfrm>
            <a:off x="2936239" y="3592987"/>
            <a:ext cx="3947669" cy="2467293"/>
          </a:xfrm>
          <a:prstGeom prst="rect">
            <a:avLst/>
          </a:prstGeom>
        </p:spPr>
      </p:pic>
    </p:spTree>
    <p:extLst>
      <p:ext uri="{BB962C8B-B14F-4D97-AF65-F5344CB8AC3E}">
        <p14:creationId xmlns:p14="http://schemas.microsoft.com/office/powerpoint/2010/main" val="328556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2B1A-05E3-045E-84B7-1D9239C7F53A}"/>
              </a:ext>
            </a:extLst>
          </p:cNvPr>
          <p:cNvSpPr>
            <a:spLocks noGrp="1"/>
          </p:cNvSpPr>
          <p:nvPr>
            <p:ph type="title"/>
          </p:nvPr>
        </p:nvSpPr>
        <p:spPr>
          <a:xfrm>
            <a:off x="838200" y="1076325"/>
            <a:ext cx="10515600" cy="1325563"/>
          </a:xfrm>
        </p:spPr>
        <p:txBody>
          <a:bodyPr/>
          <a:lstStyle/>
          <a:p>
            <a:pPr algn="ctr"/>
            <a:r>
              <a:rPr lang="en-IN" sz="5400" b="1" dirty="0">
                <a:latin typeface="Algerian" panose="04020705040A02060702" pitchFamily="82" charset="0"/>
              </a:rPr>
              <a:t>ELASTICITY</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33FC37F2-9B17-691C-20DA-5835B289F007}"/>
              </a:ext>
            </a:extLst>
          </p:cNvPr>
          <p:cNvSpPr>
            <a:spLocks noGrp="1"/>
          </p:cNvSpPr>
          <p:nvPr>
            <p:ph idx="1"/>
          </p:nvPr>
        </p:nvSpPr>
        <p:spPr>
          <a:xfrm>
            <a:off x="838200" y="2448877"/>
            <a:ext cx="10515600" cy="933133"/>
          </a:xfrm>
        </p:spPr>
        <p:txBody>
          <a:bodyPr/>
          <a:lstStyle/>
          <a:p>
            <a:r>
              <a:rPr lang="en-IN" dirty="0"/>
              <a:t>It is the property of a body which enables it to regain its original form after it has been distorted by the application of  a force</a:t>
            </a:r>
          </a:p>
        </p:txBody>
      </p:sp>
      <p:pic>
        <p:nvPicPr>
          <p:cNvPr id="4" name="Picture 3">
            <a:extLst>
              <a:ext uri="{FF2B5EF4-FFF2-40B4-BE49-F238E27FC236}">
                <a16:creationId xmlns:a16="http://schemas.microsoft.com/office/drawing/2014/main" id="{0A406424-8A9A-865F-C28E-22440824EE3D}"/>
              </a:ext>
            </a:extLst>
          </p:cNvPr>
          <p:cNvPicPr>
            <a:picLocks noChangeAspect="1"/>
          </p:cNvPicPr>
          <p:nvPr/>
        </p:nvPicPr>
        <p:blipFill>
          <a:blip r:embed="rId2"/>
          <a:stretch>
            <a:fillRect/>
          </a:stretch>
        </p:blipFill>
        <p:spPr>
          <a:xfrm>
            <a:off x="3945572" y="3164840"/>
            <a:ext cx="3745548" cy="3127235"/>
          </a:xfrm>
          <a:prstGeom prst="rect">
            <a:avLst/>
          </a:prstGeom>
        </p:spPr>
      </p:pic>
    </p:spTree>
    <p:extLst>
      <p:ext uri="{BB962C8B-B14F-4D97-AF65-F5344CB8AC3E}">
        <p14:creationId xmlns:p14="http://schemas.microsoft.com/office/powerpoint/2010/main" val="352522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C2FE-DC09-EEB1-9ED0-AB86994C12D9}"/>
              </a:ext>
            </a:extLst>
          </p:cNvPr>
          <p:cNvSpPr>
            <a:spLocks noGrp="1"/>
          </p:cNvSpPr>
          <p:nvPr>
            <p:ph type="title"/>
          </p:nvPr>
        </p:nvSpPr>
        <p:spPr>
          <a:xfrm>
            <a:off x="1295402" y="1175172"/>
            <a:ext cx="9601196" cy="1303867"/>
          </a:xfrm>
        </p:spPr>
        <p:txBody>
          <a:bodyPr/>
          <a:lstStyle/>
          <a:p>
            <a:pPr algn="ctr"/>
            <a:r>
              <a:rPr lang="en-IN" sz="5400" b="1" dirty="0">
                <a:latin typeface="Algerian" panose="04020705040A02060702" pitchFamily="82" charset="0"/>
              </a:rPr>
              <a:t>HOOKE’S LAW</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74F711E9-EB30-004D-7C3B-C496A8F58646}"/>
              </a:ext>
            </a:extLst>
          </p:cNvPr>
          <p:cNvSpPr>
            <a:spLocks noGrp="1"/>
          </p:cNvSpPr>
          <p:nvPr>
            <p:ph idx="1"/>
          </p:nvPr>
        </p:nvSpPr>
        <p:spPr>
          <a:xfrm>
            <a:off x="1295402" y="2600960"/>
            <a:ext cx="4678678" cy="3454400"/>
          </a:xfrm>
        </p:spPr>
        <p:txBody>
          <a:bodyPr>
            <a:normAutofit/>
          </a:bodyPr>
          <a:lstStyle/>
          <a:p>
            <a:r>
              <a:rPr lang="en-IN" dirty="0"/>
              <a:t>Hooke’s law states that the strain is proportional to the stress producing it</a:t>
            </a:r>
          </a:p>
          <a:p>
            <a:r>
              <a:rPr lang="en-IN" dirty="0"/>
              <a:t>Springs, rubber, elastic and sorbo rubber all posses the property of elasticity and are commonly used in physiotherapy</a:t>
            </a:r>
          </a:p>
        </p:txBody>
      </p:sp>
      <p:pic>
        <p:nvPicPr>
          <p:cNvPr id="3074" name="Picture 2" descr="Hooke's Law: Statement, Formula, and Diagram">
            <a:extLst>
              <a:ext uri="{FF2B5EF4-FFF2-40B4-BE49-F238E27FC236}">
                <a16:creationId xmlns:a16="http://schemas.microsoft.com/office/drawing/2014/main" id="{AA76F039-797A-E6BE-D893-A7569E1A9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2540002"/>
            <a:ext cx="3078480" cy="344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8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0E52-2B11-A0A9-2DB1-D381940B8ED6}"/>
              </a:ext>
            </a:extLst>
          </p:cNvPr>
          <p:cNvSpPr>
            <a:spLocks noGrp="1"/>
          </p:cNvSpPr>
          <p:nvPr>
            <p:ph type="title"/>
          </p:nvPr>
        </p:nvSpPr>
        <p:spPr>
          <a:xfrm>
            <a:off x="1295402" y="1539450"/>
            <a:ext cx="9601196" cy="938108"/>
          </a:xfrm>
        </p:spPr>
        <p:txBody>
          <a:bodyPr/>
          <a:lstStyle/>
          <a:p>
            <a:pPr algn="ctr"/>
            <a:r>
              <a:rPr lang="en-IN" b="1" dirty="0">
                <a:latin typeface="Algerian" panose="04020705040A02060702" pitchFamily="82" charset="0"/>
              </a:rPr>
              <a:t>SPRINGS</a:t>
            </a:r>
            <a:endParaRPr lang="en-IN" dirty="0"/>
          </a:p>
        </p:txBody>
      </p:sp>
      <p:sp>
        <p:nvSpPr>
          <p:cNvPr id="3" name="Content Placeholder 2">
            <a:extLst>
              <a:ext uri="{FF2B5EF4-FFF2-40B4-BE49-F238E27FC236}">
                <a16:creationId xmlns:a16="http://schemas.microsoft.com/office/drawing/2014/main" id="{5FE62DA4-4F51-BA7C-6FA9-1F47DC1914DC}"/>
              </a:ext>
            </a:extLst>
          </p:cNvPr>
          <p:cNvSpPr>
            <a:spLocks noGrp="1"/>
          </p:cNvSpPr>
          <p:nvPr>
            <p:ph idx="1"/>
          </p:nvPr>
        </p:nvSpPr>
        <p:spPr>
          <a:xfrm>
            <a:off x="838200" y="2477558"/>
            <a:ext cx="10515600" cy="1303867"/>
          </a:xfrm>
        </p:spPr>
        <p:txBody>
          <a:bodyPr>
            <a:normAutofit lnSpcReduction="10000"/>
          </a:bodyPr>
          <a:lstStyle/>
          <a:p>
            <a:r>
              <a:rPr lang="en-IN" dirty="0"/>
              <a:t>It consists of uniform coil of wire which is extensible</a:t>
            </a:r>
          </a:p>
          <a:p>
            <a:r>
              <a:rPr lang="en-IN" dirty="0"/>
              <a:t>Springs are used to resist or assist the muscle contraction or to produce passive movement of joints</a:t>
            </a:r>
          </a:p>
        </p:txBody>
      </p:sp>
      <p:pic>
        <p:nvPicPr>
          <p:cNvPr id="2052" name="Picture 4" descr="10 Ways to Play and Learn with Springs - Left Brain Craft Brain">
            <a:extLst>
              <a:ext uri="{FF2B5EF4-FFF2-40B4-BE49-F238E27FC236}">
                <a16:creationId xmlns:a16="http://schemas.microsoft.com/office/drawing/2014/main" id="{C3A66291-7229-31DC-E25F-3752AE528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120" y="3349839"/>
            <a:ext cx="3870960" cy="286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74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CC89-1C53-E61D-1601-A049B02E65BF}"/>
              </a:ext>
            </a:extLst>
          </p:cNvPr>
          <p:cNvSpPr>
            <a:spLocks noGrp="1"/>
          </p:cNvSpPr>
          <p:nvPr>
            <p:ph type="title"/>
          </p:nvPr>
        </p:nvSpPr>
        <p:spPr>
          <a:xfrm>
            <a:off x="1183642" y="1664334"/>
            <a:ext cx="9601196" cy="775548"/>
          </a:xfrm>
        </p:spPr>
        <p:txBody>
          <a:bodyPr/>
          <a:lstStyle/>
          <a:p>
            <a:pPr algn="ctr"/>
            <a:r>
              <a:rPr lang="en-IN" b="1" dirty="0">
                <a:latin typeface="Algerian" panose="04020705040A02060702" pitchFamily="82" charset="0"/>
              </a:rPr>
              <a:t>EXTENSIBILITY</a:t>
            </a:r>
            <a:endParaRPr lang="en-IN" dirty="0"/>
          </a:p>
        </p:txBody>
      </p:sp>
      <p:sp>
        <p:nvSpPr>
          <p:cNvPr id="3" name="Content Placeholder 2">
            <a:extLst>
              <a:ext uri="{FF2B5EF4-FFF2-40B4-BE49-F238E27FC236}">
                <a16:creationId xmlns:a16="http://schemas.microsoft.com/office/drawing/2014/main" id="{B6D1A594-6D5A-3086-690F-16C6489C9556}"/>
              </a:ext>
            </a:extLst>
          </p:cNvPr>
          <p:cNvSpPr>
            <a:spLocks noGrp="1"/>
          </p:cNvSpPr>
          <p:nvPr>
            <p:ph idx="1"/>
          </p:nvPr>
        </p:nvSpPr>
        <p:spPr>
          <a:xfrm>
            <a:off x="838200" y="2502852"/>
            <a:ext cx="10515600" cy="1069975"/>
          </a:xfrm>
        </p:spPr>
        <p:txBody>
          <a:bodyPr/>
          <a:lstStyle/>
          <a:p>
            <a:r>
              <a:rPr lang="en-IN" dirty="0"/>
              <a:t>A spring can be elongated by a force applied at one end while the other end is fixed</a:t>
            </a:r>
          </a:p>
          <a:p>
            <a:r>
              <a:rPr lang="en-IN" dirty="0"/>
              <a:t>Increase in the length of spring is directly proportional to the applied force</a:t>
            </a:r>
          </a:p>
        </p:txBody>
      </p:sp>
      <p:pic>
        <p:nvPicPr>
          <p:cNvPr id="4098" name="Picture 2" descr="Tel Library">
            <a:extLst>
              <a:ext uri="{FF2B5EF4-FFF2-40B4-BE49-F238E27FC236}">
                <a16:creationId xmlns:a16="http://schemas.microsoft.com/office/drawing/2014/main" id="{6236C057-F03F-F35B-3D47-8B06D125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784" y="3820160"/>
            <a:ext cx="4528016" cy="225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0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1BCA-AC60-897C-4430-9543912BD8DE}"/>
              </a:ext>
            </a:extLst>
          </p:cNvPr>
          <p:cNvSpPr>
            <a:spLocks noGrp="1"/>
          </p:cNvSpPr>
          <p:nvPr>
            <p:ph type="title"/>
          </p:nvPr>
        </p:nvSpPr>
        <p:spPr>
          <a:xfrm>
            <a:off x="1295402" y="1323445"/>
            <a:ext cx="9601196" cy="1303867"/>
          </a:xfrm>
        </p:spPr>
        <p:txBody>
          <a:bodyPr/>
          <a:lstStyle/>
          <a:p>
            <a:pPr algn="ctr"/>
            <a:r>
              <a:rPr lang="en-IN" b="1" dirty="0">
                <a:latin typeface="Algerian" panose="04020705040A02060702" pitchFamily="82" charset="0"/>
              </a:rPr>
              <a:t>WEIGHT</a:t>
            </a:r>
            <a:endParaRPr lang="en-IN" dirty="0"/>
          </a:p>
        </p:txBody>
      </p:sp>
      <p:sp>
        <p:nvSpPr>
          <p:cNvPr id="3" name="Content Placeholder 2">
            <a:extLst>
              <a:ext uri="{FF2B5EF4-FFF2-40B4-BE49-F238E27FC236}">
                <a16:creationId xmlns:a16="http://schemas.microsoft.com/office/drawing/2014/main" id="{2493A191-309F-2BC8-134F-82F1F8D5034D}"/>
              </a:ext>
            </a:extLst>
          </p:cNvPr>
          <p:cNvSpPr>
            <a:spLocks noGrp="1"/>
          </p:cNvSpPr>
          <p:nvPr>
            <p:ph idx="1"/>
          </p:nvPr>
        </p:nvSpPr>
        <p:spPr>
          <a:xfrm>
            <a:off x="960120" y="2627312"/>
            <a:ext cx="10515600" cy="1603375"/>
          </a:xfrm>
        </p:spPr>
        <p:txBody>
          <a:bodyPr/>
          <a:lstStyle/>
          <a:p>
            <a:r>
              <a:rPr lang="en-IN" dirty="0"/>
              <a:t>Standard springs which are used are still graded in pounds such as 50 lbs, 40lbs, 20lbs, etc. which is determined by material and thickness of wire from which it is made and the average diameter of its coils</a:t>
            </a:r>
          </a:p>
        </p:txBody>
      </p:sp>
    </p:spTree>
    <p:extLst>
      <p:ext uri="{BB962C8B-B14F-4D97-AF65-F5344CB8AC3E}">
        <p14:creationId xmlns:p14="http://schemas.microsoft.com/office/powerpoint/2010/main" val="346494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4468-8F2A-2090-737C-6643530A291B}"/>
              </a:ext>
            </a:extLst>
          </p:cNvPr>
          <p:cNvSpPr>
            <a:spLocks noGrp="1"/>
          </p:cNvSpPr>
          <p:nvPr>
            <p:ph type="title"/>
          </p:nvPr>
        </p:nvSpPr>
        <p:spPr>
          <a:xfrm>
            <a:off x="1295402" y="1256452"/>
            <a:ext cx="9601196" cy="1303867"/>
          </a:xfrm>
        </p:spPr>
        <p:txBody>
          <a:bodyPr/>
          <a:lstStyle/>
          <a:p>
            <a:pPr algn="ctr"/>
            <a:r>
              <a:rPr lang="en-IN" b="1" dirty="0">
                <a:latin typeface="Algerian" panose="04020705040A02060702" pitchFamily="82" charset="0"/>
              </a:rPr>
              <a:t>SPRINGS IN PARALLEL</a:t>
            </a:r>
            <a:endParaRPr lang="en-IN" dirty="0"/>
          </a:p>
        </p:txBody>
      </p:sp>
      <p:sp>
        <p:nvSpPr>
          <p:cNvPr id="3" name="Content Placeholder 2">
            <a:extLst>
              <a:ext uri="{FF2B5EF4-FFF2-40B4-BE49-F238E27FC236}">
                <a16:creationId xmlns:a16="http://schemas.microsoft.com/office/drawing/2014/main" id="{3EB766B2-942A-6E1B-A6AF-BE3A86FE26FC}"/>
              </a:ext>
            </a:extLst>
          </p:cNvPr>
          <p:cNvSpPr>
            <a:spLocks noGrp="1"/>
          </p:cNvSpPr>
          <p:nvPr>
            <p:ph idx="1"/>
          </p:nvPr>
        </p:nvSpPr>
        <p:spPr>
          <a:xfrm>
            <a:off x="838200" y="2486025"/>
            <a:ext cx="10515600" cy="1603375"/>
          </a:xfrm>
        </p:spPr>
        <p:txBody>
          <a:bodyPr/>
          <a:lstStyle/>
          <a:p>
            <a:r>
              <a:rPr lang="en-IN" dirty="0"/>
              <a:t>When two springs are arranged side by side attached to the same point in parallel, the weight of the resistance will be the same of the two</a:t>
            </a:r>
          </a:p>
          <a:p>
            <a:r>
              <a:rPr lang="en-IN" dirty="0"/>
              <a:t>Example: two 40 lbs springs arranged in parallel are equal to single 80 lbs spring</a:t>
            </a:r>
          </a:p>
        </p:txBody>
      </p:sp>
      <p:pic>
        <p:nvPicPr>
          <p:cNvPr id="5122" name="Picture 2" descr="Series and parallel springs - Wikipedia">
            <a:extLst>
              <a:ext uri="{FF2B5EF4-FFF2-40B4-BE49-F238E27FC236}">
                <a16:creationId xmlns:a16="http://schemas.microsoft.com/office/drawing/2014/main" id="{79143C17-D016-48F6-9B88-DDBB92020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0" y="3881807"/>
            <a:ext cx="4724400" cy="238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2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19A7-B620-36C7-BE16-186B23A063F2}"/>
              </a:ext>
            </a:extLst>
          </p:cNvPr>
          <p:cNvSpPr>
            <a:spLocks noGrp="1"/>
          </p:cNvSpPr>
          <p:nvPr>
            <p:ph type="title"/>
          </p:nvPr>
        </p:nvSpPr>
        <p:spPr>
          <a:xfrm>
            <a:off x="1295402" y="1237508"/>
            <a:ext cx="9601196" cy="1303867"/>
          </a:xfrm>
        </p:spPr>
        <p:txBody>
          <a:bodyPr/>
          <a:lstStyle/>
          <a:p>
            <a:pPr algn="ctr"/>
            <a:r>
              <a:rPr lang="en-IN" b="1" dirty="0">
                <a:latin typeface="Algerian" panose="04020705040A02060702" pitchFamily="82" charset="0"/>
              </a:rPr>
              <a:t>SPRINGS IN SERIES</a:t>
            </a:r>
            <a:endParaRPr lang="en-IN" dirty="0"/>
          </a:p>
        </p:txBody>
      </p:sp>
      <p:sp>
        <p:nvSpPr>
          <p:cNvPr id="3" name="Content Placeholder 2">
            <a:extLst>
              <a:ext uri="{FF2B5EF4-FFF2-40B4-BE49-F238E27FC236}">
                <a16:creationId xmlns:a16="http://schemas.microsoft.com/office/drawing/2014/main" id="{391F90CC-BDE0-C18F-1E81-B0642C4F32FF}"/>
              </a:ext>
            </a:extLst>
          </p:cNvPr>
          <p:cNvSpPr>
            <a:spLocks noGrp="1"/>
          </p:cNvSpPr>
          <p:nvPr>
            <p:ph idx="1"/>
          </p:nvPr>
        </p:nvSpPr>
        <p:spPr>
          <a:xfrm>
            <a:off x="838200" y="2410141"/>
            <a:ext cx="5836920" cy="4082734"/>
          </a:xfrm>
        </p:spPr>
        <p:txBody>
          <a:bodyPr>
            <a:normAutofit/>
          </a:bodyPr>
          <a:lstStyle/>
          <a:p>
            <a:r>
              <a:rPr lang="en-IN" dirty="0"/>
              <a:t>When two springs are joined end to end as in series, is the same as that of single spring but the amount by which they must be in order to reach the limit of extension is double that required for a single spring</a:t>
            </a:r>
          </a:p>
          <a:p>
            <a:r>
              <a:rPr lang="en-IN" dirty="0"/>
              <a:t>Example: If two 10 lbs springs are attached end to end the resistance offered will be 10 lbs only</a:t>
            </a:r>
          </a:p>
        </p:txBody>
      </p:sp>
      <p:pic>
        <p:nvPicPr>
          <p:cNvPr id="6150" name="Picture 6" descr="Springs--Two Springs in Series -- from Eric Weisstein's World of Physics">
            <a:extLst>
              <a:ext uri="{FF2B5EF4-FFF2-40B4-BE49-F238E27FC236}">
                <a16:creationId xmlns:a16="http://schemas.microsoft.com/office/drawing/2014/main" id="{958A3FFE-5079-C055-1A79-D5A7BDE6E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129" y="4968558"/>
            <a:ext cx="3972469" cy="123911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hysics revision | GCSE and A Level Physics Revision | Cyberphysics, the  revision website - Parallel and Series Springs">
            <a:extLst>
              <a:ext uri="{FF2B5EF4-FFF2-40B4-BE49-F238E27FC236}">
                <a16:creationId xmlns:a16="http://schemas.microsoft.com/office/drawing/2014/main" id="{F8FC7D6D-2215-E7D1-C393-D97A86F1B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638" y="2410141"/>
            <a:ext cx="3083562" cy="234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0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1E2F-9752-58F2-121B-CDA6D4042335}"/>
              </a:ext>
            </a:extLst>
          </p:cNvPr>
          <p:cNvSpPr>
            <a:spLocks noGrp="1"/>
          </p:cNvSpPr>
          <p:nvPr>
            <p:ph type="title"/>
          </p:nvPr>
        </p:nvSpPr>
        <p:spPr>
          <a:xfrm>
            <a:off x="1295402" y="1296564"/>
            <a:ext cx="9601196" cy="1303867"/>
          </a:xfrm>
        </p:spPr>
        <p:txBody>
          <a:bodyPr/>
          <a:lstStyle/>
          <a:p>
            <a:pPr algn="ctr"/>
            <a:r>
              <a:rPr lang="en-IN" b="1" dirty="0">
                <a:latin typeface="Algerian" panose="04020705040A02060702" pitchFamily="82" charset="0"/>
              </a:rPr>
              <a:t>RUBBER ELASTIC</a:t>
            </a:r>
            <a:endParaRPr lang="en-IN" dirty="0"/>
          </a:p>
        </p:txBody>
      </p:sp>
      <p:sp>
        <p:nvSpPr>
          <p:cNvPr id="3" name="Content Placeholder 2">
            <a:extLst>
              <a:ext uri="{FF2B5EF4-FFF2-40B4-BE49-F238E27FC236}">
                <a16:creationId xmlns:a16="http://schemas.microsoft.com/office/drawing/2014/main" id="{0C207567-95C8-2635-92C8-7D4AB0C34758}"/>
              </a:ext>
            </a:extLst>
          </p:cNvPr>
          <p:cNvSpPr>
            <a:spLocks noGrp="1"/>
          </p:cNvSpPr>
          <p:nvPr>
            <p:ph idx="1"/>
          </p:nvPr>
        </p:nvSpPr>
        <p:spPr>
          <a:xfrm>
            <a:off x="838200" y="2600431"/>
            <a:ext cx="10515600" cy="1181735"/>
          </a:xfrm>
        </p:spPr>
        <p:txBody>
          <a:bodyPr/>
          <a:lstStyle/>
          <a:p>
            <a:r>
              <a:rPr lang="en-IN" dirty="0"/>
              <a:t>Rubber elastic of different thickness may be used in Physiotherapy for providing right assistance or resistance</a:t>
            </a:r>
          </a:p>
        </p:txBody>
      </p:sp>
      <p:pic>
        <p:nvPicPr>
          <p:cNvPr id="4" name="Picture 3">
            <a:extLst>
              <a:ext uri="{FF2B5EF4-FFF2-40B4-BE49-F238E27FC236}">
                <a16:creationId xmlns:a16="http://schemas.microsoft.com/office/drawing/2014/main" id="{482920F4-AAC5-D2EC-2A5E-49C95454ABAC}"/>
              </a:ext>
            </a:extLst>
          </p:cNvPr>
          <p:cNvPicPr>
            <a:picLocks noChangeAspect="1"/>
          </p:cNvPicPr>
          <p:nvPr/>
        </p:nvPicPr>
        <p:blipFill>
          <a:blip r:embed="rId2"/>
          <a:stretch>
            <a:fillRect/>
          </a:stretch>
        </p:blipFill>
        <p:spPr>
          <a:xfrm>
            <a:off x="6563360" y="3311100"/>
            <a:ext cx="4439920" cy="2959947"/>
          </a:xfrm>
          <a:prstGeom prst="rect">
            <a:avLst/>
          </a:prstGeom>
        </p:spPr>
      </p:pic>
    </p:spTree>
    <p:extLst>
      <p:ext uri="{BB962C8B-B14F-4D97-AF65-F5344CB8AC3E}">
        <p14:creationId xmlns:p14="http://schemas.microsoft.com/office/powerpoint/2010/main" val="16399483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75</TotalTime>
  <Words>335</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Algerian</vt:lpstr>
      <vt:lpstr>Arial</vt:lpstr>
      <vt:lpstr>Garamond</vt:lpstr>
      <vt:lpstr>Organic</vt:lpstr>
      <vt:lpstr>ELASTICITY &amp; SPRINGS</vt:lpstr>
      <vt:lpstr>ELASTICITY</vt:lpstr>
      <vt:lpstr>HOOKE’S LAW</vt:lpstr>
      <vt:lpstr>SPRINGS</vt:lpstr>
      <vt:lpstr>EXTENSIBILITY</vt:lpstr>
      <vt:lpstr>WEIGHT</vt:lpstr>
      <vt:lpstr>SPRINGS IN PARALLEL</vt:lpstr>
      <vt:lpstr>SPRINGS IN SERIES</vt:lpstr>
      <vt:lpstr>RUBBER ELASTIC</vt:lpstr>
      <vt:lpstr>SORBO RUBBER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ELASTICITY &amp; SPRINGS</dc:title>
  <dc:creator>apoorva srivastava</dc:creator>
  <cp:lastModifiedBy>apoorva srivastava</cp:lastModifiedBy>
  <cp:revision>6</cp:revision>
  <dcterms:created xsi:type="dcterms:W3CDTF">2022-11-02T19:39:55Z</dcterms:created>
  <dcterms:modified xsi:type="dcterms:W3CDTF">2022-11-15T06:42:12Z</dcterms:modified>
</cp:coreProperties>
</file>