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6FBFDD-1040-40C5-9CB3-990F661220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F1FD56-C85B-489A-928A-17B16E8E5C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ELECTROSTATIC-II</a:t>
            </a:r>
            <a:br>
              <a:rPr lang="en-US" dirty="0" smtClean="0"/>
            </a:br>
            <a:r>
              <a:rPr lang="en-US" dirty="0" smtClean="0"/>
              <a:t>Gauss’s law and its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Er.Somesh</a:t>
            </a:r>
            <a:r>
              <a:rPr lang="en-US" dirty="0" smtClean="0"/>
              <a:t> Kr </a:t>
            </a:r>
            <a:r>
              <a:rPr lang="en-US" dirty="0" err="1" smtClean="0"/>
              <a:t>Malhotra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ECE </a:t>
            </a:r>
            <a:r>
              <a:rPr lang="en-US" dirty="0" err="1" smtClean="0"/>
              <a:t>Department,UIET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Line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Suppose the infinite line of uniform charge </a:t>
            </a:r>
            <a:r>
              <a:rPr lang="en-US" i="1" dirty="0" err="1" smtClean="0"/>
              <a:t>pL</a:t>
            </a:r>
            <a:r>
              <a:rPr lang="en-US" i="1" dirty="0" smtClean="0"/>
              <a:t> </a:t>
            </a:r>
            <a:r>
              <a:rPr lang="en-US" dirty="0" smtClean="0"/>
              <a:t>C/m lies along the z-axis. To determine D at</a:t>
            </a:r>
            <a:br>
              <a:rPr lang="en-US" dirty="0" smtClean="0"/>
            </a:br>
            <a:r>
              <a:rPr lang="en-US" dirty="0" smtClean="0"/>
              <a:t>a point </a:t>
            </a:r>
            <a:r>
              <a:rPr lang="en-US" i="1" dirty="0" smtClean="0"/>
              <a:t>P, </a:t>
            </a:r>
            <a:r>
              <a:rPr lang="en-US" dirty="0" smtClean="0"/>
              <a:t>we choose a cylindrical </a:t>
            </a:r>
            <a:r>
              <a:rPr lang="en-US" dirty="0" smtClean="0"/>
              <a:t>Gaussian surface </a:t>
            </a:r>
            <a:r>
              <a:rPr lang="en-US" dirty="0" smtClean="0"/>
              <a:t>containing </a:t>
            </a:r>
            <a:r>
              <a:rPr lang="en-US" i="1" dirty="0" smtClean="0"/>
              <a:t>P </a:t>
            </a:r>
            <a:r>
              <a:rPr lang="en-US" dirty="0" smtClean="0"/>
              <a:t>to satisfy symmetry condition </a:t>
            </a:r>
            <a:r>
              <a:rPr lang="en-US" dirty="0" smtClean="0"/>
              <a:t>as shown </a:t>
            </a:r>
            <a:r>
              <a:rPr lang="en-US" dirty="0" smtClean="0"/>
              <a:t>in Figure </a:t>
            </a:r>
            <a:r>
              <a:rPr lang="en-US" dirty="0" smtClean="0"/>
              <a:t>. </a:t>
            </a:r>
            <a:r>
              <a:rPr lang="en-US" dirty="0" smtClean="0"/>
              <a:t>D is constant on and normal to the cylindrical Gaussian surface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2743200" cy="27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4267200"/>
            <a:ext cx="473649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Line </a:t>
            </a:r>
            <a:r>
              <a:rPr lang="en-US" dirty="0" smtClean="0"/>
              <a:t>Charge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16581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848600" y="28956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Sheet Charge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76748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53200" y="205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28194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799"/>
            <a:ext cx="4191000" cy="299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INFINITE Sheet Charge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399"/>
            <a:ext cx="7772400" cy="331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467600" y="24384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44958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4600" y="21336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eq. become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flux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Electric flux density</a:t>
            </a:r>
            <a:r>
              <a:rPr lang="en-US" dirty="0" smtClean="0"/>
              <a:t> is a measure of the </a:t>
            </a:r>
            <a:r>
              <a:rPr lang="en-US" dirty="0" smtClean="0"/>
              <a:t>strength </a:t>
            </a:r>
            <a:r>
              <a:rPr lang="en-US" dirty="0" smtClean="0"/>
              <a:t>of an </a:t>
            </a:r>
            <a:r>
              <a:rPr lang="en-US" b="1" dirty="0" smtClean="0"/>
              <a:t>electric</a:t>
            </a:r>
            <a:r>
              <a:rPr lang="en-US" dirty="0" smtClean="0"/>
              <a:t> field generated by a free </a:t>
            </a:r>
            <a:r>
              <a:rPr lang="en-US" b="1" dirty="0" smtClean="0"/>
              <a:t>electric</a:t>
            </a:r>
            <a:r>
              <a:rPr lang="en-US" dirty="0" smtClean="0"/>
              <a:t> charge, corresponding to the number of </a:t>
            </a:r>
            <a:r>
              <a:rPr lang="en-US" b="1" dirty="0" smtClean="0"/>
              <a:t>electric</a:t>
            </a:r>
            <a:r>
              <a:rPr lang="en-US" dirty="0" smtClean="0"/>
              <a:t> lines of force passing through a given area. </a:t>
            </a:r>
            <a:r>
              <a:rPr lang="en-US" b="1" dirty="0" smtClean="0"/>
              <a:t>Electric flux density</a:t>
            </a:r>
            <a:r>
              <a:rPr lang="en-US" dirty="0" smtClean="0"/>
              <a:t> is the amount of </a:t>
            </a:r>
            <a:r>
              <a:rPr lang="en-US" b="1" dirty="0" smtClean="0"/>
              <a:t>flux</a:t>
            </a:r>
            <a:r>
              <a:rPr lang="en-US" dirty="0" smtClean="0"/>
              <a:t> passing through a defined area that is perpendicular to the direction of the </a:t>
            </a:r>
            <a:r>
              <a:rPr lang="en-US" b="1" dirty="0" smtClean="0"/>
              <a:t>flux.</a:t>
            </a:r>
          </a:p>
          <a:p>
            <a:pPr algn="just"/>
            <a:r>
              <a:rPr lang="en-US" b="1" dirty="0" smtClean="0"/>
              <a:t>Mathematically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953000"/>
            <a:ext cx="1447800" cy="80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Electric flux</a:t>
            </a:r>
            <a:r>
              <a:rPr lang="en-US" dirty="0" smtClean="0"/>
              <a:t> is the rate of flow of </a:t>
            </a:r>
            <a:r>
              <a:rPr lang="en-US" dirty="0" smtClean="0"/>
              <a:t> the</a:t>
            </a:r>
            <a:r>
              <a:rPr lang="en-US" dirty="0" smtClean="0"/>
              <a:t> </a:t>
            </a:r>
            <a:r>
              <a:rPr lang="en-US" b="1" dirty="0" smtClean="0"/>
              <a:t>electric</a:t>
            </a:r>
            <a:r>
              <a:rPr lang="en-US" dirty="0" smtClean="0"/>
              <a:t> field through a given </a:t>
            </a:r>
            <a:r>
              <a:rPr lang="en-US" dirty="0" smtClean="0"/>
              <a:t>area</a:t>
            </a:r>
            <a:r>
              <a:rPr lang="en-US" dirty="0" smtClean="0"/>
              <a:t> </a:t>
            </a:r>
            <a:r>
              <a:rPr lang="en-US" b="1" dirty="0" smtClean="0"/>
              <a:t>Electric flux</a:t>
            </a:r>
            <a:r>
              <a:rPr lang="en-US" dirty="0" smtClean="0"/>
              <a:t> is proportional to the number </a:t>
            </a:r>
            <a:r>
              <a:rPr lang="en-US" dirty="0" smtClean="0"/>
              <a:t>of</a:t>
            </a:r>
            <a:r>
              <a:rPr lang="en-US" dirty="0" smtClean="0"/>
              <a:t> </a:t>
            </a:r>
            <a:r>
              <a:rPr lang="en-US" b="1" dirty="0" smtClean="0"/>
              <a:t>electric</a:t>
            </a:r>
            <a:r>
              <a:rPr lang="en-US" dirty="0" smtClean="0"/>
              <a:t> field lines going through a virtual surface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Mathematically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91000"/>
            <a:ext cx="216516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752600"/>
            <a:ext cx="813334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3352800"/>
            <a:ext cx="706755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43200"/>
            <a:ext cx="116927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799"/>
            <a:ext cx="5791200" cy="264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19600"/>
            <a:ext cx="644847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Gauss’s Law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6541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49815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Gauss’s Law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6477000" cy="234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1600200"/>
            <a:ext cx="2819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2819400"/>
            <a:ext cx="2971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569041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Gauss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Point Charge</a:t>
            </a:r>
          </a:p>
          <a:p>
            <a:pPr>
              <a:buNone/>
            </a:pPr>
            <a:r>
              <a:rPr lang="en-US" dirty="0" smtClean="0"/>
              <a:t>Suppose a point charge </a:t>
            </a:r>
            <a:r>
              <a:rPr lang="en-US" i="1" dirty="0" smtClean="0"/>
              <a:t>Q </a:t>
            </a:r>
            <a:r>
              <a:rPr lang="en-US" dirty="0" smtClean="0"/>
              <a:t>is located at the origin. To determine D at a point </a:t>
            </a:r>
            <a:r>
              <a:rPr lang="en-US" i="1" dirty="0" smtClean="0"/>
              <a:t>P, </a:t>
            </a:r>
            <a:r>
              <a:rPr lang="en-US" dirty="0" smtClean="0"/>
              <a:t>it is easy to</a:t>
            </a:r>
            <a:br>
              <a:rPr lang="en-US" dirty="0" smtClean="0"/>
            </a:br>
            <a:r>
              <a:rPr lang="en-US" dirty="0" smtClean="0"/>
              <a:t>see that choosing a </a:t>
            </a:r>
            <a:r>
              <a:rPr lang="en-US" dirty="0" smtClean="0"/>
              <a:t>spherical </a:t>
            </a:r>
            <a:r>
              <a:rPr lang="en-US" dirty="0" smtClean="0"/>
              <a:t>Gaussian</a:t>
            </a:r>
            <a:r>
              <a:rPr lang="en-US" dirty="0" smtClean="0"/>
              <a:t> </a:t>
            </a:r>
            <a:r>
              <a:rPr lang="en-US" dirty="0" smtClean="0"/>
              <a:t>surface containing </a:t>
            </a:r>
            <a:r>
              <a:rPr lang="en-US" i="1" dirty="0" smtClean="0"/>
              <a:t>P </a:t>
            </a:r>
            <a:r>
              <a:rPr lang="en-US" dirty="0" smtClean="0"/>
              <a:t>will satisfy symmetry </a:t>
            </a:r>
            <a:r>
              <a:rPr lang="en-US" dirty="0" smtClean="0"/>
              <a:t>conditions as shown in fig.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81400"/>
            <a:ext cx="3581400" cy="271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Charge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7962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0" y="25908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0" y="40386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89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ELECTROSTATIC-II Gauss’s law and its application</vt:lpstr>
      <vt:lpstr>Electric flux density</vt:lpstr>
      <vt:lpstr>Electric Flux</vt:lpstr>
      <vt:lpstr>Example</vt:lpstr>
      <vt:lpstr>Example</vt:lpstr>
      <vt:lpstr>Gauss’s Law</vt:lpstr>
      <vt:lpstr>Gauss’s Law</vt:lpstr>
      <vt:lpstr>Application of Gauss Law</vt:lpstr>
      <vt:lpstr>Point Charge </vt:lpstr>
      <vt:lpstr>INFINITE Line Charge</vt:lpstr>
      <vt:lpstr>Infinite Line Charge</vt:lpstr>
      <vt:lpstr>INFINITE Sheet Charge</vt:lpstr>
      <vt:lpstr>INFINITE Sheet 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ELECTROSTATIC-II Gauss’s law and its application</dc:title>
  <dc:creator>skm</dc:creator>
  <cp:lastModifiedBy>skm</cp:lastModifiedBy>
  <cp:revision>2</cp:revision>
  <dcterms:created xsi:type="dcterms:W3CDTF">2021-02-18T03:20:12Z</dcterms:created>
  <dcterms:modified xsi:type="dcterms:W3CDTF">2021-02-18T04:06:20Z</dcterms:modified>
</cp:coreProperties>
</file>