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6FBFDD-1040-40C5-9CB3-990F661220B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F1FD56-C85B-489A-928A-17B16E8E5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ELECTROSTATIC-III</a:t>
            </a:r>
            <a:br>
              <a:rPr lang="en-US" dirty="0"/>
            </a:br>
            <a:r>
              <a:rPr lang="en-US" dirty="0"/>
              <a:t>Gauss’s law and its application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Er.Somesh</a:t>
            </a:r>
            <a:r>
              <a:rPr lang="en-US" dirty="0"/>
              <a:t> Kr </a:t>
            </a:r>
            <a:r>
              <a:rPr lang="en-US" dirty="0" err="1"/>
              <a:t>Malhotra</a:t>
            </a:r>
            <a:endParaRPr lang="en-US" dirty="0"/>
          </a:p>
          <a:p>
            <a:r>
              <a:rPr lang="en-US" dirty="0"/>
              <a:t>Assistant Professor</a:t>
            </a:r>
          </a:p>
          <a:p>
            <a:r>
              <a:rPr lang="en-US" dirty="0"/>
              <a:t>ECE </a:t>
            </a:r>
            <a:r>
              <a:rPr lang="en-US" dirty="0" err="1"/>
              <a:t>Department,UIET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Line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Suppose the infinite line of uniform charge </a:t>
            </a:r>
            <a:r>
              <a:rPr lang="en-US" i="1" dirty="0" err="1"/>
              <a:t>pL</a:t>
            </a:r>
            <a:r>
              <a:rPr lang="en-US" i="1" dirty="0"/>
              <a:t> </a:t>
            </a:r>
            <a:r>
              <a:rPr lang="en-US" dirty="0"/>
              <a:t>C/m lies along the z-axis. To determine D at</a:t>
            </a:r>
            <a:br>
              <a:rPr lang="en-US" dirty="0"/>
            </a:br>
            <a:r>
              <a:rPr lang="en-US" dirty="0"/>
              <a:t>a point </a:t>
            </a:r>
            <a:r>
              <a:rPr lang="en-US" i="1" dirty="0"/>
              <a:t>P, </a:t>
            </a:r>
            <a:r>
              <a:rPr lang="en-US" dirty="0"/>
              <a:t>we choose a cylindrical Gaussian surface containing </a:t>
            </a:r>
            <a:r>
              <a:rPr lang="en-US" i="1" dirty="0"/>
              <a:t>P </a:t>
            </a:r>
            <a:r>
              <a:rPr lang="en-US" dirty="0"/>
              <a:t>to satisfy symmetry condition as shown in Figure . D is constant on and normal to the cylindrical Gaussian surface </a:t>
            </a:r>
            <a:br>
              <a:rPr lang="en-US" dirty="0"/>
            </a:b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2743200" cy="27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4267200"/>
            <a:ext cx="473649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Line Charge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16581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848600" y="28956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Sheet Charge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76748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53200" y="205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28194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799"/>
            <a:ext cx="4191000" cy="299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Sheet Charge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399"/>
            <a:ext cx="7772400" cy="331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467600" y="24384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44958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4600" y="21336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Above eq. become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Uniformly charged 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a sphere of radius </a:t>
            </a:r>
            <a:r>
              <a:rPr lang="en-US" i="1" dirty="0"/>
              <a:t>a </a:t>
            </a:r>
            <a:r>
              <a:rPr lang="en-US" dirty="0"/>
              <a:t>with a uniform charge </a:t>
            </a:r>
          </a:p>
          <a:p>
            <a:r>
              <a:rPr lang="en-US" dirty="0"/>
              <a:t>To determine D everywhere, we construct Gaussian surfaces for eases </a:t>
            </a:r>
            <a:r>
              <a:rPr lang="en-US" i="1" dirty="0"/>
              <a:t>r </a:t>
            </a:r>
            <a:r>
              <a:rPr lang="en-US" dirty="0"/>
              <a:t>&lt;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r </a:t>
            </a:r>
            <a:r>
              <a:rPr lang="en-US" dirty="0"/>
              <a:t>&gt; </a:t>
            </a:r>
            <a:r>
              <a:rPr lang="en-US" i="1" dirty="0"/>
              <a:t>a </a:t>
            </a:r>
            <a:r>
              <a:rPr lang="en-US" dirty="0"/>
              <a:t>separately. </a:t>
            </a:r>
          </a:p>
          <a:p>
            <a:r>
              <a:rPr lang="en-US" dirty="0"/>
              <a:t>Since the charge has spherical symmetry, it is obvious that a spherical surface is an appropriate Gaussian surface </a:t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1981200"/>
            <a:ext cx="914400" cy="41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648200"/>
            <a:ext cx="3019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Uniformly charged sphere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195253" cy="495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934200" y="21336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41148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59436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1905000"/>
            <a:ext cx="838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Uniformly charged 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/>
              <a:t>r </a:t>
            </a:r>
            <a:r>
              <a:rPr lang="en-US" dirty="0"/>
              <a:t>&gt; a, the Gaussian surface is shown in Figure(b). The charge enclosed by the surface is the entire charge in this case, that is, </a:t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6477000" cy="256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Uniformly charged sphere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865" y="2971800"/>
            <a:ext cx="349598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1524000"/>
            <a:ext cx="490263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4629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600200"/>
            <a:ext cx="816494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637794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flux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/>
              <a:t>Electric flux density</a:t>
            </a:r>
            <a:r>
              <a:rPr lang="en-US" dirty="0"/>
              <a:t> is a measure of the strength of an </a:t>
            </a:r>
            <a:r>
              <a:rPr lang="en-US" b="1" dirty="0"/>
              <a:t>electric</a:t>
            </a:r>
            <a:r>
              <a:rPr lang="en-US" dirty="0"/>
              <a:t> field generated by a free </a:t>
            </a:r>
            <a:r>
              <a:rPr lang="en-US" b="1" dirty="0"/>
              <a:t>electric</a:t>
            </a:r>
            <a:r>
              <a:rPr lang="en-US" dirty="0"/>
              <a:t> charge, corresponding to the number of </a:t>
            </a:r>
            <a:r>
              <a:rPr lang="en-US" b="1" dirty="0"/>
              <a:t>electric</a:t>
            </a:r>
            <a:r>
              <a:rPr lang="en-US" dirty="0"/>
              <a:t> lines of force passing through a given area. </a:t>
            </a:r>
            <a:r>
              <a:rPr lang="en-US" b="1" dirty="0"/>
              <a:t>Electric flux density</a:t>
            </a:r>
            <a:r>
              <a:rPr lang="en-US" dirty="0"/>
              <a:t> is the amount of </a:t>
            </a:r>
            <a:r>
              <a:rPr lang="en-US" b="1" dirty="0"/>
              <a:t>flux</a:t>
            </a:r>
            <a:r>
              <a:rPr lang="en-US" dirty="0"/>
              <a:t> passing through a defined area that is perpendicular to the direction of the </a:t>
            </a:r>
            <a:r>
              <a:rPr lang="en-US" b="1" dirty="0"/>
              <a:t>flux.</a:t>
            </a:r>
          </a:p>
          <a:p>
            <a:pPr algn="just"/>
            <a:r>
              <a:rPr lang="en-US" b="1" dirty="0"/>
              <a:t>Mathematically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953000"/>
            <a:ext cx="1447800" cy="80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5715000" cy="196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3962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Solution:  By gauss’s Law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4648200"/>
            <a:ext cx="48985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391400" cy="351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799"/>
            <a:ext cx="7162800" cy="368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we wish to move a point charge </a:t>
            </a:r>
            <a:r>
              <a:rPr lang="en-US" i="1" dirty="0"/>
              <a:t>Q </a:t>
            </a:r>
            <a:r>
              <a:rPr lang="en-US" dirty="0"/>
              <a:t>from point </a:t>
            </a:r>
            <a:r>
              <a:rPr lang="en-US" i="1" dirty="0"/>
              <a:t>A </a:t>
            </a:r>
            <a:r>
              <a:rPr lang="en-US" dirty="0"/>
              <a:t>to point </a:t>
            </a:r>
            <a:r>
              <a:rPr lang="en-US" i="1" dirty="0"/>
              <a:t>B </a:t>
            </a:r>
            <a:r>
              <a:rPr lang="en-US" dirty="0"/>
              <a:t>in an electric field</a:t>
            </a:r>
            <a:br>
              <a:rPr lang="en-US" dirty="0"/>
            </a:br>
            <a:r>
              <a:rPr lang="en-US" dirty="0"/>
              <a:t>E </a:t>
            </a:r>
          </a:p>
          <a:p>
            <a:r>
              <a:rPr lang="en-US" dirty="0"/>
              <a:t>. From Coulomb's law, the force on </a:t>
            </a:r>
            <a:r>
              <a:rPr lang="en-US" i="1" dirty="0"/>
              <a:t>Q </a:t>
            </a:r>
            <a:r>
              <a:rPr lang="en-US" dirty="0"/>
              <a:t>is F = </a:t>
            </a:r>
            <a:r>
              <a:rPr lang="en-US" i="1" dirty="0"/>
              <a:t>QE </a:t>
            </a:r>
            <a:r>
              <a:rPr lang="en-US" dirty="0"/>
              <a:t>so that the </a:t>
            </a:r>
            <a:r>
              <a:rPr lang="en-US" i="1" dirty="0"/>
              <a:t>work done </a:t>
            </a:r>
            <a:r>
              <a:rPr lang="en-US" dirty="0"/>
              <a:t>in displacing the charge by </a:t>
            </a:r>
            <a:r>
              <a:rPr lang="en-US" i="1" dirty="0"/>
              <a:t>d\ </a:t>
            </a:r>
            <a:r>
              <a:rPr lang="en-US" dirty="0"/>
              <a:t>is</a:t>
            </a:r>
            <a:br>
              <a:rPr lang="en-US" dirty="0"/>
            </a:br>
            <a:endParaRPr lang="en-US" i="1" dirty="0"/>
          </a:p>
          <a:p>
            <a:r>
              <a:rPr lang="en-US" dirty="0"/>
              <a:t>The negative sign indicates that the work is being done by an external agent. Thus the total</a:t>
            </a:r>
            <a:br>
              <a:rPr lang="en-US" dirty="0"/>
            </a:br>
            <a:r>
              <a:rPr lang="en-US" dirty="0"/>
              <a:t>work done, or the potential energy required, in moving </a:t>
            </a:r>
            <a:r>
              <a:rPr lang="en-US" i="1" dirty="0"/>
              <a:t>Q </a:t>
            </a:r>
            <a:r>
              <a:rPr lang="en-US" dirty="0"/>
              <a:t>from A to </a:t>
            </a:r>
            <a:r>
              <a:rPr lang="en-US" i="1" dirty="0"/>
              <a:t>B </a:t>
            </a:r>
            <a:r>
              <a:rPr lang="en-US" dirty="0"/>
              <a:t>is </a:t>
            </a:r>
            <a:br>
              <a:rPr lang="en-US" dirty="0"/>
            </a:b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381896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562600"/>
            <a:ext cx="229468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Dividing </a:t>
            </a:r>
            <a:r>
              <a:rPr lang="en-US" i="1" dirty="0"/>
              <a:t>W </a:t>
            </a:r>
            <a:r>
              <a:rPr lang="en-US" dirty="0"/>
              <a:t>by </a:t>
            </a:r>
            <a:r>
              <a:rPr lang="en-US" i="1" dirty="0"/>
              <a:t>Q </a:t>
            </a:r>
            <a:r>
              <a:rPr lang="en-US" dirty="0"/>
              <a:t>gives the potential energy per unit charge. This quantity, denoted by </a:t>
            </a:r>
            <a:r>
              <a:rPr lang="en-US" i="1" dirty="0"/>
              <a:t>VAB, </a:t>
            </a:r>
            <a:r>
              <a:rPr lang="en-US" dirty="0"/>
              <a:t>is known as the </a:t>
            </a:r>
            <a:r>
              <a:rPr lang="en-US" i="1" dirty="0"/>
              <a:t>potential difference </a:t>
            </a:r>
            <a:r>
              <a:rPr lang="en-US" dirty="0"/>
              <a:t>between points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B. </a:t>
            </a:r>
            <a:r>
              <a:rPr lang="en-US" dirty="0"/>
              <a:t>Thus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</a:t>
            </a:r>
          </a:p>
          <a:p>
            <a:pPr lvl="1"/>
            <a:r>
              <a:rPr lang="en-US" dirty="0"/>
              <a:t> In determining </a:t>
            </a:r>
            <a:r>
              <a:rPr lang="en-US" i="1" dirty="0"/>
              <a:t>VAB, A </a:t>
            </a:r>
            <a:r>
              <a:rPr lang="en-US" dirty="0"/>
              <a:t>is the initial point while </a:t>
            </a:r>
            <a:r>
              <a:rPr lang="en-US" i="1" dirty="0"/>
              <a:t>B </a:t>
            </a:r>
            <a:r>
              <a:rPr lang="en-US" dirty="0"/>
              <a:t>is the final point. 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VAB </a:t>
            </a:r>
            <a:r>
              <a:rPr lang="en-US" dirty="0"/>
              <a:t>is negative, there is a loss in potential energy in moving </a:t>
            </a:r>
            <a:r>
              <a:rPr lang="en-US" i="1" dirty="0"/>
              <a:t>Q </a:t>
            </a:r>
            <a:r>
              <a:rPr lang="en-US" dirty="0"/>
              <a:t>from </a:t>
            </a:r>
            <a:r>
              <a:rPr lang="en-US" i="1" dirty="0"/>
              <a:t>A </a:t>
            </a:r>
            <a:r>
              <a:rPr lang="en-US" dirty="0"/>
              <a:t>to </a:t>
            </a:r>
            <a:r>
              <a:rPr lang="en-US" i="1" dirty="0"/>
              <a:t>B; </a:t>
            </a:r>
            <a:r>
              <a:rPr lang="en-US" dirty="0"/>
              <a:t>this implies that the work is being done by the field. However, if </a:t>
            </a:r>
            <a:r>
              <a:rPr lang="en-US" i="1" dirty="0"/>
              <a:t>VAB </a:t>
            </a:r>
            <a:r>
              <a:rPr lang="en-US" dirty="0"/>
              <a:t>is positive, there is a gain in potential energy in the movement; an external agent performs the work. </a:t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2667000"/>
            <a:ext cx="2984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/>
              <a:t>VAB </a:t>
            </a:r>
            <a:r>
              <a:rPr lang="en-US" dirty="0"/>
              <a:t>is independent of the path taken 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VAB </a:t>
            </a:r>
            <a:r>
              <a:rPr lang="en-US" dirty="0"/>
              <a:t>is measured in joules per coulomb, commonly referred to as volts (V). </a:t>
            </a:r>
            <a:br>
              <a:rPr lang="en-US" dirty="0"/>
            </a:b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7835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599" y="3886200"/>
            <a:ext cx="217478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potential for point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 field  due to a point charge </a:t>
            </a:r>
            <a:r>
              <a:rPr lang="en-US" i="1" dirty="0"/>
              <a:t>Q </a:t>
            </a:r>
            <a:r>
              <a:rPr lang="en-US" dirty="0"/>
              <a:t>located at the origin, then 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200400" cy="381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276600"/>
            <a:ext cx="706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Potential difference of two points due to this point charge will be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Superposition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superposition principle, which we applied to electric fields, applies to potentials. For </a:t>
            </a:r>
            <a:r>
              <a:rPr lang="en-US" i="1" dirty="0"/>
              <a:t>n </a:t>
            </a:r>
            <a:r>
              <a:rPr lang="en-US" dirty="0"/>
              <a:t>point </a:t>
            </a:r>
            <a:r>
              <a:rPr lang="en-US"/>
              <a:t>charges </a:t>
            </a:r>
            <a:r>
              <a:rPr lang="en-US" i="1"/>
              <a:t>Q1 </a:t>
            </a:r>
            <a:r>
              <a:rPr lang="en-US" i="1" dirty="0"/>
              <a:t>Q2,. • • ,</a:t>
            </a:r>
            <a:r>
              <a:rPr lang="en-US" i="1" dirty="0" err="1"/>
              <a:t>Qn</a:t>
            </a:r>
            <a:r>
              <a:rPr lang="en-US" i="1" dirty="0"/>
              <a:t> </a:t>
            </a:r>
            <a:r>
              <a:rPr lang="en-US" dirty="0"/>
              <a:t>located at points with position vectors r1 b r2,. . ., </a:t>
            </a:r>
            <a:r>
              <a:rPr lang="en-US" i="1" dirty="0" err="1"/>
              <a:t>rn</a:t>
            </a:r>
            <a:r>
              <a:rPr lang="en-US" i="1" dirty="0"/>
              <a:t>, </a:t>
            </a:r>
            <a:r>
              <a:rPr lang="en-US" dirty="0"/>
              <a:t>the potential at r is </a:t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733800"/>
            <a:ext cx="704998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for continuous charge distribution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20018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point charges - 4 </a:t>
            </a:r>
            <a:r>
              <a:rPr lang="en-US" dirty="0" err="1"/>
              <a:t>uC</a:t>
            </a:r>
            <a:r>
              <a:rPr lang="en-US" dirty="0"/>
              <a:t> and 5 </a:t>
            </a:r>
            <a:r>
              <a:rPr lang="en-US" dirty="0" err="1"/>
              <a:t>uC</a:t>
            </a:r>
            <a:r>
              <a:rPr lang="en-US" dirty="0"/>
              <a:t> are located at ( 2 , - 1 , 3) and (0, 4, -2), respectively.</a:t>
            </a:r>
            <a:br>
              <a:rPr lang="en-US" dirty="0"/>
            </a:br>
            <a:r>
              <a:rPr lang="en-US" dirty="0"/>
              <a:t>Find the potential at (1, 0, 1) assuming zero potential at infinity. 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68820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Flux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/>
              <a:t>Electric flux</a:t>
            </a:r>
            <a:r>
              <a:rPr lang="en-US" dirty="0"/>
              <a:t> is the rate of flow of  the </a:t>
            </a:r>
            <a:r>
              <a:rPr lang="en-US" b="1" dirty="0"/>
              <a:t>electric</a:t>
            </a:r>
            <a:r>
              <a:rPr lang="en-US" dirty="0"/>
              <a:t> field through a given area </a:t>
            </a:r>
            <a:r>
              <a:rPr lang="en-US" b="1" dirty="0"/>
              <a:t>Electric flux</a:t>
            </a:r>
            <a:r>
              <a:rPr lang="en-US" dirty="0"/>
              <a:t> is proportional to the number of </a:t>
            </a:r>
            <a:r>
              <a:rPr lang="en-US" b="1" dirty="0"/>
              <a:t>electric</a:t>
            </a:r>
            <a:r>
              <a:rPr lang="en-US" dirty="0"/>
              <a:t> field lines going through a virtual surface.</a:t>
            </a:r>
          </a:p>
          <a:p>
            <a:pPr algn="just"/>
            <a:r>
              <a:rPr lang="en-US" dirty="0"/>
              <a:t>Mathematically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91000"/>
            <a:ext cx="216516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14333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between E and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the potential difference between points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is independent of the path taken. Hence, </a:t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626756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between E and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This shows that the line integral of E along a closed path must be zero. Physically, this implies that no net work is done in moving a charge along a closed path in an electrostatic field. Applying Stokes's theorem to eq. gives </a:t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14800"/>
            <a:ext cx="534825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between E and V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905000"/>
            <a:ext cx="708297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6858000" cy="379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between E and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that is, the electric field intensity is the gradient of </a:t>
            </a:r>
            <a:r>
              <a:rPr lang="en-US" i="1" dirty="0"/>
              <a:t>V. </a:t>
            </a:r>
            <a:r>
              <a:rPr lang="en-US" dirty="0"/>
              <a:t>The negative sign shows that the direction of E is opposite to the direction in which </a:t>
            </a:r>
            <a:r>
              <a:rPr lang="en-US" i="1" dirty="0"/>
              <a:t>V  </a:t>
            </a:r>
            <a:r>
              <a:rPr lang="en-US" dirty="0"/>
              <a:t>increases; E is directed from higher to</a:t>
            </a:r>
            <a:br>
              <a:rPr lang="en-US" dirty="0"/>
            </a:br>
            <a:r>
              <a:rPr lang="en-US" dirty="0"/>
              <a:t>lower levels of </a:t>
            </a:r>
            <a:r>
              <a:rPr lang="en-US" i="1" dirty="0"/>
              <a:t>V.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98126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714979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162800" cy="156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6553200" cy="303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752600"/>
            <a:ext cx="813334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3352800"/>
            <a:ext cx="706755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43200"/>
            <a:ext cx="116927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799"/>
            <a:ext cx="5791200" cy="264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19600"/>
            <a:ext cx="644847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Gauss’s Law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6541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49815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Gauss’s Law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6477000" cy="234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1600200"/>
            <a:ext cx="2819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2819400"/>
            <a:ext cx="2971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569041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Gauss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Point Charge</a:t>
            </a:r>
          </a:p>
          <a:p>
            <a:pPr>
              <a:buNone/>
            </a:pPr>
            <a:r>
              <a:rPr lang="en-US" dirty="0"/>
              <a:t>Suppose a point charge </a:t>
            </a:r>
            <a:r>
              <a:rPr lang="en-US" i="1" dirty="0"/>
              <a:t>Q </a:t>
            </a:r>
            <a:r>
              <a:rPr lang="en-US" dirty="0"/>
              <a:t>is located at the origin. To determine D at a point </a:t>
            </a:r>
            <a:r>
              <a:rPr lang="en-US" i="1" dirty="0"/>
              <a:t>P, </a:t>
            </a:r>
            <a:r>
              <a:rPr lang="en-US" dirty="0"/>
              <a:t>it is easy to</a:t>
            </a:r>
            <a:br>
              <a:rPr lang="en-US" dirty="0"/>
            </a:br>
            <a:r>
              <a:rPr lang="en-US" dirty="0"/>
              <a:t>see that choosing a spherical Gaussian surface containing </a:t>
            </a:r>
            <a:r>
              <a:rPr lang="en-US" i="1" dirty="0"/>
              <a:t>P </a:t>
            </a:r>
            <a:r>
              <a:rPr lang="en-US" dirty="0"/>
              <a:t>will satisfy symmetry conditions as shown in fig.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81400"/>
            <a:ext cx="3581400" cy="271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Charge</a:t>
            </a:r>
            <a:br>
              <a:rPr lang="en-US" b="1" u="sng" dirty="0"/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7962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0" y="25908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0" y="40386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849</Words>
  <Application>Microsoft Office PowerPoint</Application>
  <PresentationFormat>On-screen Show (4:3)</PresentationFormat>
  <Paragraphs>72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Century Schoolbook</vt:lpstr>
      <vt:lpstr>Wingdings</vt:lpstr>
      <vt:lpstr>Wingdings 2</vt:lpstr>
      <vt:lpstr>Oriel</vt:lpstr>
      <vt:lpstr>ELECTROSTATIC-III Gauss’s law and its application</vt:lpstr>
      <vt:lpstr>Electric flux density</vt:lpstr>
      <vt:lpstr>Electric Flux</vt:lpstr>
      <vt:lpstr>Example</vt:lpstr>
      <vt:lpstr>Example</vt:lpstr>
      <vt:lpstr>Gauss’s Law</vt:lpstr>
      <vt:lpstr>Gauss’s Law</vt:lpstr>
      <vt:lpstr>Application of Gauss Law</vt:lpstr>
      <vt:lpstr>Point Charge </vt:lpstr>
      <vt:lpstr>INFINITE Line Charge</vt:lpstr>
      <vt:lpstr>Infinite Line Charge</vt:lpstr>
      <vt:lpstr>INFINITE Sheet Charge</vt:lpstr>
      <vt:lpstr>INFINITE Sheet Charge</vt:lpstr>
      <vt:lpstr>Uniformly charged sphere</vt:lpstr>
      <vt:lpstr>Uniformly charged sphere</vt:lpstr>
      <vt:lpstr>Uniformly charged sphere</vt:lpstr>
      <vt:lpstr>Uniformly charged sphere</vt:lpstr>
      <vt:lpstr>Example 1</vt:lpstr>
      <vt:lpstr>Example 1</vt:lpstr>
      <vt:lpstr>Example 2</vt:lpstr>
      <vt:lpstr>Example 2</vt:lpstr>
      <vt:lpstr>Example 2</vt:lpstr>
      <vt:lpstr>Electric potential</vt:lpstr>
      <vt:lpstr>Electric potential</vt:lpstr>
      <vt:lpstr>Electric potential</vt:lpstr>
      <vt:lpstr>Electric potential for point charge</vt:lpstr>
      <vt:lpstr>Superposition principle</vt:lpstr>
      <vt:lpstr>Potential for continuous charge distribution</vt:lpstr>
      <vt:lpstr>Example</vt:lpstr>
      <vt:lpstr>Example</vt:lpstr>
      <vt:lpstr>Relation between E and V</vt:lpstr>
      <vt:lpstr>Relation between E and V</vt:lpstr>
      <vt:lpstr>Relation between E and V</vt:lpstr>
      <vt:lpstr>Relation between E and V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ELECTROSTATIC-II Gauss’s law and its application</dc:title>
  <dc:creator>skm</dc:creator>
  <cp:lastModifiedBy>Ashish Verma</cp:lastModifiedBy>
  <cp:revision>7</cp:revision>
  <dcterms:created xsi:type="dcterms:W3CDTF">2021-02-18T03:20:12Z</dcterms:created>
  <dcterms:modified xsi:type="dcterms:W3CDTF">2022-02-09T05:12:26Z</dcterms:modified>
</cp:coreProperties>
</file>