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2"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70E18F4-848A-4E0D-A5E6-8DA1A23E058F}" type="datetimeFigureOut">
              <a:rPr lang="en-IN" smtClean="0"/>
              <a:t>22-01-2022</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7F894BB9-382B-4FED-B720-9023E1342197}"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0E18F4-848A-4E0D-A5E6-8DA1A23E058F}"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94BB9-382B-4FED-B720-9023E1342197}"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0E18F4-848A-4E0D-A5E6-8DA1A23E058F}"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94BB9-382B-4FED-B720-9023E1342197}"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70E18F4-848A-4E0D-A5E6-8DA1A23E058F}" type="datetimeFigureOut">
              <a:rPr lang="en-IN" smtClean="0"/>
              <a:t>22-01-2022</a:t>
            </a:fld>
            <a:endParaRPr lang="en-IN"/>
          </a:p>
        </p:txBody>
      </p:sp>
      <p:sp>
        <p:nvSpPr>
          <p:cNvPr id="19" name="Footer Placeholder 18"/>
          <p:cNvSpPr>
            <a:spLocks noGrp="1"/>
          </p:cNvSpPr>
          <p:nvPr>
            <p:ph type="ftr" sz="quarter" idx="11"/>
          </p:nvPr>
        </p:nvSpPr>
        <p:spPr>
          <a:xfrm>
            <a:off x="3581400" y="76200"/>
            <a:ext cx="2895600" cy="288925"/>
          </a:xfrm>
        </p:spPr>
        <p:txBody>
          <a:bodyPr/>
          <a:lstStyle/>
          <a:p>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7F894BB9-382B-4FED-B720-9023E1342197}"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70E18F4-848A-4E0D-A5E6-8DA1A23E058F}" type="datetimeFigureOut">
              <a:rPr lang="en-IN" smtClean="0"/>
              <a:t>22-01-2022</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7F894BB9-382B-4FED-B720-9023E1342197}" type="slidenum">
              <a:rPr lang="en-IN" smtClean="0"/>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70E18F4-848A-4E0D-A5E6-8DA1A23E058F}" type="datetimeFigureOut">
              <a:rPr lang="en-IN" smtClean="0"/>
              <a:t>22-01-2022</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F894BB9-382B-4FED-B720-9023E1342197}"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70E18F4-848A-4E0D-A5E6-8DA1A23E058F}" type="datetimeFigureOut">
              <a:rPr lang="en-IN" smtClean="0"/>
              <a:t>22-01-2022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7F894BB9-382B-4FED-B720-9023E1342197}" type="slidenum">
              <a:rPr lang="en-IN" smtClean="0"/>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0E18F4-848A-4E0D-A5E6-8DA1A23E058F}" type="datetimeFigureOut">
              <a:rPr lang="en-IN" smtClean="0"/>
              <a:t>22-01-2022</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94BB9-382B-4FED-B720-9023E1342197}"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0E18F4-848A-4E0D-A5E6-8DA1A23E058F}" type="datetimeFigureOut">
              <a:rPr lang="en-IN" smtClean="0"/>
              <a:t>22-01-2022</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894BB9-382B-4FED-B720-9023E1342197}"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70E18F4-848A-4E0D-A5E6-8DA1A23E058F}" type="datetimeFigureOut">
              <a:rPr lang="en-IN" smtClean="0"/>
              <a:t>22-01-2022</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894BB9-382B-4FED-B720-9023E1342197}"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70E18F4-848A-4E0D-A5E6-8DA1A23E058F}"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F894BB9-382B-4FED-B720-9023E1342197}" type="slidenum">
              <a:rPr lang="en-IN" smtClean="0"/>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70E18F4-848A-4E0D-A5E6-8DA1A23E058F}" type="datetimeFigureOut">
              <a:rPr lang="en-IN" smtClean="0"/>
              <a:t>22-01-2022</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F894BB9-382B-4FED-B720-9023E1342197}" type="slidenum">
              <a:rPr lang="en-IN" smtClean="0"/>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980728"/>
            <a:ext cx="8458200" cy="1728192"/>
          </a:xfrm>
        </p:spPr>
        <p:txBody>
          <a:bodyPr>
            <a:normAutofit/>
          </a:bodyPr>
          <a:lstStyle/>
          <a:p>
            <a:pPr algn="ctr"/>
            <a:r>
              <a:rPr lang="en-IN" sz="7200" dirty="0" smtClean="0"/>
              <a:t>EXTRACTION</a:t>
            </a:r>
            <a:endParaRPr lang="en-IN" sz="7200" dirty="0"/>
          </a:p>
        </p:txBody>
      </p:sp>
      <p:sp>
        <p:nvSpPr>
          <p:cNvPr id="3" name="Subtitle 2"/>
          <p:cNvSpPr>
            <a:spLocks noGrp="1"/>
          </p:cNvSpPr>
          <p:nvPr>
            <p:ph type="subTitle" idx="1"/>
          </p:nvPr>
        </p:nvSpPr>
        <p:spPr>
          <a:xfrm>
            <a:off x="381000" y="3927764"/>
            <a:ext cx="8458200" cy="1445452"/>
          </a:xfrm>
        </p:spPr>
        <p:txBody>
          <a:bodyPr>
            <a:normAutofit fontScale="70000" lnSpcReduction="20000"/>
          </a:bodyPr>
          <a:lstStyle/>
          <a:p>
            <a:pPr algn="r"/>
            <a:r>
              <a:rPr lang="en-IN" dirty="0" smtClean="0"/>
              <a:t>Made By:</a:t>
            </a:r>
          </a:p>
          <a:p>
            <a:pPr algn="r"/>
            <a:r>
              <a:rPr lang="en-IN" dirty="0" err="1" smtClean="0"/>
              <a:t>Swarnakshi</a:t>
            </a:r>
            <a:r>
              <a:rPr lang="en-IN" dirty="0" smtClean="0"/>
              <a:t> </a:t>
            </a:r>
            <a:r>
              <a:rPr lang="en-IN" dirty="0" err="1" smtClean="0"/>
              <a:t>Upadhyay</a:t>
            </a:r>
            <a:endParaRPr lang="en-IN" dirty="0" smtClean="0"/>
          </a:p>
          <a:p>
            <a:pPr algn="r"/>
            <a:r>
              <a:rPr lang="en-IN" dirty="0" smtClean="0"/>
              <a:t>Assistant Professor</a:t>
            </a:r>
          </a:p>
          <a:p>
            <a:pPr algn="r"/>
            <a:r>
              <a:rPr lang="en-IN" dirty="0" smtClean="0"/>
              <a:t>School of Pharmaceutical Sciences</a:t>
            </a:r>
          </a:p>
          <a:p>
            <a:pPr algn="r"/>
            <a:r>
              <a:rPr lang="en-IN" dirty="0" smtClean="0"/>
              <a:t>CSJM University</a:t>
            </a:r>
            <a:endParaRPr lang="en-IN" dirty="0"/>
          </a:p>
        </p:txBody>
      </p:sp>
    </p:spTree>
    <p:extLst>
      <p:ext uri="{BB962C8B-B14F-4D97-AF65-F5344CB8AC3E}">
        <p14:creationId xmlns:p14="http://schemas.microsoft.com/office/powerpoint/2010/main" val="251570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normAutofit lnSpcReduction="10000"/>
          </a:bodyPr>
          <a:lstStyle/>
          <a:p>
            <a:r>
              <a:rPr lang="en-IN" dirty="0" smtClean="0"/>
              <a:t>For the preparation of infusions special pots are used which is known as infusion pots.</a:t>
            </a:r>
          </a:p>
          <a:p>
            <a:r>
              <a:rPr lang="en-IN" dirty="0" smtClean="0"/>
              <a:t>In that, firstly drug is placed in bottom of the pot.</a:t>
            </a:r>
          </a:p>
          <a:p>
            <a:r>
              <a:rPr lang="en-IN" dirty="0" smtClean="0"/>
              <a:t>Then add hot water &amp; stirred three or four times during the period of infusion.</a:t>
            </a:r>
          </a:p>
          <a:p>
            <a:r>
              <a:rPr lang="en-IN" dirty="0" smtClean="0"/>
              <a:t>Infusion also prepared in muslin cloth. In that drug is placed in muslin cloth &amp; enclose &amp; then suspending it just below the level of the water in a beaker.</a:t>
            </a:r>
          </a:p>
          <a:p>
            <a:r>
              <a:rPr lang="en-IN" dirty="0" smtClean="0"/>
              <a:t>For that process stirring is not required.</a:t>
            </a:r>
            <a:endParaRPr lang="en-IN" dirty="0"/>
          </a:p>
        </p:txBody>
      </p:sp>
    </p:spTree>
    <p:extLst>
      <p:ext uri="{BB962C8B-B14F-4D97-AF65-F5344CB8AC3E}">
        <p14:creationId xmlns:p14="http://schemas.microsoft.com/office/powerpoint/2010/main" val="113425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infusion</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b="1" dirty="0" smtClean="0"/>
              <a:t>Fresh Infusion: </a:t>
            </a:r>
          </a:p>
          <a:p>
            <a:pPr>
              <a:buFont typeface="Wingdings" panose="05000000000000000000" pitchFamily="2" charset="2"/>
              <a:buChar char="§"/>
            </a:pPr>
            <a:r>
              <a:rPr lang="en-IN" dirty="0" smtClean="0"/>
              <a:t>aqueous liquid used as a menstruum.</a:t>
            </a:r>
          </a:p>
          <a:p>
            <a:pPr>
              <a:buFont typeface="Wingdings" panose="05000000000000000000" pitchFamily="2" charset="2"/>
              <a:buChar char="§"/>
            </a:pPr>
            <a:r>
              <a:rPr lang="en-IN" dirty="0" smtClean="0"/>
              <a:t>It is prepared by </a:t>
            </a:r>
          </a:p>
          <a:p>
            <a:pPr marL="0" indent="0">
              <a:buNone/>
            </a:pPr>
            <a:r>
              <a:rPr lang="en-IN" dirty="0" smtClean="0"/>
              <a:t>Coarse drug + Hot water then filtrate after sometimes.</a:t>
            </a:r>
          </a:p>
          <a:p>
            <a:pPr>
              <a:buFont typeface="Wingdings" panose="05000000000000000000" pitchFamily="2" charset="2"/>
              <a:buChar char="§"/>
            </a:pPr>
            <a:r>
              <a:rPr lang="en-IN" dirty="0" smtClean="0"/>
              <a:t>As per pharmacopoeia it is used within 12 hrs after formulation.</a:t>
            </a:r>
          </a:p>
          <a:p>
            <a:pPr>
              <a:buFont typeface="Wingdings" panose="05000000000000000000" pitchFamily="2" charset="2"/>
              <a:buChar char="§"/>
            </a:pPr>
            <a:r>
              <a:rPr lang="en-IN" dirty="0" smtClean="0"/>
              <a:t>E.g. fresh infusion of </a:t>
            </a:r>
            <a:r>
              <a:rPr lang="en-IN" dirty="0" err="1" smtClean="0"/>
              <a:t>Quassia</a:t>
            </a:r>
            <a:r>
              <a:rPr lang="en-IN" dirty="0" smtClean="0"/>
              <a:t>. </a:t>
            </a:r>
            <a:endParaRPr lang="en-IN" dirty="0"/>
          </a:p>
        </p:txBody>
      </p:sp>
    </p:spTree>
    <p:extLst>
      <p:ext uri="{BB962C8B-B14F-4D97-AF65-F5344CB8AC3E}">
        <p14:creationId xmlns:p14="http://schemas.microsoft.com/office/powerpoint/2010/main" val="170479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Cont.</a:t>
            </a:r>
            <a:endParaRPr lang="en-IN" dirty="0"/>
          </a:p>
        </p:txBody>
      </p:sp>
      <p:sp>
        <p:nvSpPr>
          <p:cNvPr id="3" name="Content Placeholder 2"/>
          <p:cNvSpPr>
            <a:spLocks noGrp="1"/>
          </p:cNvSpPr>
          <p:nvPr>
            <p:ph idx="1"/>
          </p:nvPr>
        </p:nvSpPr>
        <p:spPr/>
        <p:txBody>
          <a:bodyPr/>
          <a:lstStyle/>
          <a:p>
            <a:pPr marL="0" indent="0">
              <a:buNone/>
            </a:pPr>
            <a:r>
              <a:rPr lang="en-IN" dirty="0" smtClean="0"/>
              <a:t>2. </a:t>
            </a:r>
            <a:r>
              <a:rPr lang="en-IN" b="1" dirty="0" smtClean="0"/>
              <a:t>Concentrated Infusion</a:t>
            </a:r>
          </a:p>
          <a:p>
            <a:pPr>
              <a:buFont typeface="Wingdings" panose="05000000000000000000" pitchFamily="2" charset="2"/>
              <a:buChar char="§"/>
            </a:pPr>
            <a:r>
              <a:rPr lang="en-IN" dirty="0" smtClean="0"/>
              <a:t>It is 8 times stronger than fresh infusion.</a:t>
            </a:r>
          </a:p>
          <a:p>
            <a:pPr>
              <a:buFont typeface="Wingdings" panose="05000000000000000000" pitchFamily="2" charset="2"/>
              <a:buChar char="§"/>
            </a:pPr>
            <a:r>
              <a:rPr lang="en-IN" dirty="0" smtClean="0"/>
              <a:t>In that 20-25% alcohol conc. Used as a menstruum.</a:t>
            </a:r>
          </a:p>
          <a:p>
            <a:pPr>
              <a:buFont typeface="Wingdings" panose="05000000000000000000" pitchFamily="2" charset="2"/>
              <a:buChar char="§"/>
            </a:pPr>
            <a:r>
              <a:rPr lang="en-IN" dirty="0" smtClean="0"/>
              <a:t>It can be stored for a longer time period.</a:t>
            </a:r>
          </a:p>
          <a:p>
            <a:pPr>
              <a:buFont typeface="Wingdings" panose="05000000000000000000" pitchFamily="2" charset="2"/>
              <a:buChar char="§"/>
            </a:pPr>
            <a:r>
              <a:rPr lang="en-IN" dirty="0" smtClean="0"/>
              <a:t>E.g. concentrated infusion of </a:t>
            </a:r>
            <a:r>
              <a:rPr lang="en-IN" dirty="0" err="1" smtClean="0"/>
              <a:t>Quassia</a:t>
            </a:r>
            <a:r>
              <a:rPr lang="en-IN" dirty="0" smtClean="0"/>
              <a:t>.</a:t>
            </a:r>
            <a:endParaRPr lang="en-IN" dirty="0"/>
          </a:p>
        </p:txBody>
      </p:sp>
    </p:spTree>
    <p:extLst>
      <p:ext uri="{BB962C8B-B14F-4D97-AF65-F5344CB8AC3E}">
        <p14:creationId xmlns:p14="http://schemas.microsoft.com/office/powerpoint/2010/main" val="391893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Decoction</a:t>
            </a:r>
            <a:endParaRPr lang="en-IN" dirty="0"/>
          </a:p>
        </p:txBody>
      </p:sp>
      <p:sp>
        <p:nvSpPr>
          <p:cNvPr id="3" name="Content Placeholder 2"/>
          <p:cNvSpPr>
            <a:spLocks noGrp="1"/>
          </p:cNvSpPr>
          <p:nvPr>
            <p:ph idx="1"/>
          </p:nvPr>
        </p:nvSpPr>
        <p:spPr/>
        <p:txBody>
          <a:bodyPr/>
          <a:lstStyle/>
          <a:p>
            <a:r>
              <a:rPr lang="en-IN" dirty="0" smtClean="0"/>
              <a:t>In this process, the drug is boiled with water for a stated period usually 10 minutes.</a:t>
            </a:r>
          </a:p>
          <a:p>
            <a:r>
              <a:rPr lang="en-IN" dirty="0" smtClean="0"/>
              <a:t>After boiling, the liquid is strained and water is passed through the content of the strainer to make the required volume.</a:t>
            </a:r>
          </a:p>
          <a:p>
            <a:r>
              <a:rPr lang="en-IN" dirty="0" smtClean="0"/>
              <a:t>This process is mainly used for vegetable drugs of hard and woody nature having thermostable water soluble constituents.</a:t>
            </a:r>
            <a:endParaRPr lang="en-IN" dirty="0"/>
          </a:p>
        </p:txBody>
      </p:sp>
    </p:spTree>
    <p:extLst>
      <p:ext uri="{BB962C8B-B14F-4D97-AF65-F5344CB8AC3E}">
        <p14:creationId xmlns:p14="http://schemas.microsoft.com/office/powerpoint/2010/main" val="2983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digestion</a:t>
            </a:r>
            <a:endParaRPr lang="en-IN" dirty="0"/>
          </a:p>
        </p:txBody>
      </p:sp>
      <p:sp>
        <p:nvSpPr>
          <p:cNvPr id="3" name="Content Placeholder 2"/>
          <p:cNvSpPr>
            <a:spLocks noGrp="1"/>
          </p:cNvSpPr>
          <p:nvPr>
            <p:ph idx="1"/>
          </p:nvPr>
        </p:nvSpPr>
        <p:spPr/>
        <p:txBody>
          <a:bodyPr/>
          <a:lstStyle/>
          <a:p>
            <a:r>
              <a:rPr lang="en-IN" dirty="0" smtClean="0"/>
              <a:t>In digestion process, the drug is extracted by heating at a particular pressure.</a:t>
            </a:r>
          </a:p>
          <a:p>
            <a:r>
              <a:rPr lang="en-IN" dirty="0" smtClean="0"/>
              <a:t>This will increase the penetration power of the menstruum, so that there is complete extraction of the drug.</a:t>
            </a:r>
          </a:p>
          <a:p>
            <a:r>
              <a:rPr lang="en-IN" dirty="0" smtClean="0"/>
              <a:t>Precaution should be taken so that the increased temperature may not harm the active constituents of the drug.</a:t>
            </a:r>
          </a:p>
          <a:p>
            <a:endParaRPr lang="en-IN" dirty="0"/>
          </a:p>
        </p:txBody>
      </p:sp>
    </p:spTree>
    <p:extLst>
      <p:ext uri="{BB962C8B-B14F-4D97-AF65-F5344CB8AC3E}">
        <p14:creationId xmlns:p14="http://schemas.microsoft.com/office/powerpoint/2010/main" val="2078568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The apparatus known as “DIGESTOR” is used for extraction of the drug by this method.</a:t>
            </a:r>
          </a:p>
          <a:p>
            <a:r>
              <a:rPr lang="en-IN" dirty="0" smtClean="0"/>
              <a:t>It is a vessel made up </a:t>
            </a:r>
            <a:r>
              <a:rPr lang="en-IN" dirty="0" err="1" smtClean="0"/>
              <a:t>ofmetal</a:t>
            </a:r>
            <a:r>
              <a:rPr lang="en-IN" dirty="0" smtClean="0"/>
              <a:t>. The whole of the drug along with the menstruum is placed in the body of the </a:t>
            </a:r>
            <a:r>
              <a:rPr lang="en-IN" dirty="0" err="1" smtClean="0"/>
              <a:t>digestor</a:t>
            </a:r>
            <a:r>
              <a:rPr lang="en-IN" dirty="0" smtClean="0"/>
              <a:t>.</a:t>
            </a:r>
          </a:p>
          <a:p>
            <a:r>
              <a:rPr lang="en-IN" dirty="0" smtClean="0"/>
              <a:t>Place the cover over it and bolt it with the help of nuts.</a:t>
            </a:r>
          </a:p>
          <a:p>
            <a:r>
              <a:rPr lang="en-IN" dirty="0" smtClean="0"/>
              <a:t>The drug is treated with menstruum for a definite period under specified conditions of temperature and pressure.</a:t>
            </a:r>
            <a:endParaRPr lang="en-IN" dirty="0"/>
          </a:p>
        </p:txBody>
      </p:sp>
    </p:spTree>
    <p:extLst>
      <p:ext uri="{BB962C8B-B14F-4D97-AF65-F5344CB8AC3E}">
        <p14:creationId xmlns:p14="http://schemas.microsoft.com/office/powerpoint/2010/main" val="30201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maceration</a:t>
            </a:r>
            <a:endParaRPr lang="en-IN" dirty="0"/>
          </a:p>
        </p:txBody>
      </p:sp>
      <p:sp>
        <p:nvSpPr>
          <p:cNvPr id="3" name="Content Placeholder 2"/>
          <p:cNvSpPr>
            <a:spLocks noGrp="1"/>
          </p:cNvSpPr>
          <p:nvPr>
            <p:ph idx="1"/>
          </p:nvPr>
        </p:nvSpPr>
        <p:spPr/>
        <p:txBody>
          <a:bodyPr>
            <a:normAutofit lnSpcReduction="10000"/>
          </a:bodyPr>
          <a:lstStyle/>
          <a:p>
            <a:r>
              <a:rPr lang="en-IN" dirty="0" smtClean="0"/>
              <a:t>In this process solid ingredients are placed in a stoppered container with the whole of the solvent and allowed to stand for a period of at leas 3 days or 3-7 days with frequent agitation, until soluble matter is dissolved.</a:t>
            </a:r>
          </a:p>
          <a:p>
            <a:r>
              <a:rPr lang="en-IN" dirty="0" smtClean="0"/>
              <a:t>The mixture is then strained (through sieves/nets), the marc pressed and the combined liquids clarified (cleaned by filtration).</a:t>
            </a:r>
            <a:endParaRPr lang="en-IN" dirty="0"/>
          </a:p>
        </p:txBody>
      </p:sp>
    </p:spTree>
    <p:extLst>
      <p:ext uri="{BB962C8B-B14F-4D97-AF65-F5344CB8AC3E}">
        <p14:creationId xmlns:p14="http://schemas.microsoft.com/office/powerpoint/2010/main" val="349027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maceration</a:t>
            </a:r>
            <a:endParaRPr lang="en-IN" dirty="0"/>
          </a:p>
        </p:txBody>
      </p:sp>
      <p:sp>
        <p:nvSpPr>
          <p:cNvPr id="3" name="Content Placeholder 2"/>
          <p:cNvSpPr>
            <a:spLocks noGrp="1"/>
          </p:cNvSpPr>
          <p:nvPr>
            <p:ph idx="1"/>
          </p:nvPr>
        </p:nvSpPr>
        <p:spPr/>
        <p:txBody>
          <a:bodyPr>
            <a:normAutofit fontScale="92500" lnSpcReduction="10000"/>
          </a:bodyPr>
          <a:lstStyle/>
          <a:p>
            <a:r>
              <a:rPr lang="en-IN" b="1" dirty="0" smtClean="0"/>
              <a:t>Simple Maceration: </a:t>
            </a:r>
            <a:r>
              <a:rPr lang="en-IN" dirty="0" smtClean="0"/>
              <a:t>for organized drugs. E.g. roots, stems, leaves etc.</a:t>
            </a:r>
          </a:p>
          <a:p>
            <a:r>
              <a:rPr lang="en-IN" dirty="0" smtClean="0"/>
              <a:t>alcohol is used as a menstruum.</a:t>
            </a:r>
          </a:p>
          <a:p>
            <a:r>
              <a:rPr lang="en-IN" dirty="0" smtClean="0"/>
              <a:t>At this period shaking is done occasionally.</a:t>
            </a:r>
          </a:p>
          <a:p>
            <a:r>
              <a:rPr lang="en-IN" dirty="0" smtClean="0"/>
              <a:t>After seven days, the liquid is strained &amp; marc is pressed.</a:t>
            </a:r>
          </a:p>
          <a:p>
            <a:r>
              <a:rPr lang="en-IN" dirty="0" smtClean="0"/>
              <a:t>The expressed liquid is mixed with strained liquid.</a:t>
            </a:r>
          </a:p>
          <a:p>
            <a:r>
              <a:rPr lang="en-IN" dirty="0" smtClean="0"/>
              <a:t>Then again filter for obtaining the clear liquid.</a:t>
            </a:r>
          </a:p>
          <a:p>
            <a:r>
              <a:rPr lang="en-IN" dirty="0" smtClean="0"/>
              <a:t>The final volume is not adjusted.</a:t>
            </a:r>
            <a:endParaRPr lang="en-IN" dirty="0"/>
          </a:p>
        </p:txBody>
      </p:sp>
    </p:spTree>
    <p:extLst>
      <p:ext uri="{BB962C8B-B14F-4D97-AF65-F5344CB8AC3E}">
        <p14:creationId xmlns:p14="http://schemas.microsoft.com/office/powerpoint/2010/main" val="260045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Modified maceration 0r maceration with adjustment</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It is for unorganized drugs. E.g. gums, resins, gum-resins, oleo gum-resins.</a:t>
            </a:r>
          </a:p>
          <a:p>
            <a:r>
              <a:rPr lang="en-IN" dirty="0" smtClean="0"/>
              <a:t>In this process, the unorganized drugs is placed with 4/5</a:t>
            </a:r>
            <a:r>
              <a:rPr lang="en-IN" baseline="30000" dirty="0" smtClean="0"/>
              <a:t>th</a:t>
            </a:r>
            <a:r>
              <a:rPr lang="en-IN" dirty="0" smtClean="0"/>
              <a:t> volume of the menstruum in a closed vessel for 7 days.</a:t>
            </a:r>
          </a:p>
          <a:p>
            <a:r>
              <a:rPr lang="en-IN" dirty="0" smtClean="0"/>
              <a:t>At this period shaking is done occasionally.</a:t>
            </a:r>
          </a:p>
          <a:p>
            <a:r>
              <a:rPr lang="en-IN" dirty="0" smtClean="0"/>
              <a:t>After that stated period, the liquid is filtered &amp; not necessary to press the marc.</a:t>
            </a:r>
          </a:p>
          <a:p>
            <a:r>
              <a:rPr lang="en-IN" dirty="0" smtClean="0"/>
              <a:t>After that, the final volume is adjusted with the remaining quantity of 1/5</a:t>
            </a:r>
            <a:r>
              <a:rPr lang="en-IN" baseline="30000" dirty="0" smtClean="0"/>
              <a:t>th</a:t>
            </a:r>
            <a:r>
              <a:rPr lang="en-IN" dirty="0" smtClean="0"/>
              <a:t> volume of menstruum through the filter.</a:t>
            </a:r>
            <a:endParaRPr lang="en-IN" dirty="0"/>
          </a:p>
        </p:txBody>
      </p:sp>
    </p:spTree>
    <p:extLst>
      <p:ext uri="{BB962C8B-B14F-4D97-AF65-F5344CB8AC3E}">
        <p14:creationId xmlns:p14="http://schemas.microsoft.com/office/powerpoint/2010/main" val="150499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Double maceration process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IN" dirty="0" smtClean="0"/>
                  <a:t>It is carried out in the same way as simple maceration process, but menstruum used in divided into two parts.</a:t>
                </a:r>
              </a:p>
              <a:p>
                <a:r>
                  <a:rPr lang="en-IN" dirty="0" smtClean="0"/>
                  <a:t>In that process drug is macerated twice by using the menstruum which is divided into two parts in a such manner that the same volume is used for each maceration.</a:t>
                </a:r>
              </a:p>
              <a:p>
                <a:r>
                  <a:rPr lang="en-IN" dirty="0" smtClean="0"/>
                  <a:t>The volume of menstruum required is calculated as follows:</a:t>
                </a:r>
              </a:p>
              <a:p>
                <a:pPr>
                  <a:buFont typeface="Wingdings" panose="05000000000000000000" pitchFamily="2" charset="2"/>
                  <a:buChar char="§"/>
                </a:pPr>
                <a14:m>
                  <m:oMath xmlns:m="http://schemas.openxmlformats.org/officeDocument/2006/math">
                    <m:r>
                      <a:rPr lang="en-IN" b="0" i="1" smtClean="0">
                        <a:latin typeface="Cambria Math"/>
                      </a:rPr>
                      <m:t>𝑣𝑜𝑙</m:t>
                    </m:r>
                    <m:r>
                      <a:rPr lang="en-IN" b="0" i="1" smtClean="0">
                        <a:latin typeface="Cambria Math"/>
                      </a:rPr>
                      <m:t>. </m:t>
                    </m:r>
                    <m:r>
                      <a:rPr lang="en-IN" b="0" i="1" smtClean="0">
                        <a:latin typeface="Cambria Math"/>
                      </a:rPr>
                      <m:t>𝑜𝑓</m:t>
                    </m:r>
                    <m:r>
                      <a:rPr lang="en-IN" b="0" i="1" smtClean="0">
                        <a:latin typeface="Cambria Math"/>
                      </a:rPr>
                      <m:t> </m:t>
                    </m:r>
                    <m:r>
                      <a:rPr lang="en-IN" b="0" i="1" smtClean="0">
                        <a:latin typeface="Cambria Math"/>
                      </a:rPr>
                      <m:t>𝑚𝑒𝑛𝑠𝑡𝑟𝑢𝑢𝑚</m:t>
                    </m:r>
                    <m:r>
                      <a:rPr lang="en-IN" b="0" i="1" smtClean="0">
                        <a:latin typeface="Cambria Math"/>
                      </a:rPr>
                      <m:t> </m:t>
                    </m:r>
                    <m:r>
                      <a:rPr lang="en-IN" b="0" i="1" smtClean="0">
                        <a:latin typeface="Cambria Math"/>
                      </a:rPr>
                      <m:t>𝑟𝑒𝑞𝑢𝑖𝑟𝑒𝑑</m:t>
                    </m:r>
                    <m:r>
                      <a:rPr lang="en-IN" b="0" i="1" smtClean="0">
                        <a:latin typeface="Cambria Math"/>
                      </a:rPr>
                      <m:t> </m:t>
                    </m:r>
                    <m:r>
                      <a:rPr lang="en-IN" b="0" i="1" smtClean="0">
                        <a:latin typeface="Cambria Math"/>
                      </a:rPr>
                      <m:t>𝑓𝑜𝑟</m:t>
                    </m:r>
                    <m:r>
                      <a:rPr lang="en-IN" b="0" i="1" smtClean="0">
                        <a:latin typeface="Cambria Math"/>
                      </a:rPr>
                      <m:t> </m:t>
                    </m:r>
                    <m:r>
                      <a:rPr lang="en-IN" b="0" i="1" smtClean="0">
                        <a:latin typeface="Cambria Math"/>
                      </a:rPr>
                      <m:t>𝑓𝑖𝑟𝑠𝑡</m:t>
                    </m:r>
                    <m:r>
                      <a:rPr lang="en-IN" b="0" i="1" smtClean="0">
                        <a:latin typeface="Cambria Math"/>
                      </a:rPr>
                      <m:t> </m:t>
                    </m:r>
                    <m:r>
                      <a:rPr lang="en-IN" b="0" i="1" smtClean="0">
                        <a:latin typeface="Cambria Math"/>
                      </a:rPr>
                      <m:t>𝑚𝑎𝑐𝑒𝑟𝑎𝑡𝑖𝑜𝑛</m:t>
                    </m:r>
                    <m:r>
                      <a:rPr lang="en-IN" b="0" i="1" smtClean="0">
                        <a:latin typeface="Cambria Math"/>
                      </a:rPr>
                      <m:t>=</m:t>
                    </m:r>
                    <m:f>
                      <m:fPr>
                        <m:ctrlPr>
                          <a:rPr lang="en-IN" b="0" i="1" smtClean="0">
                            <a:latin typeface="Cambria Math"/>
                          </a:rPr>
                        </m:ctrlPr>
                      </m:fPr>
                      <m:num>
                        <m:r>
                          <a:rPr lang="en-IN" b="0" i="1" smtClean="0">
                            <a:latin typeface="Cambria Math"/>
                          </a:rPr>
                          <m:t>𝑡𝑜𝑡𝑎𝑙</m:t>
                        </m:r>
                        <m:r>
                          <a:rPr lang="en-IN" b="0" i="1" smtClean="0">
                            <a:latin typeface="Cambria Math"/>
                          </a:rPr>
                          <m:t> </m:t>
                        </m:r>
                        <m:r>
                          <a:rPr lang="en-IN" b="0" i="1" smtClean="0">
                            <a:latin typeface="Cambria Math"/>
                          </a:rPr>
                          <m:t>𝑣𝑜𝑙</m:t>
                        </m:r>
                        <m:r>
                          <a:rPr lang="en-IN" b="0" i="1" smtClean="0">
                            <a:latin typeface="Cambria Math"/>
                          </a:rPr>
                          <m:t>.</m:t>
                        </m:r>
                        <m:r>
                          <a:rPr lang="en-IN" b="0" i="1" smtClean="0">
                            <a:latin typeface="Cambria Math"/>
                          </a:rPr>
                          <m:t>𝑜𝑓</m:t>
                        </m:r>
                        <m:r>
                          <a:rPr lang="en-IN" b="0" i="1" smtClean="0">
                            <a:latin typeface="Cambria Math"/>
                          </a:rPr>
                          <m:t> </m:t>
                        </m:r>
                        <m:r>
                          <a:rPr lang="en-IN" b="0" i="1" smtClean="0">
                            <a:latin typeface="Cambria Math"/>
                          </a:rPr>
                          <m:t>𝑚𝑒𝑛𝑠𝑡𝑟𝑢𝑢𝑚</m:t>
                        </m:r>
                        <m:r>
                          <a:rPr lang="en-IN" b="0" i="1" smtClean="0">
                            <a:latin typeface="Cambria Math"/>
                          </a:rPr>
                          <m:t> −</m:t>
                        </m:r>
                        <m:r>
                          <a:rPr lang="en-IN" b="0" i="1" smtClean="0">
                            <a:latin typeface="Cambria Math"/>
                          </a:rPr>
                          <m:t>𝑣𝑜𝑙</m:t>
                        </m:r>
                        <m:r>
                          <a:rPr lang="en-IN" b="0" i="1" smtClean="0">
                            <a:latin typeface="Cambria Math"/>
                          </a:rPr>
                          <m:t>. </m:t>
                        </m:r>
                        <m:r>
                          <a:rPr lang="en-IN" b="0" i="1" smtClean="0">
                            <a:latin typeface="Cambria Math"/>
                          </a:rPr>
                          <m:t>𝑡𝑜</m:t>
                        </m:r>
                        <m:r>
                          <a:rPr lang="en-IN" b="0" i="1" smtClean="0">
                            <a:latin typeface="Cambria Math"/>
                          </a:rPr>
                          <m:t> </m:t>
                        </m:r>
                        <m:r>
                          <a:rPr lang="en-IN" b="0" i="1" smtClean="0">
                            <a:latin typeface="Cambria Math"/>
                          </a:rPr>
                          <m:t>𝑏𝑒</m:t>
                        </m:r>
                        <m:r>
                          <a:rPr lang="en-IN" b="0" i="1" smtClean="0">
                            <a:latin typeface="Cambria Math"/>
                          </a:rPr>
                          <m:t> </m:t>
                        </m:r>
                        <m:r>
                          <a:rPr lang="en-IN" b="0" i="1" smtClean="0">
                            <a:latin typeface="Cambria Math"/>
                          </a:rPr>
                          <m:t>𝑟𝑒𝑡𝑎𝑖𝑛𝑒𝑑</m:t>
                        </m:r>
                        <m:r>
                          <a:rPr lang="en-IN" b="0" i="1" smtClean="0">
                            <a:latin typeface="Cambria Math"/>
                          </a:rPr>
                          <m:t> </m:t>
                        </m:r>
                        <m:r>
                          <a:rPr lang="en-IN" b="0" i="1" smtClean="0">
                            <a:latin typeface="Cambria Math"/>
                          </a:rPr>
                          <m:t>𝑏𝑦</m:t>
                        </m:r>
                        <m:r>
                          <a:rPr lang="en-IN" b="0" i="1" smtClean="0">
                            <a:latin typeface="Cambria Math"/>
                          </a:rPr>
                          <m:t> </m:t>
                        </m:r>
                        <m:r>
                          <a:rPr lang="en-IN" b="0" i="1" smtClean="0">
                            <a:latin typeface="Cambria Math"/>
                          </a:rPr>
                          <m:t>𝑡h𝑒</m:t>
                        </m:r>
                        <m:r>
                          <a:rPr lang="en-IN" b="0" i="1" smtClean="0">
                            <a:latin typeface="Cambria Math"/>
                          </a:rPr>
                          <m:t> </m:t>
                        </m:r>
                        <m:r>
                          <a:rPr lang="en-IN" b="0" i="1" smtClean="0">
                            <a:latin typeface="Cambria Math"/>
                          </a:rPr>
                          <m:t>𝑑𝑟𝑢𝑔</m:t>
                        </m:r>
                      </m:num>
                      <m:den>
                        <m:r>
                          <a:rPr lang="en-IN" b="0" i="1" smtClean="0">
                            <a:latin typeface="Cambria Math"/>
                          </a:rPr>
                          <m:t>2</m:t>
                        </m:r>
                      </m:den>
                    </m:f>
                    <m:r>
                      <a:rPr lang="en-IN" b="0" i="0" smtClean="0">
                        <a:latin typeface="Cambria Math"/>
                      </a:rPr>
                      <m:t>+</m:t>
                    </m:r>
                    <m:r>
                      <m:rPr>
                        <m:sty m:val="p"/>
                      </m:rPr>
                      <a:rPr lang="en-IN" b="0" i="0" smtClean="0">
                        <a:latin typeface="Cambria Math"/>
                      </a:rPr>
                      <m:t>vol</m:t>
                    </m:r>
                    <m:r>
                      <a:rPr lang="en-IN" b="0" i="0" smtClean="0">
                        <a:latin typeface="Cambria Math"/>
                      </a:rPr>
                      <m:t>. </m:t>
                    </m:r>
                    <m:r>
                      <m:rPr>
                        <m:sty m:val="p"/>
                      </m:rPr>
                      <a:rPr lang="en-IN" b="0" i="0" smtClean="0">
                        <a:latin typeface="Cambria Math"/>
                      </a:rPr>
                      <m:t>to</m:t>
                    </m:r>
                    <m:r>
                      <a:rPr lang="en-IN" b="0" i="0" smtClean="0">
                        <a:latin typeface="Cambria Math"/>
                      </a:rPr>
                      <m:t> </m:t>
                    </m:r>
                    <m:r>
                      <m:rPr>
                        <m:sty m:val="p"/>
                      </m:rPr>
                      <a:rPr lang="en-IN" b="0" i="0" smtClean="0">
                        <a:latin typeface="Cambria Math"/>
                      </a:rPr>
                      <m:t>be</m:t>
                    </m:r>
                    <m:r>
                      <a:rPr lang="en-IN" b="0" i="0" smtClean="0">
                        <a:latin typeface="Cambria Math"/>
                      </a:rPr>
                      <m:t> </m:t>
                    </m:r>
                    <m:r>
                      <m:rPr>
                        <m:sty m:val="p"/>
                      </m:rPr>
                      <a:rPr lang="en-IN" b="0" i="0" smtClean="0">
                        <a:latin typeface="Cambria Math"/>
                      </a:rPr>
                      <m:t>rtained</m:t>
                    </m:r>
                    <m:r>
                      <a:rPr lang="en-IN" b="0" i="0" smtClean="0">
                        <a:latin typeface="Cambria Math"/>
                      </a:rPr>
                      <m:t> </m:t>
                    </m:r>
                    <m:r>
                      <m:rPr>
                        <m:sty m:val="p"/>
                      </m:rPr>
                      <a:rPr lang="en-IN" b="0" i="0" smtClean="0">
                        <a:latin typeface="Cambria Math"/>
                      </a:rPr>
                      <m:t>by</m:t>
                    </m:r>
                    <m:r>
                      <a:rPr lang="en-IN" b="0" i="0" smtClean="0">
                        <a:latin typeface="Cambria Math"/>
                      </a:rPr>
                      <m:t> </m:t>
                    </m:r>
                    <m:r>
                      <m:rPr>
                        <m:sty m:val="p"/>
                      </m:rPr>
                      <a:rPr lang="en-IN" b="0" i="0" smtClean="0">
                        <a:latin typeface="Cambria Math"/>
                      </a:rPr>
                      <m:t>the</m:t>
                    </m:r>
                    <m:r>
                      <a:rPr lang="en-IN" b="0" i="0" smtClean="0">
                        <a:latin typeface="Cambria Math"/>
                      </a:rPr>
                      <m:t> </m:t>
                    </m:r>
                    <m:r>
                      <m:rPr>
                        <m:sty m:val="p"/>
                      </m:rPr>
                      <a:rPr lang="en-IN" b="0" i="0" smtClean="0">
                        <a:latin typeface="Cambria Math"/>
                      </a:rPr>
                      <m:t>drug</m:t>
                    </m:r>
                  </m:oMath>
                </a14:m>
                <a:endParaRPr lang="en-IN" dirty="0" smtClean="0"/>
              </a:p>
              <a:p>
                <a:pPr>
                  <a:buFont typeface="Wingdings" panose="05000000000000000000" pitchFamily="2" charset="2"/>
                  <a:buChar char="§"/>
                </a:pPr>
                <a14:m>
                  <m:oMath xmlns:m="http://schemas.openxmlformats.org/officeDocument/2006/math">
                    <m:r>
                      <a:rPr lang="en-IN" b="0" i="1" smtClean="0">
                        <a:latin typeface="Cambria Math"/>
                      </a:rPr>
                      <m:t>𝑣𝑜𝑙</m:t>
                    </m:r>
                    <m:r>
                      <a:rPr lang="en-IN" b="0" i="1" smtClean="0">
                        <a:latin typeface="Cambria Math"/>
                      </a:rPr>
                      <m:t>. </m:t>
                    </m:r>
                    <m:r>
                      <a:rPr lang="en-IN" b="0" i="1" smtClean="0">
                        <a:latin typeface="Cambria Math"/>
                      </a:rPr>
                      <m:t>𝑜𝑓</m:t>
                    </m:r>
                    <m:r>
                      <a:rPr lang="en-IN" b="0" i="1" smtClean="0">
                        <a:latin typeface="Cambria Math"/>
                      </a:rPr>
                      <m:t> </m:t>
                    </m:r>
                    <m:r>
                      <a:rPr lang="en-IN" b="0" i="1" smtClean="0">
                        <a:latin typeface="Cambria Math"/>
                      </a:rPr>
                      <m:t>𝑚𝑒𝑛𝑠𝑡𝑟𝑢𝑢𝑚</m:t>
                    </m:r>
                    <m:r>
                      <a:rPr lang="en-IN" b="0" i="1" smtClean="0">
                        <a:latin typeface="Cambria Math"/>
                      </a:rPr>
                      <m:t> </m:t>
                    </m:r>
                    <m:r>
                      <a:rPr lang="en-IN" b="0" i="1" smtClean="0">
                        <a:latin typeface="Cambria Math"/>
                      </a:rPr>
                      <m:t>𝑟𝑒𝑞𝑢𝑖𝑟𝑒𝑑</m:t>
                    </m:r>
                    <m:r>
                      <a:rPr lang="en-IN" b="0" i="1" smtClean="0">
                        <a:latin typeface="Cambria Math"/>
                      </a:rPr>
                      <m:t> </m:t>
                    </m:r>
                    <m:r>
                      <a:rPr lang="en-IN" b="0" i="1" smtClean="0">
                        <a:latin typeface="Cambria Math"/>
                      </a:rPr>
                      <m:t>𝑓𝑜𝑟</m:t>
                    </m:r>
                    <m:r>
                      <a:rPr lang="en-IN" b="0" i="1" smtClean="0">
                        <a:latin typeface="Cambria Math"/>
                      </a:rPr>
                      <m:t> </m:t>
                    </m:r>
                    <m:r>
                      <a:rPr lang="en-IN" b="0" i="1" smtClean="0">
                        <a:latin typeface="Cambria Math"/>
                      </a:rPr>
                      <m:t>𝑠𝑒𝑐𝑜𝑛𝑑</m:t>
                    </m:r>
                    <m:r>
                      <a:rPr lang="en-IN" b="0" i="1" smtClean="0">
                        <a:latin typeface="Cambria Math"/>
                      </a:rPr>
                      <m:t> </m:t>
                    </m:r>
                    <m:r>
                      <a:rPr lang="en-IN" b="0" i="1" smtClean="0">
                        <a:latin typeface="Cambria Math"/>
                      </a:rPr>
                      <m:t>𝑚𝑎𝑐𝑒𝑟𝑎𝑡𝑖𝑜𝑛</m:t>
                    </m:r>
                    <m:r>
                      <a:rPr lang="en-IN" b="0" i="1" smtClean="0">
                        <a:latin typeface="Cambria Math"/>
                      </a:rPr>
                      <m:t>=</m:t>
                    </m:r>
                    <m:r>
                      <a:rPr lang="en-IN" b="0" i="1" smtClean="0">
                        <a:latin typeface="Cambria Math"/>
                      </a:rPr>
                      <m:t>𝑡𝑜𝑡𝑎𝑙</m:t>
                    </m:r>
                    <m:r>
                      <a:rPr lang="en-IN" b="0" i="1" smtClean="0">
                        <a:latin typeface="Cambria Math"/>
                      </a:rPr>
                      <m:t> </m:t>
                    </m:r>
                    <m:r>
                      <a:rPr lang="en-IN" b="0" i="1" smtClean="0">
                        <a:latin typeface="Cambria Math"/>
                      </a:rPr>
                      <m:t>𝑣𝑜𝑙</m:t>
                    </m:r>
                    <m:r>
                      <a:rPr lang="en-IN" b="0" i="1" smtClean="0">
                        <a:latin typeface="Cambria Math"/>
                      </a:rPr>
                      <m:t>. </m:t>
                    </m:r>
                    <m:r>
                      <a:rPr lang="en-IN" b="0" i="1" smtClean="0">
                        <a:latin typeface="Cambria Math"/>
                      </a:rPr>
                      <m:t>𝑜𝑓</m:t>
                    </m:r>
                    <m:r>
                      <a:rPr lang="en-IN" b="0" i="1" smtClean="0">
                        <a:latin typeface="Cambria Math"/>
                      </a:rPr>
                      <m:t> </m:t>
                    </m:r>
                    <m:r>
                      <a:rPr lang="en-IN" b="0" i="1" smtClean="0">
                        <a:latin typeface="Cambria Math"/>
                      </a:rPr>
                      <m:t>𝑚𝑒𝑛𝑠𝑡𝑟𝑢𝑢𝑚</m:t>
                    </m:r>
                    <m:r>
                      <a:rPr lang="en-IN" b="0" i="1" smtClean="0">
                        <a:latin typeface="Cambria Math"/>
                      </a:rPr>
                      <m:t>−</m:t>
                    </m:r>
                    <m:r>
                      <a:rPr lang="en-IN" b="0" i="1" smtClean="0">
                        <a:latin typeface="Cambria Math"/>
                      </a:rPr>
                      <m:t>𝑣𝑜𝑙</m:t>
                    </m:r>
                    <m:r>
                      <a:rPr lang="en-IN" b="0" i="1" smtClean="0">
                        <a:latin typeface="Cambria Math"/>
                      </a:rPr>
                      <m:t>. </m:t>
                    </m:r>
                    <m:r>
                      <a:rPr lang="en-IN" b="0" i="1" smtClean="0">
                        <a:latin typeface="Cambria Math"/>
                      </a:rPr>
                      <m:t>𝑜𝑓</m:t>
                    </m:r>
                    <m:r>
                      <a:rPr lang="en-IN" b="0" i="1" smtClean="0">
                        <a:latin typeface="Cambria Math"/>
                      </a:rPr>
                      <m:t> </m:t>
                    </m:r>
                    <m:r>
                      <a:rPr lang="en-IN" b="0" i="1" smtClean="0">
                        <a:latin typeface="Cambria Math"/>
                      </a:rPr>
                      <m:t>𝑚𝑒𝑛𝑠𝑡𝑟𝑢𝑢𝑚</m:t>
                    </m:r>
                    <m:r>
                      <a:rPr lang="en-IN" b="0" i="1" smtClean="0">
                        <a:latin typeface="Cambria Math"/>
                      </a:rPr>
                      <m:t> </m:t>
                    </m:r>
                    <m:r>
                      <a:rPr lang="en-IN" b="0" i="1" smtClean="0">
                        <a:latin typeface="Cambria Math"/>
                      </a:rPr>
                      <m:t>𝑢𝑠𝑒𝑑</m:t>
                    </m:r>
                    <m:r>
                      <a:rPr lang="en-IN" b="0" i="1" smtClean="0">
                        <a:latin typeface="Cambria Math"/>
                      </a:rPr>
                      <m:t> </m:t>
                    </m:r>
                    <m:r>
                      <a:rPr lang="en-IN" b="0" i="1" smtClean="0">
                        <a:latin typeface="Cambria Math"/>
                      </a:rPr>
                      <m:t>𝑖𝑛</m:t>
                    </m:r>
                    <m:r>
                      <a:rPr lang="en-IN" b="0" i="1" smtClean="0">
                        <a:latin typeface="Cambria Math"/>
                      </a:rPr>
                      <m:t> </m:t>
                    </m:r>
                    <m:r>
                      <a:rPr lang="en-IN" b="0" i="1" smtClean="0">
                        <a:latin typeface="Cambria Math"/>
                      </a:rPr>
                      <m:t>𝑓𝑖𝑟𝑠𝑡</m:t>
                    </m:r>
                    <m:r>
                      <a:rPr lang="en-IN" b="0" i="1" smtClean="0">
                        <a:latin typeface="Cambria Math"/>
                      </a:rPr>
                      <m:t> </m:t>
                    </m:r>
                    <m:r>
                      <a:rPr lang="en-IN" b="0" i="1" smtClean="0">
                        <a:latin typeface="Cambria Math"/>
                      </a:rPr>
                      <m:t>𝑚𝑎𝑐𝑒𝑟𝑎𝑡𝑖𝑜𝑛</m:t>
                    </m:r>
                  </m:oMath>
                </a14:m>
                <a:endParaRPr lang="en-IN" b="0" dirty="0" smtClean="0"/>
              </a:p>
              <a:p>
                <a:pPr>
                  <a:buFont typeface="Wingdings" panose="05000000000000000000" pitchFamily="2" charset="2"/>
                  <a:buChar char="§"/>
                </a:pPr>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351" t="-2695" r="-982"/>
                </a:stretch>
              </a:blipFill>
            </p:spPr>
            <p:txBody>
              <a:bodyPr/>
              <a:lstStyle/>
              <a:p>
                <a:r>
                  <a:rPr lang="en-IN">
                    <a:noFill/>
                  </a:rPr>
                  <a:t> </a:t>
                </a:r>
              </a:p>
            </p:txBody>
          </p:sp>
        </mc:Fallback>
      </mc:AlternateContent>
    </p:spTree>
    <p:extLst>
      <p:ext uri="{BB962C8B-B14F-4D97-AF65-F5344CB8AC3E}">
        <p14:creationId xmlns:p14="http://schemas.microsoft.com/office/powerpoint/2010/main" val="349861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p:txBody>
          <a:bodyPr/>
          <a:lstStyle/>
          <a:p>
            <a:r>
              <a:rPr lang="en-IN" b="1" i="1" dirty="0" smtClean="0"/>
              <a:t>Extraction</a:t>
            </a:r>
            <a:r>
              <a:rPr lang="en-IN" dirty="0" smtClean="0"/>
              <a:t> is defined as the removal of soluble constituents from solid or liquid with the help of suitable solvent.</a:t>
            </a:r>
          </a:p>
          <a:p>
            <a:r>
              <a:rPr lang="en-IN" dirty="0" smtClean="0"/>
              <a:t>The solvent used for extraction is known as </a:t>
            </a:r>
            <a:r>
              <a:rPr lang="en-IN" b="1" i="1" dirty="0" smtClean="0"/>
              <a:t>menstruum</a:t>
            </a:r>
            <a:r>
              <a:rPr lang="en-IN" dirty="0" smtClean="0"/>
              <a:t>. </a:t>
            </a:r>
          </a:p>
          <a:p>
            <a:r>
              <a:rPr lang="en-IN" dirty="0" smtClean="0"/>
              <a:t>Menstruum is capable of penetrating, the plant or animal tissues and dissolving the active medicaments present in them.</a:t>
            </a:r>
            <a:endParaRPr lang="en-IN" dirty="0"/>
          </a:p>
        </p:txBody>
      </p:sp>
    </p:spTree>
    <p:extLst>
      <p:ext uri="{BB962C8B-B14F-4D97-AF65-F5344CB8AC3E}">
        <p14:creationId xmlns:p14="http://schemas.microsoft.com/office/powerpoint/2010/main" val="260306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In that process the whole drug is macerated for 48 hrs </a:t>
            </a:r>
            <a:r>
              <a:rPr lang="en-IN" dirty="0" err="1" smtClean="0"/>
              <a:t>withg</a:t>
            </a:r>
            <a:r>
              <a:rPr lang="en-IN" dirty="0" smtClean="0"/>
              <a:t> quantity of menstruum for first maceration.</a:t>
            </a:r>
          </a:p>
          <a:p>
            <a:r>
              <a:rPr lang="en-IN" dirty="0" smtClean="0"/>
              <a:t>Strain the liquid &amp; press the marc after 48 hrs.</a:t>
            </a:r>
          </a:p>
          <a:p>
            <a:r>
              <a:rPr lang="en-IN" dirty="0" smtClean="0"/>
              <a:t>Then again macerated for 24 hrs with remaining quantity of menstruum for second maceration.</a:t>
            </a:r>
          </a:p>
          <a:p>
            <a:r>
              <a:rPr lang="en-IN" dirty="0" smtClean="0"/>
              <a:t>Strain the liquid &amp; press the marc after 24 hrs.</a:t>
            </a:r>
          </a:p>
          <a:p>
            <a:r>
              <a:rPr lang="en-IN" dirty="0" smtClean="0"/>
              <a:t>Then mix the liquids obtained from the two maceration &amp; allows it to stand for 14 days &amp; then filter.</a:t>
            </a:r>
          </a:p>
          <a:p>
            <a:r>
              <a:rPr lang="en-IN" dirty="0" smtClean="0"/>
              <a:t>E.g. concentrated infusion of orange</a:t>
            </a:r>
          </a:p>
          <a:p>
            <a:r>
              <a:rPr lang="en-IN" dirty="0" smtClean="0"/>
              <a:t>Concentrated compound infusion of </a:t>
            </a:r>
            <a:r>
              <a:rPr lang="en-IN" dirty="0" err="1" smtClean="0"/>
              <a:t>chirata</a:t>
            </a:r>
            <a:endParaRPr lang="en-IN" dirty="0"/>
          </a:p>
        </p:txBody>
      </p:sp>
    </p:spTree>
    <p:extLst>
      <p:ext uri="{BB962C8B-B14F-4D97-AF65-F5344CB8AC3E}">
        <p14:creationId xmlns:p14="http://schemas.microsoft.com/office/powerpoint/2010/main" val="377405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Triple maceration process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IN" dirty="0" smtClean="0"/>
                  <a:t>It is carried out in the same way as simple maceration process, but menstruum used in divided into three parts.</a:t>
                </a:r>
              </a:p>
              <a:p>
                <a:r>
                  <a:rPr lang="en-IN" dirty="0" smtClean="0"/>
                  <a:t>In that process drug is macerated thrice by using the menstruum which is divided into three parts in a such manner that the same volume is used for each maceration.</a:t>
                </a:r>
              </a:p>
              <a:p>
                <a:r>
                  <a:rPr lang="en-IN" dirty="0" smtClean="0"/>
                  <a:t>The volume of menstruum required is calculated as follows:</a:t>
                </a:r>
              </a:p>
              <a:p>
                <a:pPr>
                  <a:buFont typeface="Wingdings" panose="05000000000000000000" pitchFamily="2" charset="2"/>
                  <a:buChar char="§"/>
                </a:pPr>
                <a14:m>
                  <m:oMath xmlns:m="http://schemas.openxmlformats.org/officeDocument/2006/math">
                    <m:r>
                      <a:rPr lang="en-IN" b="0" i="1" smtClean="0">
                        <a:latin typeface="Cambria Math"/>
                      </a:rPr>
                      <m:t>𝑣𝑜𝑙</m:t>
                    </m:r>
                    <m:r>
                      <a:rPr lang="en-IN" b="0" i="1" smtClean="0">
                        <a:latin typeface="Cambria Math"/>
                      </a:rPr>
                      <m:t>. </m:t>
                    </m:r>
                    <m:r>
                      <a:rPr lang="en-IN" b="0" i="1" smtClean="0">
                        <a:latin typeface="Cambria Math"/>
                      </a:rPr>
                      <m:t>𝑜𝑓</m:t>
                    </m:r>
                    <m:r>
                      <a:rPr lang="en-IN" b="0" i="1" smtClean="0">
                        <a:latin typeface="Cambria Math"/>
                      </a:rPr>
                      <m:t> </m:t>
                    </m:r>
                    <m:r>
                      <a:rPr lang="en-IN" b="0" i="1" smtClean="0">
                        <a:latin typeface="Cambria Math"/>
                      </a:rPr>
                      <m:t>𝑚𝑒𝑛𝑠𝑡𝑟𝑢𝑢𝑚</m:t>
                    </m:r>
                    <m:r>
                      <a:rPr lang="en-IN" b="0" i="1" smtClean="0">
                        <a:latin typeface="Cambria Math"/>
                      </a:rPr>
                      <m:t> </m:t>
                    </m:r>
                    <m:r>
                      <a:rPr lang="en-IN" b="0" i="1" smtClean="0">
                        <a:latin typeface="Cambria Math"/>
                      </a:rPr>
                      <m:t>𝑟𝑒𝑞𝑢𝑖𝑟𝑒𝑑</m:t>
                    </m:r>
                    <m:r>
                      <a:rPr lang="en-IN" b="0" i="1" smtClean="0">
                        <a:latin typeface="Cambria Math"/>
                      </a:rPr>
                      <m:t> </m:t>
                    </m:r>
                    <m:r>
                      <a:rPr lang="en-IN" b="0" i="1" smtClean="0">
                        <a:latin typeface="Cambria Math"/>
                      </a:rPr>
                      <m:t>𝑓𝑜𝑟</m:t>
                    </m:r>
                    <m:r>
                      <a:rPr lang="en-IN" b="0" i="1" smtClean="0">
                        <a:latin typeface="Cambria Math"/>
                      </a:rPr>
                      <m:t> </m:t>
                    </m:r>
                    <m:r>
                      <a:rPr lang="en-IN" b="0" i="1" smtClean="0">
                        <a:latin typeface="Cambria Math"/>
                      </a:rPr>
                      <m:t>𝑓𝑖𝑟𝑠𝑡</m:t>
                    </m:r>
                    <m:r>
                      <a:rPr lang="en-IN" b="0" i="1" smtClean="0">
                        <a:latin typeface="Cambria Math"/>
                      </a:rPr>
                      <m:t> </m:t>
                    </m:r>
                    <m:r>
                      <a:rPr lang="en-IN" b="0" i="1" smtClean="0">
                        <a:latin typeface="Cambria Math"/>
                      </a:rPr>
                      <m:t>𝑚𝑎𝑐𝑒𝑟𝑎𝑡𝑖𝑜𝑛</m:t>
                    </m:r>
                    <m:r>
                      <a:rPr lang="en-IN" b="0" i="1" smtClean="0">
                        <a:latin typeface="Cambria Math"/>
                      </a:rPr>
                      <m:t>=</m:t>
                    </m:r>
                    <m:f>
                      <m:fPr>
                        <m:ctrlPr>
                          <a:rPr lang="en-IN" b="0" i="1" smtClean="0">
                            <a:latin typeface="Cambria Math"/>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𝑡𝑜𝑡𝑎𝑙</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𝑣𝑜𝑙</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𝑜𝑓</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𝑚𝑒𝑛𝑠𝑡𝑟𝑢𝑢𝑚</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𝑣𝑜𝑙</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𝑡𝑜</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𝑏𝑒</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𝑟𝑒𝑡𝑎𝑖𝑛𝑒𝑑</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𝑏𝑦</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𝑡h𝑒</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𝑑𝑟𝑢𝑔</m:t>
                        </m:r>
                      </m:num>
                      <m:den>
                        <m:r>
                          <a:rPr lang="en-IN" b="0" i="1" smtClean="0">
                            <a:latin typeface="Cambria Math" panose="02040503050406030204" pitchFamily="18" charset="0"/>
                            <a:ea typeface="Cambria Math" panose="02040503050406030204" pitchFamily="18" charset="0"/>
                          </a:rPr>
                          <m:t>3</m:t>
                        </m:r>
                      </m:den>
                    </m:f>
                  </m:oMath>
                </a14:m>
                <a:r>
                  <a:rPr lang="en-IN" dirty="0" smtClean="0">
                    <a:latin typeface="Cambria Math" panose="02040503050406030204" pitchFamily="18" charset="0"/>
                    <a:ea typeface="Cambria Math" panose="02040503050406030204" pitchFamily="18" charset="0"/>
                  </a:rPr>
                  <a:t>+vol. </a:t>
                </a:r>
                <a:r>
                  <a:rPr lang="en-IN" i="1" dirty="0" smtClean="0">
                    <a:latin typeface="Cambria Math" panose="02040503050406030204" pitchFamily="18" charset="0"/>
                    <a:ea typeface="Cambria Math" panose="02040503050406030204" pitchFamily="18" charset="0"/>
                  </a:rPr>
                  <a:t>to be retained by the drug</a:t>
                </a:r>
              </a:p>
              <a:p>
                <a:pPr>
                  <a:buFont typeface="Wingdings" panose="05000000000000000000" pitchFamily="2" charset="2"/>
                  <a:buChar char="§"/>
                </a:pPr>
                <a14:m>
                  <m:oMath xmlns:m="http://schemas.openxmlformats.org/officeDocument/2006/math">
                    <m:r>
                      <a:rPr lang="en-IN" b="0" i="1" smtClean="0">
                        <a:latin typeface="Cambria Math"/>
                        <a:ea typeface="Cambria Math" panose="02040503050406030204" pitchFamily="18" charset="0"/>
                      </a:rPr>
                      <m:t>𝑣𝑜𝑙</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𝑜𝑓</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𝑚𝑒𝑛𝑠𝑡𝑟𝑢𝑢𝑚</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𝑟𝑒𝑞𝑢𝑖𝑟𝑒𝑑</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𝑓𝑜𝑟</m:t>
                    </m:r>
                    <m:r>
                      <a:rPr lang="en-IN" b="0" i="1" smtClean="0">
                        <a:latin typeface="Cambria Math"/>
                        <a:ea typeface="Cambria Math" panose="02040503050406030204" pitchFamily="18" charset="0"/>
                      </a:rPr>
                      <m:t> 2</m:t>
                    </m:r>
                    <m:r>
                      <a:rPr lang="en-IN" b="0" i="1" smtClean="0">
                        <a:latin typeface="Cambria Math"/>
                        <a:ea typeface="Cambria Math" panose="02040503050406030204" pitchFamily="18" charset="0"/>
                      </a:rPr>
                      <m:t>𝑛𝑑</m:t>
                    </m:r>
                    <m:r>
                      <a:rPr lang="en-IN" b="0" i="1" smtClean="0">
                        <a:latin typeface="Cambria Math"/>
                        <a:ea typeface="Cambria Math" panose="02040503050406030204" pitchFamily="18" charset="0"/>
                      </a:rPr>
                      <m:t> &amp; 3</m:t>
                    </m:r>
                    <m:r>
                      <a:rPr lang="en-IN" b="0" i="1" smtClean="0">
                        <a:latin typeface="Cambria Math"/>
                        <a:ea typeface="Cambria Math" panose="02040503050406030204" pitchFamily="18" charset="0"/>
                      </a:rPr>
                      <m:t>𝑟𝑑</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𝑚𝑎𝑐𝑒𝑟𝑎𝑡𝑖𝑜𝑛</m:t>
                    </m:r>
                    <m:r>
                      <a:rPr lang="en-IN" b="0" i="1" smtClean="0">
                        <a:latin typeface="Cambria Math"/>
                        <a:ea typeface="Cambria Math" panose="02040503050406030204" pitchFamily="18" charset="0"/>
                      </a:rPr>
                      <m:t>=</m:t>
                    </m:r>
                    <m:f>
                      <m:fPr>
                        <m:ctrlPr>
                          <a:rPr lang="en-IN" b="0" i="1" smtClean="0">
                            <a:latin typeface="Cambria Math"/>
                            <a:ea typeface="Cambria Math" panose="02040503050406030204" pitchFamily="18" charset="0"/>
                          </a:rPr>
                        </m:ctrlPr>
                      </m:fPr>
                      <m:num>
                        <m:r>
                          <a:rPr lang="en-IN" b="0" i="1" smtClean="0">
                            <a:latin typeface="Cambria Math"/>
                            <a:ea typeface="Cambria Math" panose="02040503050406030204" pitchFamily="18" charset="0"/>
                          </a:rPr>
                          <m:t>𝑡𝑜𝑡𝑎𝑙</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𝑣𝑜𝑙</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𝑜𝑓𝑚𝑒𝑛𝑠𝑡𝑟𝑢𝑢𝑚</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𝑣𝑜𝑙</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𝑜𝑓</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𝑚𝑒𝑛𝑠𝑡𝑟𝑢𝑢𝑚</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𝑢𝑠𝑒𝑑</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𝑖𝑛</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𝑓𝑖𝑟𝑠𝑡</m:t>
                        </m:r>
                        <m:r>
                          <a:rPr lang="en-IN" b="0" i="1" smtClean="0">
                            <a:latin typeface="Cambria Math"/>
                            <a:ea typeface="Cambria Math" panose="02040503050406030204" pitchFamily="18" charset="0"/>
                          </a:rPr>
                          <m:t> </m:t>
                        </m:r>
                        <m:r>
                          <a:rPr lang="en-IN" b="0" i="1" smtClean="0">
                            <a:latin typeface="Cambria Math"/>
                            <a:ea typeface="Cambria Math" panose="02040503050406030204" pitchFamily="18" charset="0"/>
                          </a:rPr>
                          <m:t>𝑚𝑎𝑐𝑒𝑟𝑎𝑡𝑖𝑜𝑛</m:t>
                        </m:r>
                      </m:num>
                      <m:den>
                        <m:r>
                          <a:rPr lang="en-IN" b="0" i="1" smtClean="0">
                            <a:latin typeface="Cambria Math"/>
                            <a:ea typeface="Cambria Math" panose="02040503050406030204" pitchFamily="18" charset="0"/>
                          </a:rPr>
                          <m:t>2</m:t>
                        </m:r>
                      </m:den>
                    </m:f>
                  </m:oMath>
                </a14:m>
                <a:endParaRPr lang="en-IN" i="1"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351" t="-2695" r="-1053"/>
                </a:stretch>
              </a:blipFill>
            </p:spPr>
            <p:txBody>
              <a:bodyPr/>
              <a:lstStyle/>
              <a:p>
                <a:r>
                  <a:rPr lang="en-IN">
                    <a:noFill/>
                  </a:rPr>
                  <a:t> </a:t>
                </a:r>
              </a:p>
            </p:txBody>
          </p:sp>
        </mc:Fallback>
      </mc:AlternateContent>
    </p:spTree>
    <p:extLst>
      <p:ext uri="{BB962C8B-B14F-4D97-AF65-F5344CB8AC3E}">
        <p14:creationId xmlns:p14="http://schemas.microsoft.com/office/powerpoint/2010/main" val="2210420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In that the drug is macerated for 1 hr with a part of menstruum required for first maceration &amp; strained.</a:t>
            </a:r>
          </a:p>
          <a:p>
            <a:r>
              <a:rPr lang="en-IN" dirty="0" smtClean="0"/>
              <a:t>Macerated again for 1 hr with a part of menstruum for 2</a:t>
            </a:r>
            <a:r>
              <a:rPr lang="en-IN" baseline="30000" dirty="0" smtClean="0"/>
              <a:t>nd</a:t>
            </a:r>
            <a:r>
              <a:rPr lang="en-IN" dirty="0" smtClean="0"/>
              <a:t> maceration &amp; strained.</a:t>
            </a:r>
          </a:p>
          <a:p>
            <a:r>
              <a:rPr lang="en-IN" dirty="0"/>
              <a:t>Macerated again for 1 hr with a part of menstruum for </a:t>
            </a:r>
            <a:r>
              <a:rPr lang="en-IN" dirty="0" smtClean="0"/>
              <a:t>3</a:t>
            </a:r>
            <a:r>
              <a:rPr lang="en-IN" baseline="30000" dirty="0" smtClean="0"/>
              <a:t>rd</a:t>
            </a:r>
            <a:r>
              <a:rPr lang="en-IN" dirty="0" smtClean="0"/>
              <a:t>  </a:t>
            </a:r>
            <a:r>
              <a:rPr lang="en-IN" dirty="0"/>
              <a:t>maceration &amp; strained</a:t>
            </a:r>
            <a:r>
              <a:rPr lang="en-IN" dirty="0" smtClean="0"/>
              <a:t>.</a:t>
            </a:r>
          </a:p>
          <a:p>
            <a:r>
              <a:rPr lang="en-IN" dirty="0" smtClean="0"/>
              <a:t>After that, marc is pressed lightly.</a:t>
            </a:r>
          </a:p>
          <a:p>
            <a:r>
              <a:rPr lang="en-IN" dirty="0" smtClean="0"/>
              <a:t>Then combined the liquids obtained from 2</a:t>
            </a:r>
            <a:r>
              <a:rPr lang="en-IN" baseline="30000" dirty="0" smtClean="0"/>
              <a:t>nd</a:t>
            </a:r>
            <a:r>
              <a:rPr lang="en-IN" dirty="0" smtClean="0"/>
              <a:t> &amp; 3</a:t>
            </a:r>
            <a:r>
              <a:rPr lang="en-IN" baseline="30000" dirty="0" smtClean="0"/>
              <a:t>rd</a:t>
            </a:r>
            <a:r>
              <a:rPr lang="en-IN" dirty="0" smtClean="0"/>
              <a:t> maceration &amp; evaporated it to a specified extent.</a:t>
            </a:r>
          </a:p>
          <a:p>
            <a:r>
              <a:rPr lang="en-IN" dirty="0" smtClean="0"/>
              <a:t>Then mix it with the liquid obtained from 1</a:t>
            </a:r>
            <a:r>
              <a:rPr lang="en-IN" baseline="30000" dirty="0" smtClean="0"/>
              <a:t>st</a:t>
            </a:r>
            <a:r>
              <a:rPr lang="en-IN" dirty="0" smtClean="0"/>
              <a:t> maceration &amp; add alcohol 90% equal to 1/4</a:t>
            </a:r>
            <a:r>
              <a:rPr lang="en-IN" baseline="30000" dirty="0" smtClean="0"/>
              <a:t>th</a:t>
            </a:r>
            <a:r>
              <a:rPr lang="en-IN" dirty="0" smtClean="0"/>
              <a:t> of the volume of the finished product.</a:t>
            </a:r>
          </a:p>
          <a:p>
            <a:r>
              <a:rPr lang="en-IN" dirty="0" smtClean="0"/>
              <a:t>Then adjust the volume with water.</a:t>
            </a:r>
          </a:p>
          <a:p>
            <a:r>
              <a:rPr lang="en-IN" dirty="0" smtClean="0"/>
              <a:t>Allow this solution for 14 days &amp; then filter.</a:t>
            </a:r>
          </a:p>
          <a:p>
            <a:r>
              <a:rPr lang="en-IN" dirty="0" smtClean="0"/>
              <a:t>E.g. concentrated infusion of </a:t>
            </a:r>
            <a:r>
              <a:rPr lang="en-IN" dirty="0" err="1" smtClean="0"/>
              <a:t>Quassia</a:t>
            </a:r>
            <a:r>
              <a:rPr lang="en-IN" dirty="0" smtClean="0"/>
              <a:t>, liquid extract of </a:t>
            </a:r>
            <a:r>
              <a:rPr lang="en-IN" dirty="0" err="1" smtClean="0"/>
              <a:t>senna</a:t>
            </a:r>
            <a:r>
              <a:rPr lang="en-IN" dirty="0" smtClean="0"/>
              <a:t>.</a:t>
            </a:r>
          </a:p>
          <a:p>
            <a:pPr marL="0" indent="0">
              <a:buNone/>
            </a:pPr>
            <a:endParaRPr lang="en-IN" dirty="0"/>
          </a:p>
          <a:p>
            <a:endParaRPr lang="en-IN" dirty="0"/>
          </a:p>
        </p:txBody>
      </p:sp>
    </p:spTree>
    <p:extLst>
      <p:ext uri="{BB962C8B-B14F-4D97-AF65-F5344CB8AC3E}">
        <p14:creationId xmlns:p14="http://schemas.microsoft.com/office/powerpoint/2010/main" val="309798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percolation</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93069"/>
            <a:ext cx="6858000" cy="4248150"/>
          </a:xfrm>
        </p:spPr>
      </p:pic>
    </p:spTree>
    <p:extLst>
      <p:ext uri="{BB962C8B-B14F-4D97-AF65-F5344CB8AC3E}">
        <p14:creationId xmlns:p14="http://schemas.microsoft.com/office/powerpoint/2010/main" val="294764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00150"/>
            <a:ext cx="6858000" cy="4457700"/>
          </a:xfrm>
          <a:prstGeom prst="rect">
            <a:avLst/>
          </a:prstGeom>
        </p:spPr>
      </p:pic>
    </p:spTree>
    <p:extLst>
      <p:ext uri="{BB962C8B-B14F-4D97-AF65-F5344CB8AC3E}">
        <p14:creationId xmlns:p14="http://schemas.microsoft.com/office/powerpoint/2010/main" val="164306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81062"/>
            <a:ext cx="6858000" cy="5095875"/>
          </a:xfrm>
          <a:prstGeom prst="rect">
            <a:avLst/>
          </a:prstGeom>
        </p:spPr>
      </p:pic>
    </p:spTree>
    <p:extLst>
      <p:ext uri="{BB962C8B-B14F-4D97-AF65-F5344CB8AC3E}">
        <p14:creationId xmlns:p14="http://schemas.microsoft.com/office/powerpoint/2010/main" val="1494535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38212"/>
            <a:ext cx="6858000" cy="4981575"/>
          </a:xfrm>
          <a:prstGeom prst="rect">
            <a:avLst/>
          </a:prstGeom>
        </p:spPr>
      </p:pic>
    </p:spTree>
    <p:extLst>
      <p:ext uri="{BB962C8B-B14F-4D97-AF65-F5344CB8AC3E}">
        <p14:creationId xmlns:p14="http://schemas.microsoft.com/office/powerpoint/2010/main" val="334249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2012"/>
            <a:ext cx="6858000" cy="5133975"/>
          </a:xfrm>
          <a:prstGeom prst="rect">
            <a:avLst/>
          </a:prstGeom>
        </p:spPr>
      </p:pic>
    </p:spTree>
    <p:extLst>
      <p:ext uri="{BB962C8B-B14F-4D97-AF65-F5344CB8AC3E}">
        <p14:creationId xmlns:p14="http://schemas.microsoft.com/office/powerpoint/2010/main" val="1112173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76300"/>
            <a:ext cx="6858000" cy="5105400"/>
          </a:xfrm>
          <a:prstGeom prst="rect">
            <a:avLst/>
          </a:prstGeom>
        </p:spPr>
      </p:pic>
    </p:spTree>
    <p:extLst>
      <p:ext uri="{BB962C8B-B14F-4D97-AF65-F5344CB8AC3E}">
        <p14:creationId xmlns:p14="http://schemas.microsoft.com/office/powerpoint/2010/main" val="183947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6775"/>
            <a:ext cx="6858000" cy="5124450"/>
          </a:xfrm>
          <a:prstGeom prst="rect">
            <a:avLst/>
          </a:prstGeom>
        </p:spPr>
      </p:pic>
    </p:spTree>
    <p:extLst>
      <p:ext uri="{BB962C8B-B14F-4D97-AF65-F5344CB8AC3E}">
        <p14:creationId xmlns:p14="http://schemas.microsoft.com/office/powerpoint/2010/main" val="219853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(Cont.)</a:t>
            </a:r>
            <a:endParaRPr lang="en-IN" dirty="0"/>
          </a:p>
        </p:txBody>
      </p:sp>
      <p:sp>
        <p:nvSpPr>
          <p:cNvPr id="3" name="Content Placeholder 2"/>
          <p:cNvSpPr>
            <a:spLocks noGrp="1"/>
          </p:cNvSpPr>
          <p:nvPr>
            <p:ph idx="1"/>
          </p:nvPr>
        </p:nvSpPr>
        <p:spPr/>
        <p:txBody>
          <a:bodyPr/>
          <a:lstStyle/>
          <a:p>
            <a:r>
              <a:rPr lang="en-IN" dirty="0" smtClean="0"/>
              <a:t>The solid residue which is exhausted of active constituents remains behind after extraction is known as </a:t>
            </a:r>
            <a:r>
              <a:rPr lang="en-IN" b="1" i="1" dirty="0" smtClean="0"/>
              <a:t>marc</a:t>
            </a:r>
            <a:r>
              <a:rPr lang="en-IN" dirty="0" smtClean="0"/>
              <a:t>.</a:t>
            </a:r>
          </a:p>
          <a:p>
            <a:r>
              <a:rPr lang="en-IN" dirty="0" smtClean="0"/>
              <a:t>In general, extraction consists of soaking the powdered material in a menstruum. The menstruum diffuses into the powdered material and dissolves the ingredients, which then diffuse out into the liquid.</a:t>
            </a:r>
            <a:endParaRPr lang="en-IN" dirty="0"/>
          </a:p>
        </p:txBody>
      </p:sp>
    </p:spTree>
    <p:extLst>
      <p:ext uri="{BB962C8B-B14F-4D97-AF65-F5344CB8AC3E}">
        <p14:creationId xmlns:p14="http://schemas.microsoft.com/office/powerpoint/2010/main" val="754444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00112"/>
            <a:ext cx="6858000" cy="5057775"/>
          </a:xfrm>
          <a:prstGeom prst="rect">
            <a:avLst/>
          </a:prstGeom>
        </p:spPr>
      </p:pic>
    </p:spTree>
    <p:extLst>
      <p:ext uri="{BB962C8B-B14F-4D97-AF65-F5344CB8AC3E}">
        <p14:creationId xmlns:p14="http://schemas.microsoft.com/office/powerpoint/2010/main" val="157261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14387"/>
            <a:ext cx="6858000" cy="5229225"/>
          </a:xfrm>
          <a:prstGeom prst="rect">
            <a:avLst/>
          </a:prstGeom>
        </p:spPr>
      </p:pic>
    </p:spTree>
    <p:extLst>
      <p:ext uri="{BB962C8B-B14F-4D97-AF65-F5344CB8AC3E}">
        <p14:creationId xmlns:p14="http://schemas.microsoft.com/office/powerpoint/2010/main" val="113085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95337"/>
            <a:ext cx="6858000" cy="5267325"/>
          </a:xfrm>
          <a:prstGeom prst="rect">
            <a:avLst/>
          </a:prstGeom>
        </p:spPr>
      </p:pic>
    </p:spTree>
    <p:extLst>
      <p:ext uri="{BB962C8B-B14F-4D97-AF65-F5344CB8AC3E}">
        <p14:creationId xmlns:p14="http://schemas.microsoft.com/office/powerpoint/2010/main" val="119927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95350"/>
            <a:ext cx="6858000" cy="5067300"/>
          </a:xfrm>
          <a:prstGeom prst="rect">
            <a:avLst/>
          </a:prstGeom>
        </p:spPr>
      </p:pic>
    </p:spTree>
    <p:extLst>
      <p:ext uri="{BB962C8B-B14F-4D97-AF65-F5344CB8AC3E}">
        <p14:creationId xmlns:p14="http://schemas.microsoft.com/office/powerpoint/2010/main" val="394957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47725"/>
            <a:ext cx="6858000" cy="5162550"/>
          </a:xfrm>
          <a:prstGeom prst="rect">
            <a:avLst/>
          </a:prstGeom>
        </p:spPr>
      </p:pic>
    </p:spTree>
    <p:extLst>
      <p:ext uri="{BB962C8B-B14F-4D97-AF65-F5344CB8AC3E}">
        <p14:creationId xmlns:p14="http://schemas.microsoft.com/office/powerpoint/2010/main" val="3574339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23912"/>
            <a:ext cx="6858000" cy="5210175"/>
          </a:xfrm>
          <a:prstGeom prst="rect">
            <a:avLst/>
          </a:prstGeom>
        </p:spPr>
      </p:pic>
    </p:spTree>
    <p:extLst>
      <p:ext uri="{BB962C8B-B14F-4D97-AF65-F5344CB8AC3E}">
        <p14:creationId xmlns:p14="http://schemas.microsoft.com/office/powerpoint/2010/main" val="1341844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2012"/>
            <a:ext cx="6858000" cy="5133975"/>
          </a:xfrm>
          <a:prstGeom prst="rect">
            <a:avLst/>
          </a:prstGeom>
        </p:spPr>
      </p:pic>
    </p:spTree>
    <p:extLst>
      <p:ext uri="{BB962C8B-B14F-4D97-AF65-F5344CB8AC3E}">
        <p14:creationId xmlns:p14="http://schemas.microsoft.com/office/powerpoint/2010/main" val="1313043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2012"/>
            <a:ext cx="6858000" cy="5133975"/>
          </a:xfrm>
          <a:prstGeom prst="rect">
            <a:avLst/>
          </a:prstGeom>
        </p:spPr>
      </p:pic>
    </p:spTree>
    <p:extLst>
      <p:ext uri="{BB962C8B-B14F-4D97-AF65-F5344CB8AC3E}">
        <p14:creationId xmlns:p14="http://schemas.microsoft.com/office/powerpoint/2010/main" val="308253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00112"/>
            <a:ext cx="6858000" cy="5057775"/>
          </a:xfrm>
          <a:prstGeom prst="rect">
            <a:avLst/>
          </a:prstGeom>
        </p:spPr>
      </p:pic>
    </p:spTree>
    <p:extLst>
      <p:ext uri="{BB962C8B-B14F-4D97-AF65-F5344CB8AC3E}">
        <p14:creationId xmlns:p14="http://schemas.microsoft.com/office/powerpoint/2010/main" val="3019882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2012"/>
            <a:ext cx="6858000" cy="5133975"/>
          </a:xfrm>
          <a:prstGeom prst="rect">
            <a:avLst/>
          </a:prstGeom>
        </p:spPr>
      </p:pic>
    </p:spTree>
    <p:extLst>
      <p:ext uri="{BB962C8B-B14F-4D97-AF65-F5344CB8AC3E}">
        <p14:creationId xmlns:p14="http://schemas.microsoft.com/office/powerpoint/2010/main" val="246522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Classification of extraction process</a:t>
            </a:r>
            <a:endParaRPr lang="en-IN" dirty="0"/>
          </a:p>
        </p:txBody>
      </p:sp>
      <p:sp>
        <p:nvSpPr>
          <p:cNvPr id="3" name="Content Placeholder 2"/>
          <p:cNvSpPr>
            <a:spLocks noGrp="1"/>
          </p:cNvSpPr>
          <p:nvPr>
            <p:ph idx="1"/>
          </p:nvPr>
        </p:nvSpPr>
        <p:spPr/>
        <p:txBody>
          <a:bodyPr/>
          <a:lstStyle/>
          <a:p>
            <a:r>
              <a:rPr lang="en-IN" dirty="0" smtClean="0"/>
              <a:t>Classification of extraction process based on types of phases:</a:t>
            </a:r>
          </a:p>
          <a:p>
            <a:pPr marL="514350" indent="-514350">
              <a:buFont typeface="+mj-lt"/>
              <a:buAutoNum type="arabicPeriod"/>
            </a:pPr>
            <a:r>
              <a:rPr lang="en-IN" dirty="0" smtClean="0"/>
              <a:t>Liquid- Liquid Extraction</a:t>
            </a:r>
          </a:p>
          <a:p>
            <a:pPr marL="514350" indent="-514350">
              <a:buFont typeface="+mj-lt"/>
              <a:buAutoNum type="arabicPeriod"/>
            </a:pPr>
            <a:r>
              <a:rPr lang="en-IN" dirty="0" smtClean="0"/>
              <a:t>Solid Phase Extraction</a:t>
            </a:r>
          </a:p>
          <a:p>
            <a:pPr marL="514350" indent="-514350">
              <a:buFont typeface="+mj-lt"/>
              <a:buAutoNum type="arabicPeriod"/>
            </a:pPr>
            <a:r>
              <a:rPr lang="en-IN" dirty="0" smtClean="0"/>
              <a:t>Solid-Liquid Extraction (Leaching)</a:t>
            </a:r>
          </a:p>
        </p:txBody>
      </p:sp>
    </p:spTree>
    <p:extLst>
      <p:ext uri="{BB962C8B-B14F-4D97-AF65-F5344CB8AC3E}">
        <p14:creationId xmlns:p14="http://schemas.microsoft.com/office/powerpoint/2010/main" val="3499241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0" r="99444">
                        <a14:foregroundMark x1="1250" y1="31375" x2="1250" y2="31375"/>
                        <a14:foregroundMark x1="1250" y1="31375" x2="99028" y2="31500"/>
                        <a14:foregroundMark x1="694" y1="65563" x2="99028" y2="65313"/>
                      </a14:backgroundRemoval>
                    </a14:imgEffect>
                  </a14:imgLayer>
                </a14:imgProps>
              </a:ext>
              <a:ext uri="{28A0092B-C50C-407E-A947-70E740481C1C}">
                <a14:useLocalDpi xmlns:a14="http://schemas.microsoft.com/office/drawing/2010/main" val="0"/>
              </a:ext>
            </a:extLst>
          </a:blip>
          <a:stretch>
            <a:fillRect/>
          </a:stretch>
        </p:blipFill>
        <p:spPr>
          <a:xfrm>
            <a:off x="1691680" y="-2115616"/>
            <a:ext cx="5688632" cy="10657184"/>
          </a:xfrm>
          <a:prstGeom prst="rect">
            <a:avLst/>
          </a:prstGeom>
        </p:spPr>
      </p:pic>
    </p:spTree>
    <p:extLst>
      <p:ext uri="{BB962C8B-B14F-4D97-AF65-F5344CB8AC3E}">
        <p14:creationId xmlns:p14="http://schemas.microsoft.com/office/powerpoint/2010/main" val="3110867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6858000" cy="5029200"/>
          </a:xfrm>
          <a:prstGeom prst="rect">
            <a:avLst/>
          </a:prstGeom>
        </p:spPr>
      </p:pic>
    </p:spTree>
    <p:extLst>
      <p:ext uri="{BB962C8B-B14F-4D97-AF65-F5344CB8AC3E}">
        <p14:creationId xmlns:p14="http://schemas.microsoft.com/office/powerpoint/2010/main" val="4280227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2012"/>
            <a:ext cx="6858000" cy="5133975"/>
          </a:xfrm>
          <a:prstGeom prst="rect">
            <a:avLst/>
          </a:prstGeom>
        </p:spPr>
      </p:pic>
    </p:spTree>
    <p:extLst>
      <p:ext uri="{BB962C8B-B14F-4D97-AF65-F5344CB8AC3E}">
        <p14:creationId xmlns:p14="http://schemas.microsoft.com/office/powerpoint/2010/main" val="2711424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47725"/>
            <a:ext cx="6858000" cy="5162550"/>
          </a:xfrm>
          <a:prstGeom prst="rect">
            <a:avLst/>
          </a:prstGeom>
        </p:spPr>
      </p:pic>
    </p:spTree>
    <p:extLst>
      <p:ext uri="{BB962C8B-B14F-4D97-AF65-F5344CB8AC3E}">
        <p14:creationId xmlns:p14="http://schemas.microsoft.com/office/powerpoint/2010/main" val="4086492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2012"/>
            <a:ext cx="6858000" cy="5133975"/>
          </a:xfrm>
          <a:prstGeom prst="rect">
            <a:avLst/>
          </a:prstGeom>
        </p:spPr>
      </p:pic>
    </p:spTree>
    <p:extLst>
      <p:ext uri="{BB962C8B-B14F-4D97-AF65-F5344CB8AC3E}">
        <p14:creationId xmlns:p14="http://schemas.microsoft.com/office/powerpoint/2010/main" val="1414963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81062"/>
            <a:ext cx="6858000" cy="5095875"/>
          </a:xfrm>
          <a:prstGeom prst="rect">
            <a:avLst/>
          </a:prstGeom>
        </p:spPr>
      </p:pic>
    </p:spTree>
    <p:extLst>
      <p:ext uri="{BB962C8B-B14F-4D97-AF65-F5344CB8AC3E}">
        <p14:creationId xmlns:p14="http://schemas.microsoft.com/office/powerpoint/2010/main" val="3158338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81062"/>
            <a:ext cx="6858000" cy="5095875"/>
          </a:xfrm>
          <a:prstGeom prst="rect">
            <a:avLst/>
          </a:prstGeom>
        </p:spPr>
      </p:pic>
    </p:spTree>
    <p:extLst>
      <p:ext uri="{BB962C8B-B14F-4D97-AF65-F5344CB8AC3E}">
        <p14:creationId xmlns:p14="http://schemas.microsoft.com/office/powerpoint/2010/main" val="3612621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47725"/>
            <a:ext cx="6858000" cy="5162550"/>
          </a:xfrm>
          <a:prstGeom prst="rect">
            <a:avLst/>
          </a:prstGeom>
        </p:spPr>
      </p:pic>
    </p:spTree>
    <p:extLst>
      <p:ext uri="{BB962C8B-B14F-4D97-AF65-F5344CB8AC3E}">
        <p14:creationId xmlns:p14="http://schemas.microsoft.com/office/powerpoint/2010/main" val="3830719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00100"/>
            <a:ext cx="6858000" cy="5257800"/>
          </a:xfrm>
          <a:prstGeom prst="rect">
            <a:avLst/>
          </a:prstGeom>
        </p:spPr>
      </p:pic>
    </p:spTree>
    <p:extLst>
      <p:ext uri="{BB962C8B-B14F-4D97-AF65-F5344CB8AC3E}">
        <p14:creationId xmlns:p14="http://schemas.microsoft.com/office/powerpoint/2010/main" val="2740686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00112"/>
            <a:ext cx="6858000" cy="5057775"/>
          </a:xfrm>
          <a:prstGeom prst="rect">
            <a:avLst/>
          </a:prstGeom>
        </p:spPr>
      </p:pic>
    </p:spTree>
    <p:extLst>
      <p:ext uri="{BB962C8B-B14F-4D97-AF65-F5344CB8AC3E}">
        <p14:creationId xmlns:p14="http://schemas.microsoft.com/office/powerpoint/2010/main" val="81976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Liquid-liquid extraction</a:t>
            </a:r>
            <a:endParaRPr lang="en-IN" dirty="0"/>
          </a:p>
        </p:txBody>
      </p:sp>
      <p:sp>
        <p:nvSpPr>
          <p:cNvPr id="3" name="Content Placeholder 2"/>
          <p:cNvSpPr>
            <a:spLocks noGrp="1"/>
          </p:cNvSpPr>
          <p:nvPr>
            <p:ph idx="1"/>
          </p:nvPr>
        </p:nvSpPr>
        <p:spPr/>
        <p:txBody>
          <a:bodyPr>
            <a:normAutofit fontScale="92500"/>
          </a:bodyPr>
          <a:lstStyle/>
          <a:p>
            <a:r>
              <a:rPr lang="en-IN" dirty="0" smtClean="0"/>
              <a:t>Also known as solvent extraction and partitioning.</a:t>
            </a:r>
          </a:p>
          <a:p>
            <a:r>
              <a:rPr lang="en-IN" dirty="0" smtClean="0"/>
              <a:t>Used a liquid solvent to remove a component from a liquid mixture.</a:t>
            </a:r>
          </a:p>
          <a:p>
            <a:r>
              <a:rPr lang="en-IN" dirty="0" smtClean="0"/>
              <a:t>Solvent used for extraction is immiscible or only partially miscible with the other solvent in the liquid mixture.</a:t>
            </a:r>
          </a:p>
          <a:p>
            <a:r>
              <a:rPr lang="en-IN" dirty="0" smtClean="0"/>
              <a:t>Application of this process include separation of vitamins from aqueous solutions and aromatic compounds from crude oil fractions.</a:t>
            </a:r>
            <a:endParaRPr lang="en-IN" dirty="0"/>
          </a:p>
        </p:txBody>
      </p:sp>
    </p:spTree>
    <p:extLst>
      <p:ext uri="{BB962C8B-B14F-4D97-AF65-F5344CB8AC3E}">
        <p14:creationId xmlns:p14="http://schemas.microsoft.com/office/powerpoint/2010/main" val="3633331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00112"/>
            <a:ext cx="6858000" cy="5057775"/>
          </a:xfrm>
          <a:prstGeom prst="rect">
            <a:avLst/>
          </a:prstGeom>
        </p:spPr>
      </p:pic>
    </p:spTree>
    <p:extLst>
      <p:ext uri="{BB962C8B-B14F-4D97-AF65-F5344CB8AC3E}">
        <p14:creationId xmlns:p14="http://schemas.microsoft.com/office/powerpoint/2010/main" val="3882775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09637"/>
            <a:ext cx="6858000" cy="5038725"/>
          </a:xfrm>
          <a:prstGeom prst="rect">
            <a:avLst/>
          </a:prstGeom>
        </p:spPr>
      </p:pic>
    </p:spTree>
    <p:extLst>
      <p:ext uri="{BB962C8B-B14F-4D97-AF65-F5344CB8AC3E}">
        <p14:creationId xmlns:p14="http://schemas.microsoft.com/office/powerpoint/2010/main" val="3401696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81397"/>
            <a:ext cx="6858000" cy="5095875"/>
          </a:xfrm>
          <a:prstGeom prst="rect">
            <a:avLst/>
          </a:prstGeom>
        </p:spPr>
      </p:pic>
    </p:spTree>
    <p:extLst>
      <p:ext uri="{BB962C8B-B14F-4D97-AF65-F5344CB8AC3E}">
        <p14:creationId xmlns:p14="http://schemas.microsoft.com/office/powerpoint/2010/main" val="194781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Solid phase extraction</a:t>
            </a:r>
            <a:endParaRPr lang="en-IN" dirty="0"/>
          </a:p>
        </p:txBody>
      </p:sp>
      <p:sp>
        <p:nvSpPr>
          <p:cNvPr id="3" name="Content Placeholder 2"/>
          <p:cNvSpPr>
            <a:spLocks noGrp="1"/>
          </p:cNvSpPr>
          <p:nvPr>
            <p:ph idx="1"/>
          </p:nvPr>
        </p:nvSpPr>
        <p:spPr/>
        <p:txBody>
          <a:bodyPr/>
          <a:lstStyle/>
          <a:p>
            <a:r>
              <a:rPr lang="en-IN" dirty="0" smtClean="0"/>
              <a:t>Widely used in analytical laboratories.</a:t>
            </a:r>
          </a:p>
          <a:p>
            <a:r>
              <a:rPr lang="en-IN" dirty="0" smtClean="0"/>
              <a:t>One or more </a:t>
            </a:r>
            <a:r>
              <a:rPr lang="en-IN" dirty="0" err="1" smtClean="0"/>
              <a:t>analytes</a:t>
            </a:r>
            <a:r>
              <a:rPr lang="en-IN" dirty="0" smtClean="0"/>
              <a:t> from a liquid sample are separated by extracted partitioning, and/or adsorbing onto a solid stationary phase.</a:t>
            </a:r>
            <a:endParaRPr lang="en-IN" dirty="0"/>
          </a:p>
        </p:txBody>
      </p:sp>
    </p:spTree>
    <p:extLst>
      <p:ext uri="{BB962C8B-B14F-4D97-AF65-F5344CB8AC3E}">
        <p14:creationId xmlns:p14="http://schemas.microsoft.com/office/powerpoint/2010/main" val="275451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Solid-liquid extraction (leaching)</a:t>
            </a:r>
            <a:endParaRPr lang="en-IN" dirty="0"/>
          </a:p>
        </p:txBody>
      </p:sp>
      <p:sp>
        <p:nvSpPr>
          <p:cNvPr id="3" name="Content Placeholder 2"/>
          <p:cNvSpPr>
            <a:spLocks noGrp="1"/>
          </p:cNvSpPr>
          <p:nvPr>
            <p:ph idx="1"/>
          </p:nvPr>
        </p:nvSpPr>
        <p:spPr/>
        <p:txBody>
          <a:bodyPr/>
          <a:lstStyle/>
          <a:p>
            <a:r>
              <a:rPr lang="en-IN" dirty="0" smtClean="0"/>
              <a:t>The extraction of a soluble component from a solid by using a solvent is commonly known as leaching.</a:t>
            </a:r>
          </a:p>
          <a:p>
            <a:r>
              <a:rPr lang="en-IN" dirty="0" smtClean="0"/>
              <a:t>Application of solid-liquid extraction include:</a:t>
            </a:r>
          </a:p>
          <a:p>
            <a:pPr>
              <a:buFont typeface="Wingdings" panose="05000000000000000000" pitchFamily="2" charset="2"/>
              <a:buChar char="§"/>
            </a:pPr>
            <a:r>
              <a:rPr lang="en-IN" dirty="0" smtClean="0"/>
              <a:t>Obtaining oil from oil seeds</a:t>
            </a:r>
          </a:p>
          <a:p>
            <a:pPr>
              <a:buFont typeface="Wingdings" panose="05000000000000000000" pitchFamily="2" charset="2"/>
              <a:buChar char="§"/>
            </a:pPr>
            <a:r>
              <a:rPr lang="en-IN" dirty="0" smtClean="0"/>
              <a:t>Making of coffee</a:t>
            </a:r>
          </a:p>
          <a:p>
            <a:pPr>
              <a:buFont typeface="Wingdings" panose="05000000000000000000" pitchFamily="2" charset="2"/>
              <a:buChar char="§"/>
            </a:pPr>
            <a:r>
              <a:rPr lang="en-IN" dirty="0" smtClean="0"/>
              <a:t>Making of hot tea</a:t>
            </a:r>
            <a:endParaRPr lang="en-IN" dirty="0"/>
          </a:p>
        </p:txBody>
      </p:sp>
    </p:spTree>
    <p:extLst>
      <p:ext uri="{BB962C8B-B14F-4D97-AF65-F5344CB8AC3E}">
        <p14:creationId xmlns:p14="http://schemas.microsoft.com/office/powerpoint/2010/main" val="86126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Methods of extraction</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Infusion</a:t>
            </a:r>
          </a:p>
          <a:p>
            <a:r>
              <a:rPr lang="en-IN" dirty="0" smtClean="0"/>
              <a:t>Decoction</a:t>
            </a:r>
          </a:p>
          <a:p>
            <a:r>
              <a:rPr lang="en-IN" dirty="0" smtClean="0"/>
              <a:t>Digestion</a:t>
            </a:r>
          </a:p>
          <a:p>
            <a:r>
              <a:rPr lang="en-IN" dirty="0" smtClean="0"/>
              <a:t>Maceration</a:t>
            </a:r>
          </a:p>
          <a:p>
            <a:r>
              <a:rPr lang="en-IN" dirty="0" smtClean="0"/>
              <a:t>Percolation </a:t>
            </a:r>
          </a:p>
          <a:p>
            <a:r>
              <a:rPr lang="en-IN" dirty="0" smtClean="0"/>
              <a:t>Hot continuous extraction</a:t>
            </a:r>
          </a:p>
          <a:p>
            <a:r>
              <a:rPr lang="en-IN" dirty="0" smtClean="0"/>
              <a:t>Supercritical fluid extraction</a:t>
            </a:r>
          </a:p>
          <a:p>
            <a:r>
              <a:rPr lang="en-IN" dirty="0" smtClean="0"/>
              <a:t>Microwave assisted extraction</a:t>
            </a:r>
          </a:p>
          <a:p>
            <a:r>
              <a:rPr lang="en-IN" dirty="0" err="1" smtClean="0"/>
              <a:t>ultrasonication</a:t>
            </a:r>
            <a:endParaRPr lang="en-IN" dirty="0"/>
          </a:p>
        </p:txBody>
      </p:sp>
    </p:spTree>
    <p:extLst>
      <p:ext uri="{BB962C8B-B14F-4D97-AF65-F5344CB8AC3E}">
        <p14:creationId xmlns:p14="http://schemas.microsoft.com/office/powerpoint/2010/main" val="220877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infusion</a:t>
            </a:r>
            <a:endParaRPr lang="en-IN" dirty="0"/>
          </a:p>
        </p:txBody>
      </p:sp>
      <p:sp>
        <p:nvSpPr>
          <p:cNvPr id="3" name="Content Placeholder 2"/>
          <p:cNvSpPr>
            <a:spLocks noGrp="1"/>
          </p:cNvSpPr>
          <p:nvPr>
            <p:ph idx="1"/>
          </p:nvPr>
        </p:nvSpPr>
        <p:spPr/>
        <p:txBody>
          <a:bodyPr>
            <a:normAutofit lnSpcReduction="10000"/>
          </a:bodyPr>
          <a:lstStyle/>
          <a:p>
            <a:r>
              <a:rPr lang="en-IN" dirty="0" smtClean="0"/>
              <a:t>It consists of pouring water over the drugs and then allowing it to keep in contact with water for the stated period, usually 15 minutes, with occasional stirring and finally filtering off the liquid.</a:t>
            </a:r>
          </a:p>
          <a:p>
            <a:r>
              <a:rPr lang="en-IN" dirty="0" smtClean="0"/>
              <a:t>The marc is not pressed.</a:t>
            </a:r>
          </a:p>
          <a:p>
            <a:r>
              <a:rPr lang="en-IN" dirty="0" smtClean="0"/>
              <a:t>The boiling water is commonly used as a solvent, since it has a greater solvent action than cold water. </a:t>
            </a:r>
            <a:endParaRPr lang="en-IN" dirty="0"/>
          </a:p>
        </p:txBody>
      </p:sp>
    </p:spTree>
    <p:extLst>
      <p:ext uri="{BB962C8B-B14F-4D97-AF65-F5344CB8AC3E}">
        <p14:creationId xmlns:p14="http://schemas.microsoft.com/office/powerpoint/2010/main" val="24187786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239</TotalTime>
  <Words>1444</Words>
  <Application>Microsoft Office PowerPoint</Application>
  <PresentationFormat>On-screen Show (4:3)</PresentationFormat>
  <Paragraphs>125</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Trek</vt:lpstr>
      <vt:lpstr>EXTRACTION</vt:lpstr>
      <vt:lpstr>INTRODUCTION</vt:lpstr>
      <vt:lpstr>INTRODUCTION (Cont.)</vt:lpstr>
      <vt:lpstr>Classification of extraction process</vt:lpstr>
      <vt:lpstr>Liquid-liquid extraction</vt:lpstr>
      <vt:lpstr>Solid phase extraction</vt:lpstr>
      <vt:lpstr>Solid-liquid extraction (leaching)</vt:lpstr>
      <vt:lpstr>Methods of extraction</vt:lpstr>
      <vt:lpstr>infusion</vt:lpstr>
      <vt:lpstr>PowerPoint Presentation</vt:lpstr>
      <vt:lpstr>Types of infusion</vt:lpstr>
      <vt:lpstr>Cont.</vt:lpstr>
      <vt:lpstr>Decoction</vt:lpstr>
      <vt:lpstr>digestion</vt:lpstr>
      <vt:lpstr>Cont.</vt:lpstr>
      <vt:lpstr>maceration</vt:lpstr>
      <vt:lpstr>Types of maceration</vt:lpstr>
      <vt:lpstr>Modified maceration 0r maceration with adjustment</vt:lpstr>
      <vt:lpstr>Double maceration process</vt:lpstr>
      <vt:lpstr>Cont.</vt:lpstr>
      <vt:lpstr>Triple maceration process</vt:lpstr>
      <vt:lpstr>Cont.</vt:lpstr>
      <vt:lpstr>percolation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dc:title>
  <dc:creator>R C TRIPATHI</dc:creator>
  <cp:lastModifiedBy>R C TRIPATHI</cp:lastModifiedBy>
  <cp:revision>19</cp:revision>
  <dcterms:created xsi:type="dcterms:W3CDTF">2022-01-20T09:20:01Z</dcterms:created>
  <dcterms:modified xsi:type="dcterms:W3CDTF">2022-01-22T06:12:58Z</dcterms:modified>
</cp:coreProperties>
</file>