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9" r:id="rId4"/>
    <p:sldId id="271" r:id="rId5"/>
    <p:sldId id="270" r:id="rId6"/>
    <p:sldId id="267" r:id="rId7"/>
    <p:sldId id="272"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3EC1516-2A8F-429F-9420-15A1352E9F73}"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261892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EC1516-2A8F-429F-9420-15A1352E9F73}"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333481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EC1516-2A8F-429F-9420-15A1352E9F73}"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263738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EC1516-2A8F-429F-9420-15A1352E9F73}"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1273753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C1516-2A8F-429F-9420-15A1352E9F73}"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273526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3EC1516-2A8F-429F-9420-15A1352E9F73}" type="datetimeFigureOut">
              <a:rPr lang="en-IN" smtClean="0"/>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153695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3EC1516-2A8F-429F-9420-15A1352E9F73}" type="datetimeFigureOut">
              <a:rPr lang="en-IN" smtClean="0"/>
              <a:t>17-11-2021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51327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3EC1516-2A8F-429F-9420-15A1352E9F73}" type="datetimeFigureOut">
              <a:rPr lang="en-IN" smtClean="0"/>
              <a:t>17-11-2021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414466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C1516-2A8F-429F-9420-15A1352E9F73}" type="datetimeFigureOut">
              <a:rPr lang="en-IN" smtClean="0"/>
              <a:t>17-11-2021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282503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C1516-2A8F-429F-9420-15A1352E9F73}" type="datetimeFigureOut">
              <a:rPr lang="en-IN" smtClean="0"/>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2627402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C1516-2A8F-429F-9420-15A1352E9F73}" type="datetimeFigureOut">
              <a:rPr lang="en-IN" smtClean="0"/>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38CC58-E1D1-4868-8580-E482A980C00E}" type="slidenum">
              <a:rPr lang="en-IN" smtClean="0"/>
              <a:t>‹#›</a:t>
            </a:fld>
            <a:endParaRPr lang="en-IN"/>
          </a:p>
        </p:txBody>
      </p:sp>
    </p:spTree>
    <p:extLst>
      <p:ext uri="{BB962C8B-B14F-4D97-AF65-F5344CB8AC3E}">
        <p14:creationId xmlns:p14="http://schemas.microsoft.com/office/powerpoint/2010/main" val="274273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C1516-2A8F-429F-9420-15A1352E9F73}" type="datetimeFigureOut">
              <a:rPr lang="en-IN" smtClean="0"/>
              <a:t>17-11-2021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8CC58-E1D1-4868-8580-E482A980C00E}" type="slidenum">
              <a:rPr lang="en-IN" smtClean="0"/>
              <a:t>‹#›</a:t>
            </a:fld>
            <a:endParaRPr lang="en-IN"/>
          </a:p>
        </p:txBody>
      </p:sp>
    </p:spTree>
    <p:extLst>
      <p:ext uri="{BB962C8B-B14F-4D97-AF65-F5344CB8AC3E}">
        <p14:creationId xmlns:p14="http://schemas.microsoft.com/office/powerpoint/2010/main" val="1587338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856984" cy="6048672"/>
          </a:xfrm>
        </p:spPr>
        <p:txBody>
          <a:bodyPr>
            <a:noAutofit/>
          </a:bodyPr>
          <a:lstStyle/>
          <a:p>
            <a:endParaRPr lang="en-GB" sz="3600" b="1" dirty="0" smtClean="0">
              <a:solidFill>
                <a:schemeClr val="tx1"/>
              </a:solidFill>
            </a:endParaRPr>
          </a:p>
          <a:p>
            <a:pPr algn="l"/>
            <a:r>
              <a:rPr lang="en-GB" sz="2400" b="1" dirty="0" smtClean="0">
                <a:solidFill>
                  <a:schemeClr val="tx1"/>
                </a:solidFill>
                <a:latin typeface="Times New Roman" pitchFamily="18" charset="0"/>
                <a:cs typeface="Times New Roman" pitchFamily="18" charset="0"/>
              </a:rPr>
              <a:t>Subject:  </a:t>
            </a:r>
            <a:r>
              <a:rPr lang="en-GB" sz="2400" b="1" dirty="0">
                <a:solidFill>
                  <a:schemeClr val="tx1"/>
                </a:solidFill>
                <a:latin typeface="Times New Roman" pitchFamily="18" charset="0"/>
                <a:cs typeface="Times New Roman" pitchFamily="18" charset="0"/>
              </a:rPr>
              <a:t>Information Security &amp; Cyber </a:t>
            </a:r>
            <a:r>
              <a:rPr lang="en-GB" sz="2400" b="1" dirty="0" smtClean="0">
                <a:solidFill>
                  <a:schemeClr val="tx1"/>
                </a:solidFill>
                <a:latin typeface="Times New Roman" pitchFamily="18" charset="0"/>
                <a:cs typeface="Times New Roman" pitchFamily="18" charset="0"/>
              </a:rPr>
              <a:t>Laws</a:t>
            </a:r>
          </a:p>
          <a:p>
            <a:pPr algn="l"/>
            <a:r>
              <a:rPr lang="en-GB" sz="2400" b="1" dirty="0" smtClean="0">
                <a:solidFill>
                  <a:schemeClr val="tx1"/>
                </a:solidFill>
                <a:latin typeface="Times New Roman" pitchFamily="18" charset="0"/>
                <a:cs typeface="Times New Roman" pitchFamily="18" charset="0"/>
              </a:rPr>
              <a:t>Subject Code: MCA – 501(N)</a:t>
            </a:r>
          </a:p>
          <a:p>
            <a:pPr algn="l"/>
            <a:r>
              <a:rPr lang="en-GB" sz="2400" b="1" dirty="0" smtClean="0">
                <a:solidFill>
                  <a:schemeClr val="tx1"/>
                </a:solidFill>
                <a:latin typeface="Times New Roman" pitchFamily="18" charset="0"/>
                <a:cs typeface="Times New Roman" pitchFamily="18" charset="0"/>
              </a:rPr>
              <a:t>Subject Topics : Electronic Record  &amp;  Electronic Governance</a:t>
            </a:r>
          </a:p>
          <a:p>
            <a:pPr algn="l"/>
            <a:endParaRPr lang="en-GB" sz="2400" b="1" dirty="0">
              <a:solidFill>
                <a:schemeClr val="tx1"/>
              </a:solidFill>
              <a:latin typeface="Times New Roman" pitchFamily="18" charset="0"/>
              <a:cs typeface="Times New Roman" pitchFamily="18" charset="0"/>
            </a:endParaRPr>
          </a:p>
          <a:p>
            <a:pPr algn="l"/>
            <a:endParaRPr lang="en-IN" sz="3600" b="1" dirty="0" smtClean="0">
              <a:solidFill>
                <a:schemeClr val="tx1"/>
              </a:solidFill>
            </a:endParaRPr>
          </a:p>
          <a:p>
            <a:endParaRPr lang="en-IN" sz="2400" b="1" dirty="0">
              <a:solidFill>
                <a:schemeClr val="tx1"/>
              </a:solidFill>
              <a:latin typeface="Times New Roman" pitchFamily="18" charset="0"/>
              <a:cs typeface="Times New Roman" pitchFamily="18" charset="0"/>
            </a:endParaRPr>
          </a:p>
          <a:p>
            <a:r>
              <a:rPr lang="en-IN" sz="3600" b="1" dirty="0" smtClean="0">
                <a:solidFill>
                  <a:schemeClr val="tx1"/>
                </a:solidFill>
                <a:latin typeface="Times New Roman" pitchFamily="18" charset="0"/>
                <a:cs typeface="Times New Roman" pitchFamily="18" charset="0"/>
              </a:rPr>
              <a:t>Himanshu Shukla</a:t>
            </a:r>
          </a:p>
          <a:p>
            <a:r>
              <a:rPr lang="en-IN" sz="2400" b="1" dirty="0">
                <a:solidFill>
                  <a:schemeClr val="tx1"/>
                </a:solidFill>
                <a:latin typeface="Times New Roman" pitchFamily="18" charset="0"/>
                <a:cs typeface="Times New Roman" pitchFamily="18" charset="0"/>
              </a:rPr>
              <a:t>Assistant Professor </a:t>
            </a:r>
            <a:endParaRPr lang="en-IN" sz="2400" dirty="0">
              <a:solidFill>
                <a:schemeClr val="tx1"/>
              </a:solidFill>
              <a:latin typeface="Times New Roman" pitchFamily="18" charset="0"/>
              <a:cs typeface="Times New Roman" pitchFamily="18" charset="0"/>
            </a:endParaRPr>
          </a:p>
          <a:p>
            <a:r>
              <a:rPr lang="en-IN" sz="2400" b="1" dirty="0">
                <a:solidFill>
                  <a:schemeClr val="tx1"/>
                </a:solidFill>
                <a:latin typeface="Times New Roman" pitchFamily="18" charset="0"/>
                <a:cs typeface="Times New Roman" pitchFamily="18" charset="0"/>
              </a:rPr>
              <a:t>Department of Computer Application </a:t>
            </a:r>
            <a:endParaRPr lang="en-IN" sz="2400" dirty="0">
              <a:solidFill>
                <a:schemeClr val="tx1"/>
              </a:solidFill>
              <a:latin typeface="Times New Roman" pitchFamily="18" charset="0"/>
              <a:cs typeface="Times New Roman" pitchFamily="18" charset="0"/>
            </a:endParaRPr>
          </a:p>
          <a:p>
            <a:r>
              <a:rPr lang="en-IN" sz="2400" b="1" dirty="0">
                <a:solidFill>
                  <a:schemeClr val="tx1"/>
                </a:solidFill>
                <a:latin typeface="Times New Roman" pitchFamily="18" charset="0"/>
                <a:cs typeface="Times New Roman" pitchFamily="18" charset="0"/>
              </a:rPr>
              <a:t>UIET, CSJM University, Kanpur</a:t>
            </a:r>
            <a:endParaRPr lang="en-IN"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51913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IN" sz="3200" b="1" dirty="0">
                <a:latin typeface="Times New Roman" pitchFamily="18" charset="0"/>
                <a:cs typeface="Times New Roman" pitchFamily="18" charset="0"/>
              </a:rPr>
              <a:t>Electronic </a:t>
            </a:r>
            <a:r>
              <a:rPr lang="en-IN" sz="3200" b="1" dirty="0" smtClean="0">
                <a:latin typeface="Times New Roman" pitchFamily="18" charset="0"/>
                <a:cs typeface="Times New Roman" pitchFamily="18" charset="0"/>
              </a:rPr>
              <a:t>records</a:t>
            </a:r>
            <a:r>
              <a:rPr lang="en-IN" sz="3200" dirty="0">
                <a:latin typeface="Times New Roman" pitchFamily="18" charset="0"/>
                <a:cs typeface="Times New Roman" pitchFamily="18" charset="0"/>
              </a:rPr>
              <a:t/>
            </a:r>
            <a:br>
              <a:rPr lang="en-IN" sz="3200" dirty="0">
                <a:latin typeface="Times New Roman" pitchFamily="18" charset="0"/>
                <a:cs typeface="Times New Roman" pitchFamily="18" charset="0"/>
              </a:rPr>
            </a:br>
            <a:endParaRPr lang="en-IN" sz="32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1268760"/>
            <a:ext cx="8784976" cy="5472608"/>
          </a:xfrm>
        </p:spPr>
        <p:txBody>
          <a:bodyPr>
            <a:normAutofit/>
          </a:bodyPr>
          <a:lstStyle/>
          <a:p>
            <a:pPr marL="0" indent="0" algn="just">
              <a:buNone/>
            </a:pPr>
            <a:r>
              <a:rPr lang="en-IN" sz="2400" dirty="0">
                <a:latin typeface="Times New Roman" pitchFamily="18" charset="0"/>
                <a:cs typeface="Times New Roman" pitchFamily="18" charset="0"/>
              </a:rPr>
              <a:t>The word Electronic form defined with reference to information, means any information generated, sent, received or stored in media, magnetic, optical, computer memory, micro film; computer generated micro objects or similar device</a:t>
            </a:r>
          </a:p>
          <a:p>
            <a:pPr marL="0" indent="0" algn="just">
              <a:buNone/>
            </a:pPr>
            <a:r>
              <a:rPr lang="en-IN" sz="2400" dirty="0">
                <a:latin typeface="Times New Roman" pitchFamily="18" charset="0"/>
                <a:cs typeface="Times New Roman" pitchFamily="18" charset="0"/>
              </a:rPr>
              <a:t>“Electronic record" means data, record or data generated, image or sound stored, received or sent in an electronic form or micro film or computer generated micro fiche;</a:t>
            </a:r>
          </a:p>
          <a:p>
            <a:pPr marL="0" indent="0" algn="just">
              <a:buNone/>
            </a:pPr>
            <a:r>
              <a:rPr lang="en-IN" sz="2400" dirty="0">
                <a:latin typeface="Times New Roman" pitchFamily="18" charset="0"/>
                <a:cs typeface="Times New Roman" pitchFamily="18" charset="0"/>
              </a:rPr>
              <a:t>Words and expressions used herein and not defined but defined in the Act shall have the meaning respectively assigned to them in the Act.</a:t>
            </a:r>
          </a:p>
          <a:p>
            <a:pPr marL="0" indent="0" algn="just">
              <a:buNone/>
            </a:pPr>
            <a:r>
              <a:rPr lang="en-IN" sz="2400" dirty="0" smtClean="0">
                <a:latin typeface="Times New Roman" pitchFamily="18" charset="0"/>
                <a:cs typeface="Times New Roman" pitchFamily="18" charset="0"/>
              </a:rPr>
              <a:t>“</a:t>
            </a:r>
            <a:r>
              <a:rPr lang="en-IN" sz="2400" dirty="0">
                <a:latin typeface="Times New Roman" pitchFamily="18" charset="0"/>
                <a:cs typeface="Times New Roman" pitchFamily="18" charset="0"/>
              </a:rPr>
              <a:t>Electronic Gazette” means the Official Gazette published in the electronic form.</a:t>
            </a: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912297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b="1" dirty="0" smtClean="0">
                <a:latin typeface="Times New Roman" pitchFamily="18" charset="0"/>
                <a:cs typeface="Times New Roman" pitchFamily="18" charset="0"/>
              </a:rPr>
              <a:t>Electronic Records </a:t>
            </a:r>
            <a:br>
              <a:rPr lang="en-IN" sz="4000" b="1"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(According to IT Act 2000) </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IN" dirty="0" smtClean="0">
                <a:latin typeface="Times New Roman" pitchFamily="18" charset="0"/>
                <a:cs typeface="Times New Roman" pitchFamily="18" charset="0"/>
              </a:rPr>
              <a:t>In Today’s scenario electronic record is more essential because whole world adopt the policy of digitization, for keeping all information of relevant data.  </a:t>
            </a:r>
          </a:p>
          <a:p>
            <a:pPr marL="0" indent="0" algn="just">
              <a:buNone/>
            </a:pPr>
            <a:endParaRPr lang="en-IN" b="1" dirty="0" smtClean="0">
              <a:latin typeface="Times New Roman" pitchFamily="18" charset="0"/>
              <a:cs typeface="Times New Roman" pitchFamily="18" charset="0"/>
            </a:endParaRPr>
          </a:p>
          <a:p>
            <a:pPr marL="0" indent="0" algn="just">
              <a:buNone/>
            </a:pPr>
            <a:r>
              <a:rPr lang="en-IN" b="1" dirty="0" smtClean="0">
                <a:latin typeface="Times New Roman" pitchFamily="18" charset="0"/>
                <a:cs typeface="Times New Roman" pitchFamily="18" charset="0"/>
              </a:rPr>
              <a:t>According to IT Act 2000 </a:t>
            </a:r>
            <a:r>
              <a:rPr lang="en-GB" dirty="0">
                <a:latin typeface="Times New Roman" pitchFamily="18" charset="0"/>
                <a:cs typeface="Times New Roman" pitchFamily="18" charset="0"/>
              </a:rPr>
              <a:t>―</a:t>
            </a:r>
            <a:r>
              <a:rPr lang="en-GB" dirty="0" smtClean="0">
                <a:latin typeface="Times New Roman" pitchFamily="18" charset="0"/>
                <a:cs typeface="Times New Roman" pitchFamily="18" charset="0"/>
              </a:rPr>
              <a:t>data </a:t>
            </a:r>
            <a:r>
              <a:rPr lang="en-GB" dirty="0">
                <a:latin typeface="Times New Roman" pitchFamily="18" charset="0"/>
                <a:cs typeface="Times New Roman" pitchFamily="18" charset="0"/>
              </a:rPr>
              <a:t>means a representation of information, knowledge, facts, concepts or instructions which are being prepared or have been prepared in a formalised manner, and is intended to be processed, is being processed or has been processed in a computer system or computer network, and may be in any form (including computer printouts magnetic or optical storage media, punched cards, punched tapes) or stored internally in the memory of the computer;</a:t>
            </a:r>
            <a:endParaRPr lang="en-IN" dirty="0" smtClean="0">
              <a:latin typeface="Times New Roman" pitchFamily="18" charset="0"/>
              <a:cs typeface="Times New Roman" pitchFamily="18" charset="0"/>
            </a:endParaRPr>
          </a:p>
          <a:p>
            <a:pPr algn="just">
              <a:buFont typeface="Wingdings" pitchFamily="2" charset="2"/>
              <a:buChar char="Ø"/>
            </a:pPr>
            <a:endParaRPr lang="en-IN" dirty="0">
              <a:latin typeface="Times New Roman" pitchFamily="18" charset="0"/>
              <a:cs typeface="Times New Roman" pitchFamily="18" charset="0"/>
            </a:endParaRPr>
          </a:p>
          <a:p>
            <a:pPr algn="just">
              <a:buFont typeface="Wingdings" pitchFamily="2" charset="2"/>
              <a:buChar char="Ø"/>
            </a:pP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24114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856984" cy="6552728"/>
          </a:xfrm>
        </p:spPr>
        <p:txBody>
          <a:bodyPr>
            <a:normAutofit lnSpcReduction="10000"/>
          </a:bodyPr>
          <a:lstStyle/>
          <a:p>
            <a:pPr algn="just"/>
            <a:r>
              <a:rPr lang="en-GB" b="1" dirty="0">
                <a:solidFill>
                  <a:schemeClr val="tx1"/>
                </a:solidFill>
                <a:latin typeface="Times New Roman" pitchFamily="18" charset="0"/>
                <a:cs typeface="Times New Roman" pitchFamily="18" charset="0"/>
              </a:rPr>
              <a:t>E</a:t>
            </a:r>
            <a:r>
              <a:rPr lang="en-GB" b="1" dirty="0" smtClean="0">
                <a:solidFill>
                  <a:schemeClr val="tx1"/>
                </a:solidFill>
                <a:latin typeface="Times New Roman" pitchFamily="18" charset="0"/>
                <a:cs typeface="Times New Roman" pitchFamily="18" charset="0"/>
              </a:rPr>
              <a:t>lectronic form </a:t>
            </a:r>
            <a:r>
              <a:rPr lang="en-GB" dirty="0" smtClean="0">
                <a:solidFill>
                  <a:schemeClr val="tx1"/>
                </a:solidFill>
                <a:latin typeface="Times New Roman" pitchFamily="18" charset="0"/>
                <a:cs typeface="Times New Roman" pitchFamily="18" charset="0"/>
              </a:rPr>
              <a:t>with </a:t>
            </a:r>
            <a:r>
              <a:rPr lang="en-GB" dirty="0">
                <a:solidFill>
                  <a:schemeClr val="tx1"/>
                </a:solidFill>
                <a:latin typeface="Times New Roman" pitchFamily="18" charset="0"/>
                <a:cs typeface="Times New Roman" pitchFamily="18" charset="0"/>
              </a:rPr>
              <a:t>reference to information, means any information generated, sent, received or stored in media, magnetic, optical, computer memory, micro film, computer generated micro fiche or similar </a:t>
            </a:r>
            <a:r>
              <a:rPr lang="en-GB" dirty="0" smtClean="0">
                <a:solidFill>
                  <a:schemeClr val="tx1"/>
                </a:solidFill>
                <a:latin typeface="Times New Roman" pitchFamily="18" charset="0"/>
                <a:cs typeface="Times New Roman" pitchFamily="18" charset="0"/>
              </a:rPr>
              <a:t>device</a:t>
            </a:r>
            <a:r>
              <a:rPr lang="en-GB" dirty="0">
                <a:solidFill>
                  <a:schemeClr val="tx1"/>
                </a:solidFill>
                <a:latin typeface="Times New Roman" pitchFamily="18" charset="0"/>
                <a:cs typeface="Times New Roman" pitchFamily="18" charset="0"/>
              </a:rPr>
              <a:t>.</a:t>
            </a:r>
            <a:endParaRPr lang="en-GB" dirty="0" smtClean="0">
              <a:solidFill>
                <a:schemeClr val="tx1"/>
              </a:solidFill>
              <a:latin typeface="Times New Roman" pitchFamily="18" charset="0"/>
              <a:cs typeface="Times New Roman" pitchFamily="18" charset="0"/>
            </a:endParaRPr>
          </a:p>
          <a:p>
            <a:pPr algn="just"/>
            <a:r>
              <a:rPr lang="en-GB" b="1" dirty="0" smtClean="0">
                <a:solidFill>
                  <a:schemeClr val="tx1"/>
                </a:solidFill>
                <a:latin typeface="Times New Roman" pitchFamily="18" charset="0"/>
                <a:cs typeface="Times New Roman" pitchFamily="18" charset="0"/>
              </a:rPr>
              <a:t>Digital signature </a:t>
            </a:r>
            <a:r>
              <a:rPr lang="en-GB" dirty="0">
                <a:solidFill>
                  <a:schemeClr val="tx1"/>
                </a:solidFill>
                <a:latin typeface="Times New Roman" pitchFamily="18" charset="0"/>
                <a:cs typeface="Times New Roman" pitchFamily="18" charset="0"/>
              </a:rPr>
              <a:t>means authentication of any electronic record by a subscriber by means of an electronic method or procedure in accordance with the provisions of section </a:t>
            </a:r>
            <a:r>
              <a:rPr lang="en-GB" dirty="0" smtClean="0">
                <a:solidFill>
                  <a:schemeClr val="tx1"/>
                </a:solidFill>
                <a:latin typeface="Times New Roman" pitchFamily="18" charset="0"/>
                <a:cs typeface="Times New Roman" pitchFamily="18" charset="0"/>
              </a:rPr>
              <a:t>3.</a:t>
            </a:r>
          </a:p>
          <a:p>
            <a:pPr algn="just"/>
            <a:r>
              <a:rPr lang="en-GB" b="1" dirty="0">
                <a:solidFill>
                  <a:schemeClr val="tx1"/>
                </a:solidFill>
                <a:latin typeface="Times New Roman" pitchFamily="18" charset="0"/>
                <a:cs typeface="Times New Roman" pitchFamily="18" charset="0"/>
              </a:rPr>
              <a:t>E</a:t>
            </a:r>
            <a:r>
              <a:rPr lang="en-GB" b="1" dirty="0" smtClean="0">
                <a:solidFill>
                  <a:schemeClr val="tx1"/>
                </a:solidFill>
                <a:latin typeface="Times New Roman" pitchFamily="18" charset="0"/>
                <a:cs typeface="Times New Roman" pitchFamily="18" charset="0"/>
              </a:rPr>
              <a:t>lectronic signature </a:t>
            </a:r>
            <a:r>
              <a:rPr lang="en-GB" dirty="0">
                <a:solidFill>
                  <a:schemeClr val="tx1"/>
                </a:solidFill>
                <a:latin typeface="Times New Roman" pitchFamily="18" charset="0"/>
                <a:cs typeface="Times New Roman" pitchFamily="18" charset="0"/>
              </a:rPr>
              <a:t>means authentication of any electronic record by a subscriber by means of the electronic technique specified in the Second Schedule and includes digital </a:t>
            </a:r>
            <a:r>
              <a:rPr lang="en-GB" dirty="0" smtClean="0">
                <a:solidFill>
                  <a:schemeClr val="tx1"/>
                </a:solidFill>
                <a:latin typeface="Times New Roman" pitchFamily="18" charset="0"/>
                <a:cs typeface="Times New Roman" pitchFamily="18" charset="0"/>
              </a:rPr>
              <a:t>signature.</a:t>
            </a:r>
            <a:endParaRPr lang="en-I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34696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9"/>
            <a:ext cx="8784976" cy="1368151"/>
          </a:xfrm>
        </p:spPr>
        <p:txBody>
          <a:bodyPr/>
          <a:lstStyle/>
          <a:p>
            <a:r>
              <a:rPr lang="en-IN" b="1" dirty="0" smtClean="0">
                <a:latin typeface="Times New Roman" pitchFamily="18" charset="0"/>
                <a:cs typeface="Times New Roman" pitchFamily="18" charset="0"/>
              </a:rPr>
              <a:t>Advantages of Electronic Records</a:t>
            </a:r>
            <a:endParaRPr lang="en-IN" b="1" dirty="0">
              <a:latin typeface="Times New Roman" pitchFamily="18" charset="0"/>
              <a:cs typeface="Times New Roman" pitchFamily="18" charset="0"/>
            </a:endParaRPr>
          </a:p>
        </p:txBody>
      </p:sp>
      <p:sp>
        <p:nvSpPr>
          <p:cNvPr id="3" name="Subtitle 2"/>
          <p:cNvSpPr>
            <a:spLocks noGrp="1"/>
          </p:cNvSpPr>
          <p:nvPr>
            <p:ph type="subTitle" idx="1"/>
          </p:nvPr>
        </p:nvSpPr>
        <p:spPr>
          <a:xfrm>
            <a:off x="251520" y="1412776"/>
            <a:ext cx="8496944" cy="5040560"/>
          </a:xfrm>
        </p:spPr>
        <p:txBody>
          <a:bodyPr/>
          <a:lstStyle/>
          <a:p>
            <a:pPr algn="just">
              <a:buFont typeface="Wingdings" pitchFamily="2" charset="2"/>
              <a:buChar char="Ø"/>
            </a:pPr>
            <a:r>
              <a:rPr lang="en-IN" dirty="0">
                <a:solidFill>
                  <a:schemeClr val="tx1"/>
                </a:solidFill>
                <a:latin typeface="Times New Roman" pitchFamily="18" charset="0"/>
                <a:cs typeface="Times New Roman" pitchFamily="18" charset="0"/>
              </a:rPr>
              <a:t>Electronic record are easy to accessible .</a:t>
            </a:r>
          </a:p>
          <a:p>
            <a:pPr algn="just">
              <a:buFont typeface="Wingdings" pitchFamily="2" charset="2"/>
              <a:buChar char="Ø"/>
            </a:pPr>
            <a:r>
              <a:rPr lang="en-IN" dirty="0">
                <a:solidFill>
                  <a:schemeClr val="tx1"/>
                </a:solidFill>
                <a:latin typeface="Times New Roman" pitchFamily="18" charset="0"/>
                <a:cs typeface="Times New Roman" pitchFamily="18" charset="0"/>
              </a:rPr>
              <a:t>Electronic record are easy search.</a:t>
            </a:r>
          </a:p>
          <a:p>
            <a:pPr algn="just">
              <a:buFont typeface="Wingdings" pitchFamily="2" charset="2"/>
              <a:buChar char="Ø"/>
            </a:pPr>
            <a:r>
              <a:rPr lang="en-IN" dirty="0">
                <a:solidFill>
                  <a:schemeClr val="tx1"/>
                </a:solidFill>
                <a:latin typeface="Times New Roman" pitchFamily="18" charset="0"/>
                <a:cs typeface="Times New Roman" pitchFamily="18" charset="0"/>
              </a:rPr>
              <a:t>Easy to access, when a record to be needed.</a:t>
            </a:r>
          </a:p>
          <a:p>
            <a:pPr algn="just">
              <a:buFont typeface="Wingdings" pitchFamily="2" charset="2"/>
              <a:buChar char="Ø"/>
            </a:pPr>
            <a:r>
              <a:rPr lang="en-IN" dirty="0">
                <a:solidFill>
                  <a:schemeClr val="tx1"/>
                </a:solidFill>
                <a:latin typeface="Times New Roman" pitchFamily="18" charset="0"/>
                <a:cs typeface="Times New Roman" pitchFamily="18" charset="0"/>
              </a:rPr>
              <a:t>Electronic </a:t>
            </a:r>
            <a:r>
              <a:rPr lang="en-IN" dirty="0" smtClean="0">
                <a:solidFill>
                  <a:schemeClr val="tx1"/>
                </a:solidFill>
                <a:latin typeface="Times New Roman" pitchFamily="18" charset="0"/>
                <a:cs typeface="Times New Roman" pitchFamily="18" charset="0"/>
              </a:rPr>
              <a:t>records </a:t>
            </a:r>
            <a:r>
              <a:rPr lang="en-IN" dirty="0">
                <a:solidFill>
                  <a:schemeClr val="tx1"/>
                </a:solidFill>
                <a:latin typeface="Times New Roman" pitchFamily="18" charset="0"/>
                <a:cs typeface="Times New Roman" pitchFamily="18" charset="0"/>
              </a:rPr>
              <a:t>save in computer storage for time being (User’ s preference)</a:t>
            </a:r>
          </a:p>
          <a:p>
            <a:pPr algn="just">
              <a:buFont typeface="Wingdings" pitchFamily="2" charset="2"/>
              <a:buChar char="Ø"/>
            </a:pPr>
            <a:r>
              <a:rPr lang="en-IN" dirty="0">
                <a:solidFill>
                  <a:schemeClr val="tx1"/>
                </a:solidFill>
                <a:latin typeface="Times New Roman" pitchFamily="18" charset="0"/>
                <a:cs typeface="Times New Roman" pitchFamily="18" charset="0"/>
              </a:rPr>
              <a:t>Electronic records  are easily manageable</a:t>
            </a:r>
            <a:r>
              <a:rPr lang="en-IN" dirty="0" smtClean="0">
                <a:solidFill>
                  <a:schemeClr val="tx1"/>
                </a:solidFill>
                <a:latin typeface="Times New Roman" pitchFamily="18" charset="0"/>
                <a:cs typeface="Times New Roman" pitchFamily="18" charset="0"/>
              </a:rPr>
              <a:t>.</a:t>
            </a:r>
          </a:p>
          <a:p>
            <a:pPr algn="just">
              <a:buFont typeface="Wingdings" pitchFamily="2" charset="2"/>
              <a:buChar char="Ø"/>
            </a:pPr>
            <a:r>
              <a:rPr lang="en-IN" dirty="0" smtClean="0">
                <a:solidFill>
                  <a:schemeClr val="tx1"/>
                </a:solidFill>
                <a:latin typeface="Times New Roman" pitchFamily="18" charset="0"/>
                <a:cs typeface="Times New Roman" pitchFamily="18" charset="0"/>
              </a:rPr>
              <a:t> For transaction security, use of electronic signature and digital signature is very useful. </a:t>
            </a:r>
            <a:endParaRPr lang="en-IN" dirty="0">
              <a:solidFill>
                <a:schemeClr val="tx1"/>
              </a:solidFill>
              <a:latin typeface="Times New Roman" pitchFamily="18" charset="0"/>
              <a:cs typeface="Times New Roman" pitchFamily="18" charset="0"/>
            </a:endParaRPr>
          </a:p>
          <a:p>
            <a:pPr algn="just"/>
            <a:endParaRPr lang="en-IN" dirty="0">
              <a:solidFill>
                <a:schemeClr val="tx1"/>
              </a:solidFill>
              <a:latin typeface="Times New Roman" pitchFamily="18" charset="0"/>
              <a:cs typeface="Times New Roman" pitchFamily="18" charset="0"/>
            </a:endParaRPr>
          </a:p>
          <a:p>
            <a:pPr marL="457200" indent="-457200" algn="l">
              <a:buFont typeface="Wingdings" pitchFamily="2" charset="2"/>
              <a:buChar char="Ø"/>
            </a:pPr>
            <a:endParaRPr lang="en-IN" dirty="0"/>
          </a:p>
        </p:txBody>
      </p:sp>
    </p:spTree>
    <p:extLst>
      <p:ext uri="{BB962C8B-B14F-4D97-AF65-F5344CB8AC3E}">
        <p14:creationId xmlns:p14="http://schemas.microsoft.com/office/powerpoint/2010/main" val="3680636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3"/>
            <a:ext cx="8856984" cy="1080119"/>
          </a:xfrm>
        </p:spPr>
        <p:txBody>
          <a:bodyPr>
            <a:normAutofit fontScale="90000"/>
          </a:bodyPr>
          <a:lstStyle/>
          <a:p>
            <a:r>
              <a:rPr lang="en-GB" b="1" dirty="0" smtClean="0"/>
              <a:t/>
            </a:r>
            <a:br>
              <a:rPr lang="en-GB" b="1" dirty="0" smtClean="0"/>
            </a:br>
            <a:r>
              <a:rPr lang="en-GB" b="1" dirty="0" smtClean="0">
                <a:latin typeface="Times New Roman" pitchFamily="18" charset="0"/>
                <a:cs typeface="Times New Roman" pitchFamily="18" charset="0"/>
              </a:rPr>
              <a:t>Electronic Governance</a:t>
            </a:r>
            <a:br>
              <a:rPr lang="en-GB"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(E-governance)</a:t>
            </a:r>
            <a:r>
              <a:rPr lang="en-IN" sz="4000" dirty="0">
                <a:latin typeface="Times New Roman" pitchFamily="18" charset="0"/>
                <a:cs typeface="Times New Roman" pitchFamily="18" charset="0"/>
              </a:rPr>
              <a:t/>
            </a:r>
            <a:br>
              <a:rPr lang="en-IN" sz="4000" dirty="0">
                <a:latin typeface="Times New Roman" pitchFamily="18" charset="0"/>
                <a:cs typeface="Times New Roman" pitchFamily="18" charset="0"/>
              </a:rPr>
            </a:br>
            <a:endParaRPr lang="en-IN"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79512" y="1340768"/>
            <a:ext cx="8856984" cy="5400600"/>
          </a:xfrm>
        </p:spPr>
        <p:txBody>
          <a:bodyPr>
            <a:normAutofit/>
          </a:bodyPr>
          <a:lstStyle/>
          <a:p>
            <a:pPr algn="just"/>
            <a:r>
              <a:rPr lang="en-GB" sz="2800" dirty="0">
                <a:solidFill>
                  <a:schemeClr val="tx1"/>
                </a:solidFill>
                <a:latin typeface="Times New Roman" pitchFamily="18" charset="0"/>
                <a:cs typeface="Times New Roman" pitchFamily="18" charset="0"/>
              </a:rPr>
              <a:t>E- Governance is the application of information Technology to the processes of government functioning to bring about Smart, Moral, Accountable, Responsive and Transparent Governance.</a:t>
            </a:r>
            <a:endParaRPr lang="en-IN" sz="2800" dirty="0">
              <a:solidFill>
                <a:schemeClr val="tx1"/>
              </a:solidFill>
              <a:latin typeface="Times New Roman" pitchFamily="18" charset="0"/>
              <a:cs typeface="Times New Roman" pitchFamily="18" charset="0"/>
            </a:endParaRPr>
          </a:p>
          <a:p>
            <a:pPr algn="just"/>
            <a:r>
              <a:rPr lang="en-IN" sz="2800" dirty="0">
                <a:solidFill>
                  <a:schemeClr val="tx1"/>
                </a:solidFill>
                <a:latin typeface="Times New Roman" pitchFamily="18" charset="0"/>
                <a:cs typeface="Times New Roman" pitchFamily="18" charset="0"/>
              </a:rPr>
              <a:t>Electronic governance or </a:t>
            </a:r>
            <a:r>
              <a:rPr lang="en-IN" sz="2800" b="1" dirty="0" smtClean="0">
                <a:solidFill>
                  <a:schemeClr val="tx1"/>
                </a:solidFill>
                <a:effectLst/>
                <a:latin typeface="Times New Roman" pitchFamily="18" charset="0"/>
                <a:cs typeface="Times New Roman" pitchFamily="18" charset="0"/>
              </a:rPr>
              <a:t>e-governance</a:t>
            </a:r>
            <a:r>
              <a:rPr lang="en-IN" sz="2800" dirty="0" smtClean="0">
                <a:solidFill>
                  <a:schemeClr val="tx1"/>
                </a:solidFill>
                <a:effectLst/>
                <a:latin typeface="Times New Roman" pitchFamily="18" charset="0"/>
                <a:cs typeface="Times New Roman" pitchFamily="18" charset="0"/>
              </a:rPr>
              <a:t> is the application of IT for delivering </a:t>
            </a:r>
            <a:r>
              <a:rPr lang="en-IN" sz="2800" dirty="0">
                <a:solidFill>
                  <a:schemeClr val="tx1"/>
                </a:solidFill>
                <a:latin typeface="Times New Roman" pitchFamily="18" charset="0"/>
                <a:cs typeface="Times New Roman" pitchFamily="18" charset="0"/>
              </a:rPr>
              <a:t>government services, exchange of information, communication transactions, integration of various stand-alone systems between government to citizen (G2C), government-to-business (G2B), government-to-government (G2G), government-to-employees (G2E) as well as back-office processes and interactions within the entire government framework.</a:t>
            </a:r>
          </a:p>
        </p:txBody>
      </p:sp>
    </p:spTree>
    <p:extLst>
      <p:ext uri="{BB962C8B-B14F-4D97-AF65-F5344CB8AC3E}">
        <p14:creationId xmlns:p14="http://schemas.microsoft.com/office/powerpoint/2010/main" val="2514001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3"/>
            <a:ext cx="8856984" cy="1440159"/>
          </a:xfrm>
        </p:spPr>
        <p:txBody>
          <a:bodyPr>
            <a:normAutofit/>
          </a:bodyPr>
          <a:lstStyle/>
          <a:p>
            <a:r>
              <a:rPr lang="en-GB" sz="4000" b="1" dirty="0">
                <a:latin typeface="Times New Roman" pitchFamily="18" charset="0"/>
                <a:cs typeface="Times New Roman" pitchFamily="18" charset="0"/>
              </a:rPr>
              <a:t>Electronic </a:t>
            </a:r>
            <a:r>
              <a:rPr lang="en-GB" sz="4000" b="1" dirty="0" smtClean="0">
                <a:latin typeface="Times New Roman" pitchFamily="18" charset="0"/>
                <a:cs typeface="Times New Roman" pitchFamily="18" charset="0"/>
              </a:rPr>
              <a:t>Governance</a:t>
            </a:r>
            <a:br>
              <a:rPr lang="en-GB" sz="4000" b="1" dirty="0" smtClean="0">
                <a:latin typeface="Times New Roman" pitchFamily="18" charset="0"/>
                <a:cs typeface="Times New Roman" pitchFamily="18" charset="0"/>
              </a:rPr>
            </a:br>
            <a:r>
              <a:rPr lang="en-IN" sz="2800" b="1" dirty="0">
                <a:latin typeface="Times New Roman" pitchFamily="18" charset="0"/>
                <a:cs typeface="Times New Roman" pitchFamily="18" charset="0"/>
              </a:rPr>
              <a:t>(According to IT Act 2000) </a:t>
            </a:r>
            <a:endParaRPr lang="en-IN" sz="2800" dirty="0"/>
          </a:p>
        </p:txBody>
      </p:sp>
      <p:sp>
        <p:nvSpPr>
          <p:cNvPr id="3" name="Subtitle 2"/>
          <p:cNvSpPr>
            <a:spLocks noGrp="1"/>
          </p:cNvSpPr>
          <p:nvPr>
            <p:ph type="subTitle" idx="1"/>
          </p:nvPr>
        </p:nvSpPr>
        <p:spPr>
          <a:xfrm>
            <a:off x="251520" y="1628800"/>
            <a:ext cx="8640960" cy="5040560"/>
          </a:xfrm>
        </p:spPr>
        <p:txBody>
          <a:bodyPr/>
          <a:lstStyle/>
          <a:p>
            <a:pPr marL="457200" indent="-457200" algn="l">
              <a:buFont typeface="Wingdings" pitchFamily="2" charset="2"/>
              <a:buChar char="Ø"/>
            </a:pPr>
            <a:r>
              <a:rPr lang="en-GB" dirty="0">
                <a:solidFill>
                  <a:schemeClr val="tx1"/>
                </a:solidFill>
                <a:latin typeface="Times New Roman" pitchFamily="18" charset="0"/>
                <a:cs typeface="Times New Roman" pitchFamily="18" charset="0"/>
              </a:rPr>
              <a:t>Use of electronic records and electronic signatures in Government and its agencies</a:t>
            </a:r>
            <a:r>
              <a:rPr lang="en-GB" dirty="0" smtClean="0">
                <a:solidFill>
                  <a:schemeClr val="tx1"/>
                </a:solidFill>
                <a:latin typeface="Times New Roman" pitchFamily="18" charset="0"/>
                <a:cs typeface="Times New Roman" pitchFamily="18" charset="0"/>
              </a:rPr>
              <a:t>.</a:t>
            </a:r>
          </a:p>
          <a:p>
            <a:pPr marL="457200" indent="-457200" algn="l">
              <a:buFont typeface="Wingdings" pitchFamily="2" charset="2"/>
              <a:buChar char="Ø"/>
            </a:pPr>
            <a:r>
              <a:rPr lang="en-GB" dirty="0">
                <a:solidFill>
                  <a:schemeClr val="tx1"/>
                </a:solidFill>
                <a:latin typeface="Times New Roman" pitchFamily="18" charset="0"/>
                <a:cs typeface="Times New Roman" pitchFamily="18" charset="0"/>
              </a:rPr>
              <a:t>Delivery of services by service provider</a:t>
            </a:r>
            <a:r>
              <a:rPr lang="en-GB" dirty="0" smtClean="0">
                <a:solidFill>
                  <a:schemeClr val="tx1"/>
                </a:solidFill>
                <a:latin typeface="Times New Roman" pitchFamily="18" charset="0"/>
                <a:cs typeface="Times New Roman" pitchFamily="18" charset="0"/>
              </a:rPr>
              <a:t>.</a:t>
            </a:r>
          </a:p>
          <a:p>
            <a:pPr marL="457200" indent="-457200" algn="l">
              <a:buFont typeface="Wingdings" pitchFamily="2" charset="2"/>
              <a:buChar char="Ø"/>
            </a:pPr>
            <a:r>
              <a:rPr lang="en-GB" dirty="0">
                <a:solidFill>
                  <a:schemeClr val="tx1"/>
                </a:solidFill>
                <a:latin typeface="Times New Roman" pitchFamily="18" charset="0"/>
                <a:cs typeface="Times New Roman" pitchFamily="18" charset="0"/>
              </a:rPr>
              <a:t>Power to make rules by Central Government in respect of electronic signature</a:t>
            </a:r>
            <a:r>
              <a:rPr lang="en-GB" dirty="0" smtClean="0">
                <a:solidFill>
                  <a:schemeClr val="tx1"/>
                </a:solidFill>
                <a:latin typeface="Times New Roman" pitchFamily="18" charset="0"/>
                <a:cs typeface="Times New Roman" pitchFamily="18" charset="0"/>
              </a:rPr>
              <a:t>.</a:t>
            </a:r>
          </a:p>
          <a:p>
            <a:pPr marL="457200" indent="-457200" algn="l">
              <a:buFont typeface="Wingdings" pitchFamily="2" charset="2"/>
              <a:buChar char="Ø"/>
            </a:pPr>
            <a:r>
              <a:rPr lang="en-GB" dirty="0">
                <a:solidFill>
                  <a:schemeClr val="tx1"/>
                </a:solidFill>
                <a:latin typeface="Times New Roman" pitchFamily="18" charset="0"/>
                <a:cs typeface="Times New Roman" pitchFamily="18" charset="0"/>
              </a:rPr>
              <a:t>Legal recognition of electronic records</a:t>
            </a:r>
            <a:r>
              <a:rPr lang="en-GB" dirty="0" smtClean="0">
                <a:solidFill>
                  <a:schemeClr val="tx1"/>
                </a:solidFill>
                <a:latin typeface="Times New Roman" pitchFamily="18" charset="0"/>
                <a:cs typeface="Times New Roman" pitchFamily="18" charset="0"/>
              </a:rPr>
              <a:t>.</a:t>
            </a:r>
          </a:p>
          <a:p>
            <a:pPr marL="457200" indent="-457200" algn="l">
              <a:buFont typeface="Wingdings" pitchFamily="2" charset="2"/>
              <a:buChar char="Ø"/>
            </a:pPr>
            <a:r>
              <a:rPr lang="en-GB" dirty="0">
                <a:solidFill>
                  <a:schemeClr val="tx1"/>
                </a:solidFill>
                <a:latin typeface="Times New Roman" pitchFamily="18" charset="0"/>
                <a:cs typeface="Times New Roman" pitchFamily="18" charset="0"/>
              </a:rPr>
              <a:t>Legal recognition of electronic </a:t>
            </a:r>
            <a:r>
              <a:rPr lang="en-GB" dirty="0" smtClean="0">
                <a:solidFill>
                  <a:schemeClr val="tx1"/>
                </a:solidFill>
                <a:latin typeface="Times New Roman" pitchFamily="18" charset="0"/>
                <a:cs typeface="Times New Roman" pitchFamily="18" charset="0"/>
              </a:rPr>
              <a:t>signatures</a:t>
            </a:r>
          </a:p>
          <a:p>
            <a:pPr marL="457200" indent="-457200" algn="l">
              <a:buFont typeface="Wingdings" pitchFamily="2" charset="2"/>
              <a:buChar char="Ø"/>
            </a:pPr>
            <a:r>
              <a:rPr lang="en-GB" dirty="0" smtClean="0">
                <a:solidFill>
                  <a:schemeClr val="tx1"/>
                </a:solidFill>
                <a:latin typeface="Times New Roman" pitchFamily="18" charset="0"/>
                <a:cs typeface="Times New Roman" pitchFamily="18" charset="0"/>
              </a:rPr>
              <a:t>Validity </a:t>
            </a:r>
            <a:r>
              <a:rPr lang="en-GB" dirty="0">
                <a:solidFill>
                  <a:schemeClr val="tx1"/>
                </a:solidFill>
                <a:latin typeface="Times New Roman" pitchFamily="18" charset="0"/>
                <a:cs typeface="Times New Roman" pitchFamily="18" charset="0"/>
              </a:rPr>
              <a:t>of contracts formed through electronic means. </a:t>
            </a:r>
            <a:endParaRPr lang="en-I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3799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16632"/>
            <a:ext cx="8928992" cy="6624736"/>
          </a:xfrm>
        </p:spPr>
        <p:txBody>
          <a:bodyPr>
            <a:noAutofit/>
          </a:bodyPr>
          <a:lstStyle/>
          <a:p>
            <a:r>
              <a:rPr lang="en-GB" sz="2800" b="1" dirty="0">
                <a:solidFill>
                  <a:schemeClr val="tx1"/>
                </a:solidFill>
                <a:latin typeface="Times New Roman" pitchFamily="18" charset="0"/>
                <a:cs typeface="Times New Roman" pitchFamily="18" charset="0"/>
              </a:rPr>
              <a:t>Purpose of E- Governance</a:t>
            </a:r>
            <a:endParaRPr lang="en-IN" sz="2800" dirty="0">
              <a:solidFill>
                <a:schemeClr val="tx1"/>
              </a:solidFill>
              <a:latin typeface="Times New Roman" pitchFamily="18" charset="0"/>
              <a:cs typeface="Times New Roman" pitchFamily="18" charset="0"/>
            </a:endParaRPr>
          </a:p>
          <a:p>
            <a:pPr marL="514350" lvl="1" indent="-514350" algn="l">
              <a:buFont typeface="+mj-lt"/>
              <a:buAutoNum type="arabicPeriod"/>
            </a:pPr>
            <a:r>
              <a:rPr lang="en-GB" sz="2000" dirty="0">
                <a:solidFill>
                  <a:schemeClr val="tx1"/>
                </a:solidFill>
                <a:latin typeface="Times New Roman" pitchFamily="18" charset="0"/>
                <a:cs typeface="Times New Roman" pitchFamily="18" charset="0"/>
              </a:rPr>
              <a:t>E- Governance is the integration of information and communication (ICT) in all the processes, with the aim of enhancing government ability to address needs of general public</a:t>
            </a:r>
            <a:r>
              <a:rPr lang="en-GB" sz="2000" dirty="0" smtClean="0">
                <a:solidFill>
                  <a:schemeClr val="tx1"/>
                </a:solidFill>
                <a:latin typeface="Times New Roman" pitchFamily="18" charset="0"/>
                <a:cs typeface="Times New Roman" pitchFamily="18" charset="0"/>
              </a:rPr>
              <a:t>.</a:t>
            </a:r>
          </a:p>
          <a:p>
            <a:pPr marL="514350" lvl="1" indent="-514350" algn="l">
              <a:buFont typeface="+mj-lt"/>
              <a:buAutoNum type="arabicPeriod"/>
            </a:pPr>
            <a:r>
              <a:rPr lang="en-GB" sz="2000" dirty="0">
                <a:solidFill>
                  <a:schemeClr val="tx1"/>
                </a:solidFill>
                <a:latin typeface="Times New Roman" pitchFamily="18" charset="0"/>
                <a:cs typeface="Times New Roman" pitchFamily="18" charset="0"/>
              </a:rPr>
              <a:t>Simplifying Government Process: The basic purpose of E-Governance is to simplify processes for all citizens, business etc. at local and state levels</a:t>
            </a:r>
            <a:endParaRPr lang="en-IN" sz="2000" dirty="0">
              <a:solidFill>
                <a:schemeClr val="tx1"/>
              </a:solidFill>
              <a:latin typeface="Times New Roman" pitchFamily="18" charset="0"/>
              <a:cs typeface="Times New Roman" pitchFamily="18" charset="0"/>
            </a:endParaRPr>
          </a:p>
          <a:p>
            <a:pPr marL="514350" lvl="1" indent="-514350" algn="l">
              <a:buFont typeface="+mj-lt"/>
              <a:buAutoNum type="arabicPeriod"/>
            </a:pPr>
            <a:r>
              <a:rPr lang="en-GB" sz="2000" dirty="0">
                <a:solidFill>
                  <a:schemeClr val="tx1"/>
                </a:solidFill>
                <a:latin typeface="Times New Roman" pitchFamily="18" charset="0"/>
                <a:cs typeface="Times New Roman" pitchFamily="18" charset="0"/>
              </a:rPr>
              <a:t>To provide access to government services: By the electronic communication, we can easily access to government services.</a:t>
            </a:r>
            <a:endParaRPr lang="en-IN" sz="2000" dirty="0">
              <a:solidFill>
                <a:schemeClr val="tx1"/>
              </a:solidFill>
              <a:latin typeface="Times New Roman" pitchFamily="18" charset="0"/>
              <a:cs typeface="Times New Roman" pitchFamily="18" charset="0"/>
            </a:endParaRPr>
          </a:p>
          <a:p>
            <a:pPr marL="514350" lvl="1" indent="-514350" algn="l">
              <a:buFont typeface="+mj-lt"/>
              <a:buAutoNum type="arabicPeriod"/>
            </a:pPr>
            <a:r>
              <a:rPr lang="en-GB" sz="2000" dirty="0">
                <a:solidFill>
                  <a:schemeClr val="tx1"/>
                </a:solidFill>
                <a:latin typeface="Times New Roman" pitchFamily="18" charset="0"/>
                <a:cs typeface="Times New Roman" pitchFamily="18" charset="0"/>
              </a:rPr>
              <a:t>To promote good governance: It is useful for to promotion of transparent government</a:t>
            </a:r>
            <a:endParaRPr lang="en-IN" sz="2000" dirty="0">
              <a:solidFill>
                <a:schemeClr val="tx1"/>
              </a:solidFill>
              <a:latin typeface="Times New Roman" pitchFamily="18" charset="0"/>
              <a:cs typeface="Times New Roman" pitchFamily="18" charset="0"/>
            </a:endParaRPr>
          </a:p>
          <a:p>
            <a:r>
              <a:rPr lang="en-GB" sz="2800" b="1" dirty="0">
                <a:solidFill>
                  <a:schemeClr val="tx1"/>
                </a:solidFill>
                <a:latin typeface="Times New Roman" pitchFamily="18" charset="0"/>
                <a:cs typeface="Times New Roman" pitchFamily="18" charset="0"/>
              </a:rPr>
              <a:t>Benefits of E-Governance</a:t>
            </a:r>
            <a:endParaRPr lang="en-IN" sz="2800" dirty="0">
              <a:solidFill>
                <a:schemeClr val="tx1"/>
              </a:solidFill>
              <a:latin typeface="Times New Roman" pitchFamily="18" charset="0"/>
              <a:cs typeface="Times New Roman" pitchFamily="18" charset="0"/>
            </a:endParaRPr>
          </a:p>
          <a:p>
            <a:pPr marL="514350" lvl="0" indent="-514350" algn="l">
              <a:buFont typeface="+mj-lt"/>
              <a:buAutoNum type="arabicPeriod"/>
            </a:pPr>
            <a:r>
              <a:rPr lang="en-GB" sz="2000" dirty="0">
                <a:solidFill>
                  <a:schemeClr val="tx1"/>
                </a:solidFill>
                <a:latin typeface="Times New Roman" pitchFamily="18" charset="0"/>
                <a:cs typeface="Times New Roman" pitchFamily="18" charset="0"/>
              </a:rPr>
              <a:t>Easy to access government services</a:t>
            </a:r>
            <a:endParaRPr lang="en-IN" sz="2000" dirty="0">
              <a:solidFill>
                <a:schemeClr val="tx1"/>
              </a:solidFill>
              <a:latin typeface="Times New Roman" pitchFamily="18" charset="0"/>
              <a:cs typeface="Times New Roman" pitchFamily="18" charset="0"/>
            </a:endParaRPr>
          </a:p>
          <a:p>
            <a:pPr marL="514350" lvl="0" indent="-514350" algn="l">
              <a:buFont typeface="+mj-lt"/>
              <a:buAutoNum type="arabicPeriod"/>
            </a:pPr>
            <a:r>
              <a:rPr lang="en-GB" sz="2000" dirty="0">
                <a:solidFill>
                  <a:schemeClr val="tx1"/>
                </a:solidFill>
                <a:latin typeface="Times New Roman" pitchFamily="18" charset="0"/>
                <a:cs typeface="Times New Roman" pitchFamily="18" charset="0"/>
              </a:rPr>
              <a:t>Cost reduction</a:t>
            </a:r>
            <a:endParaRPr lang="en-IN" sz="2000" dirty="0">
              <a:solidFill>
                <a:schemeClr val="tx1"/>
              </a:solidFill>
              <a:latin typeface="Times New Roman" pitchFamily="18" charset="0"/>
              <a:cs typeface="Times New Roman" pitchFamily="18" charset="0"/>
            </a:endParaRPr>
          </a:p>
          <a:p>
            <a:pPr marL="514350" lvl="0" indent="-514350" algn="l">
              <a:buFont typeface="+mj-lt"/>
              <a:buAutoNum type="arabicPeriod"/>
            </a:pPr>
            <a:r>
              <a:rPr lang="en-GB" sz="2000" dirty="0">
                <a:solidFill>
                  <a:schemeClr val="tx1"/>
                </a:solidFill>
                <a:latin typeface="Times New Roman" pitchFamily="18" charset="0"/>
                <a:cs typeface="Times New Roman" pitchFamily="18" charset="0"/>
              </a:rPr>
              <a:t>Less Corruption</a:t>
            </a:r>
            <a:endParaRPr lang="en-IN" sz="2000" dirty="0">
              <a:solidFill>
                <a:schemeClr val="tx1"/>
              </a:solidFill>
              <a:latin typeface="Times New Roman" pitchFamily="18" charset="0"/>
              <a:cs typeface="Times New Roman" pitchFamily="18" charset="0"/>
            </a:endParaRPr>
          </a:p>
          <a:p>
            <a:pPr marL="514350" lvl="0" indent="-514350" algn="l">
              <a:buFont typeface="+mj-lt"/>
              <a:buAutoNum type="arabicPeriod"/>
            </a:pPr>
            <a:r>
              <a:rPr lang="en-GB" sz="2000" dirty="0">
                <a:solidFill>
                  <a:schemeClr val="tx1"/>
                </a:solidFill>
                <a:latin typeface="Times New Roman" pitchFamily="18" charset="0"/>
                <a:cs typeface="Times New Roman" pitchFamily="18" charset="0"/>
              </a:rPr>
              <a:t>Revenue growth</a:t>
            </a:r>
            <a:endParaRPr lang="en-IN" sz="2000" dirty="0">
              <a:solidFill>
                <a:schemeClr val="tx1"/>
              </a:solidFill>
              <a:latin typeface="Times New Roman" pitchFamily="18" charset="0"/>
              <a:cs typeface="Times New Roman" pitchFamily="18" charset="0"/>
            </a:endParaRPr>
          </a:p>
          <a:p>
            <a:pPr marL="514350" lvl="0" indent="-514350" algn="l">
              <a:buFont typeface="+mj-lt"/>
              <a:buAutoNum type="arabicPeriod"/>
            </a:pPr>
            <a:r>
              <a:rPr lang="en-GB" sz="2000" dirty="0">
                <a:solidFill>
                  <a:schemeClr val="tx1"/>
                </a:solidFill>
                <a:latin typeface="Times New Roman" pitchFamily="18" charset="0"/>
                <a:cs typeface="Times New Roman" pitchFamily="18" charset="0"/>
              </a:rPr>
              <a:t>Increased </a:t>
            </a:r>
            <a:r>
              <a:rPr lang="en-GB" sz="2000" dirty="0" smtClean="0">
                <a:solidFill>
                  <a:schemeClr val="tx1"/>
                </a:solidFill>
                <a:latin typeface="Times New Roman" pitchFamily="18" charset="0"/>
                <a:cs typeface="Times New Roman" pitchFamily="18" charset="0"/>
              </a:rPr>
              <a:t>Transparency</a:t>
            </a:r>
          </a:p>
          <a:p>
            <a:pPr lvl="0" algn="l"/>
            <a:r>
              <a:rPr lang="en-GB" sz="2000" b="1" dirty="0" smtClean="0">
                <a:solidFill>
                  <a:schemeClr val="tx1"/>
                </a:solidFill>
                <a:latin typeface="Times New Roman" pitchFamily="18" charset="0"/>
                <a:cs typeface="Times New Roman" pitchFamily="18" charset="0"/>
              </a:rPr>
              <a:t>References:</a:t>
            </a:r>
          </a:p>
          <a:p>
            <a:pPr marL="457200" indent="-457200" algn="l">
              <a:buFont typeface="Arial" pitchFamily="34" charset="0"/>
              <a:buAutoNum type="arabicPeriod"/>
            </a:pPr>
            <a:r>
              <a:rPr lang="en-IN" sz="2000" dirty="0" smtClean="0">
                <a:solidFill>
                  <a:schemeClr val="tx1"/>
                </a:solidFill>
              </a:rPr>
              <a:t>www.indiacode.nic.in  2. </a:t>
            </a:r>
            <a:r>
              <a:rPr lang="en-IN" sz="2000" dirty="0">
                <a:solidFill>
                  <a:schemeClr val="tx1"/>
                </a:solidFill>
              </a:rPr>
              <a:t>www.tutorialspoint.com </a:t>
            </a:r>
          </a:p>
          <a:p>
            <a:pPr marL="457200" indent="-457200" algn="l">
              <a:buAutoNum type="arabicPeriod"/>
            </a:pPr>
            <a:endParaRPr lang="en-IN" sz="2000" dirty="0" smtClean="0">
              <a:solidFill>
                <a:schemeClr val="tx1"/>
              </a:solidFill>
            </a:endParaRPr>
          </a:p>
          <a:p>
            <a:pPr marL="457200" indent="-457200" algn="l">
              <a:buAutoNum type="arabicPeriod"/>
            </a:pPr>
            <a:endParaRPr lang="en-IN" sz="2000" dirty="0" smtClean="0"/>
          </a:p>
          <a:p>
            <a:pPr algn="l"/>
            <a:endParaRPr lang="en-IN" sz="2000" dirty="0"/>
          </a:p>
          <a:p>
            <a:pPr lvl="0" algn="l"/>
            <a:endParaRPr lang="en-IN"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96502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623</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Electronic records </vt:lpstr>
      <vt:lpstr>Electronic Records  (According to IT Act 2000) </vt:lpstr>
      <vt:lpstr>PowerPoint Presentation</vt:lpstr>
      <vt:lpstr>Advantages of Electronic Records</vt:lpstr>
      <vt:lpstr> Electronic Governance (E-governance) </vt:lpstr>
      <vt:lpstr>Electronic Governance (According to IT Act 2000)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&amp; Cyber Laws</dc:title>
  <dc:creator>hp</dc:creator>
  <cp:lastModifiedBy>hp</cp:lastModifiedBy>
  <cp:revision>14</cp:revision>
  <dcterms:created xsi:type="dcterms:W3CDTF">2020-07-24T07:58:16Z</dcterms:created>
  <dcterms:modified xsi:type="dcterms:W3CDTF">2021-11-17T15:11:44Z</dcterms:modified>
</cp:coreProperties>
</file>