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8" r:id="rId10"/>
    <p:sldId id="269" r:id="rId11"/>
    <p:sldId id="270" r:id="rId12"/>
    <p:sldId id="273" r:id="rId13"/>
    <p:sldId id="271" r:id="rId14"/>
    <p:sldId id="264" r:id="rId15"/>
    <p:sldId id="265" r:id="rId16"/>
    <p:sldId id="266" r:id="rId17"/>
    <p:sldId id="267" r:id="rId18"/>
    <p:sldId id="274" r:id="rId19"/>
    <p:sldId id="278" r:id="rId20"/>
    <p:sldId id="275" r:id="rId21"/>
    <p:sldId id="276"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8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320B4D-C887-4B87-B83B-311A81AB3306}"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24A60D-61D3-4BB9-9862-CE082D049F5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320B4D-C887-4B87-B83B-311A81AB3306}"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24A60D-61D3-4BB9-9862-CE082D049F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320B4D-C887-4B87-B83B-311A81AB3306}"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24A60D-61D3-4BB9-9862-CE082D049F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320B4D-C887-4B87-B83B-311A81AB3306}"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24A60D-61D3-4BB9-9862-CE082D049F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320B4D-C887-4B87-B83B-311A81AB3306}"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24A60D-61D3-4BB9-9862-CE082D049F5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320B4D-C887-4B87-B83B-311A81AB3306}" type="datetimeFigureOut">
              <a:rPr lang="en-US" smtClean="0"/>
              <a:pPr/>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24A60D-61D3-4BB9-9862-CE082D049F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320B4D-C887-4B87-B83B-311A81AB3306}" type="datetimeFigureOut">
              <a:rPr lang="en-US" smtClean="0"/>
              <a:pPr/>
              <a:t>8/20/2020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24A60D-61D3-4BB9-9862-CE082D049F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320B4D-C887-4B87-B83B-311A81AB3306}" type="datetimeFigureOut">
              <a:rPr lang="en-US" smtClean="0"/>
              <a:pPr/>
              <a:t>8/20/2020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24A60D-61D3-4BB9-9862-CE082D049F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320B4D-C887-4B87-B83B-311A81AB3306}" type="datetimeFigureOut">
              <a:rPr lang="en-US" smtClean="0"/>
              <a:pPr/>
              <a:t>8/20/2020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24A60D-61D3-4BB9-9862-CE082D049F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320B4D-C887-4B87-B83B-311A81AB3306}" type="datetimeFigureOut">
              <a:rPr lang="en-US" smtClean="0"/>
              <a:pPr/>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24A60D-61D3-4BB9-9862-CE082D049F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320B4D-C887-4B87-B83B-311A81AB3306}" type="datetimeFigureOut">
              <a:rPr lang="en-US" smtClean="0"/>
              <a:pPr/>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24A60D-61D3-4BB9-9862-CE082D049F5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320B4D-C887-4B87-B83B-311A81AB3306}" type="datetimeFigureOut">
              <a:rPr lang="en-US" smtClean="0"/>
              <a:pPr/>
              <a:t>8/20/2020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24A60D-61D3-4BB9-9862-CE082D049F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Electronics Circuits</a:t>
            </a:r>
            <a:endParaRPr lang="en-US" dirty="0"/>
          </a:p>
        </p:txBody>
      </p:sp>
      <p:sp>
        <p:nvSpPr>
          <p:cNvPr id="3" name="Subtitle 2"/>
          <p:cNvSpPr>
            <a:spLocks noGrp="1"/>
          </p:cNvSpPr>
          <p:nvPr>
            <p:ph type="subTitle" idx="1"/>
          </p:nvPr>
        </p:nvSpPr>
        <p:spPr/>
        <p:txBody>
          <a:bodyPr/>
          <a:lstStyle/>
          <a:p>
            <a:r>
              <a:rPr lang="en-US" dirty="0" smtClean="0"/>
              <a:t>ECE-S 301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cascade amplifier</a:t>
            </a:r>
            <a:endParaRPr lang="en-US" dirty="0"/>
          </a:p>
        </p:txBody>
      </p:sp>
      <p:sp>
        <p:nvSpPr>
          <p:cNvPr id="3" name="Content Placeholder 2"/>
          <p:cNvSpPr>
            <a:spLocks noGrp="1"/>
          </p:cNvSpPr>
          <p:nvPr>
            <p:ph idx="1"/>
          </p:nvPr>
        </p:nvSpPr>
        <p:spPr/>
        <p:txBody>
          <a:bodyPr/>
          <a:lstStyle/>
          <a:p>
            <a:r>
              <a:rPr lang="en-US" dirty="0"/>
              <a:t>A </a:t>
            </a:r>
            <a:r>
              <a:rPr lang="en-US" b="1" dirty="0"/>
              <a:t>cascade amplifier</a:t>
            </a:r>
            <a:r>
              <a:rPr lang="en-US" dirty="0"/>
              <a:t> is any two-port network constructed from a series of </a:t>
            </a:r>
            <a:r>
              <a:rPr lang="en-US" b="1" dirty="0"/>
              <a:t>amplifiers</a:t>
            </a:r>
            <a:r>
              <a:rPr lang="en-US" dirty="0"/>
              <a:t>, where each </a:t>
            </a:r>
            <a:r>
              <a:rPr lang="en-US" b="1" dirty="0"/>
              <a:t>amplifier</a:t>
            </a:r>
            <a:r>
              <a:rPr lang="en-US" dirty="0"/>
              <a:t> sends its output to the input of the next </a:t>
            </a:r>
            <a:r>
              <a:rPr lang="en-US" b="1" dirty="0"/>
              <a:t>amplifier</a:t>
            </a:r>
            <a:r>
              <a:rPr lang="en-US" dirty="0"/>
              <a:t> in a daisy chain. The complication in calculating the gain of </a:t>
            </a:r>
            <a:r>
              <a:rPr lang="en-US" b="1" dirty="0"/>
              <a:t>cascaded</a:t>
            </a:r>
            <a:r>
              <a:rPr lang="en-US" dirty="0"/>
              <a:t> stages is the non-ideal coupling between stages due to loading</a:t>
            </a:r>
            <a:r>
              <a:rPr lang="en-US" dirty="0" smtClean="0"/>
              <a: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Circuit of </a:t>
            </a:r>
            <a:r>
              <a:rPr lang="en-US" sz="4000" b="1" dirty="0" smtClean="0"/>
              <a:t>cascade amplifier</a:t>
            </a:r>
            <a:endParaRPr lang="en-US" sz="4000" dirty="0"/>
          </a:p>
        </p:txBody>
      </p:sp>
      <p:pic>
        <p:nvPicPr>
          <p:cNvPr id="4" name="Content Placeholder 3" descr="Multistage amplifier - Wikipedia"/>
          <p:cNvPicPr>
            <a:picLocks noGrp="1"/>
          </p:cNvPicPr>
          <p:nvPr>
            <p:ph idx="1"/>
          </p:nvPr>
        </p:nvPicPr>
        <p:blipFill>
          <a:blip r:embed="rId2"/>
          <a:srcRect/>
          <a:stretch>
            <a:fillRect/>
          </a:stretch>
        </p:blipFill>
        <p:spPr bwMode="auto">
          <a:xfrm>
            <a:off x="1752600" y="1981201"/>
            <a:ext cx="5410200" cy="2763044"/>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a:t>In an amplifier chain when the individual amplifiers are cascaded it means the output of the first amplifying device is connected to the input of the next and so on. Cascading is a general term for objects connected serially that start a chain reaction.</a:t>
            </a:r>
          </a:p>
          <a:p>
            <a:pPr algn="just"/>
            <a:r>
              <a:rPr lang="en-US" dirty="0"/>
              <a:t>A </a:t>
            </a:r>
            <a:r>
              <a:rPr lang="en-US" dirty="0" err="1"/>
              <a:t>cascode</a:t>
            </a:r>
            <a:r>
              <a:rPr lang="en-US" dirty="0"/>
              <a:t> on the other hand is an amplifying device that has a CE input stage driving a CB output stage.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Circuit of </a:t>
            </a:r>
            <a:r>
              <a:rPr lang="en-US" b="1" dirty="0" err="1" smtClean="0"/>
              <a:t>cascode</a:t>
            </a:r>
            <a:r>
              <a:rPr lang="en-US" b="1" dirty="0" smtClean="0"/>
              <a:t> amplifier</a:t>
            </a:r>
            <a:endParaRPr lang="en-US" dirty="0"/>
          </a:p>
        </p:txBody>
      </p:sp>
      <p:pic>
        <p:nvPicPr>
          <p:cNvPr id="4" name="Content Placeholder 3" descr="https://qphs.fs.quoracdn.net/main-qimg-734e4e8bcf9c668f96476616ea0ea419"/>
          <p:cNvPicPr>
            <a:picLocks noGrp="1"/>
          </p:cNvPicPr>
          <p:nvPr>
            <p:ph idx="1"/>
          </p:nvPr>
        </p:nvPicPr>
        <p:blipFill>
          <a:blip r:embed="rId2"/>
          <a:srcRect/>
          <a:stretch>
            <a:fillRect/>
          </a:stretch>
        </p:blipFill>
        <p:spPr bwMode="auto">
          <a:xfrm>
            <a:off x="1524000" y="1676400"/>
            <a:ext cx="5553075" cy="2219325"/>
          </a:xfrm>
          <a:prstGeom prst="rect">
            <a:avLst/>
          </a:prstGeom>
          <a:noFill/>
          <a:ln w="9525">
            <a:noFill/>
            <a:miter lim="800000"/>
            <a:headEnd/>
            <a:tailEnd/>
          </a:ln>
        </p:spPr>
      </p:pic>
      <p:sp>
        <p:nvSpPr>
          <p:cNvPr id="5" name="Rectangle 4"/>
          <p:cNvSpPr/>
          <p:nvPr/>
        </p:nvSpPr>
        <p:spPr>
          <a:xfrm>
            <a:off x="914400" y="4398496"/>
            <a:ext cx="7010400" cy="369332"/>
          </a:xfrm>
          <a:prstGeom prst="rect">
            <a:avLst/>
          </a:prstGeom>
        </p:spPr>
        <p:txBody>
          <a:bodyPr wrap="square">
            <a:spAutoFit/>
          </a:bodyPr>
          <a:lstStyle/>
          <a:p>
            <a:r>
              <a:rPr lang="en-US" dirty="0"/>
              <a:t>Such cascade and </a:t>
            </a:r>
            <a:r>
              <a:rPr lang="en-US" dirty="0" err="1" smtClean="0"/>
              <a:t>cas</a:t>
            </a:r>
            <a:r>
              <a:rPr lang="en-US" dirty="0" smtClean="0"/>
              <a:t> code </a:t>
            </a:r>
            <a:r>
              <a:rPr lang="en-US" dirty="0"/>
              <a:t>connection is also possible with FET amplifiers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MULTISTAGE TRANSISTOR AMPLIFIER</a:t>
            </a:r>
            <a:endParaRPr lang="en-US" dirty="0"/>
          </a:p>
        </p:txBody>
      </p:sp>
      <p:sp>
        <p:nvSpPr>
          <p:cNvPr id="3" name="Content Placeholder 2"/>
          <p:cNvSpPr>
            <a:spLocks noGrp="1"/>
          </p:cNvSpPr>
          <p:nvPr>
            <p:ph idx="1"/>
          </p:nvPr>
        </p:nvSpPr>
        <p:spPr/>
        <p:txBody>
          <a:bodyPr/>
          <a:lstStyle/>
          <a:p>
            <a:pPr marL="514350" indent="-514350">
              <a:buAutoNum type="alphaLcParenR"/>
            </a:pPr>
            <a:endParaRPr lang="en-US" dirty="0" smtClean="0"/>
          </a:p>
          <a:p>
            <a:pPr marL="514350" indent="-514350">
              <a:buAutoNum type="alphaLcParenR"/>
            </a:pPr>
            <a:r>
              <a:rPr lang="en-US" dirty="0" smtClean="0"/>
              <a:t>R-C coupled amplifier</a:t>
            </a:r>
          </a:p>
          <a:p>
            <a:pPr marL="514350" indent="-514350">
              <a:buNone/>
            </a:pPr>
            <a:endParaRPr lang="en-US" dirty="0" smtClean="0"/>
          </a:p>
          <a:p>
            <a:pPr marL="514350" indent="-514350">
              <a:buNone/>
            </a:pPr>
            <a:r>
              <a:rPr lang="en-US" dirty="0" smtClean="0"/>
              <a:t> b) Transformer coupled amplifier</a:t>
            </a:r>
          </a:p>
          <a:p>
            <a:pPr marL="514350" indent="-514350">
              <a:buNone/>
            </a:pPr>
            <a:endParaRPr lang="en-US" dirty="0" smtClean="0"/>
          </a:p>
          <a:p>
            <a:pPr marL="514350" indent="-514350">
              <a:buNone/>
            </a:pPr>
            <a:r>
              <a:rPr lang="en-US" dirty="0" smtClean="0"/>
              <a:t>c) Direct coupled amplifier</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R.C.Coupling</a:t>
            </a:r>
            <a:endParaRPr lang="en-US" dirty="0"/>
          </a:p>
        </p:txBody>
      </p:sp>
      <p:sp>
        <p:nvSpPr>
          <p:cNvPr id="3" name="Content Placeholder 2"/>
          <p:cNvSpPr>
            <a:spLocks noGrp="1"/>
          </p:cNvSpPr>
          <p:nvPr>
            <p:ph idx="1"/>
          </p:nvPr>
        </p:nvSpPr>
        <p:spPr/>
        <p:txBody>
          <a:bodyPr>
            <a:normAutofit/>
          </a:bodyPr>
          <a:lstStyle/>
          <a:p>
            <a:pPr algn="just"/>
            <a:r>
              <a:rPr lang="en-US" dirty="0"/>
              <a:t> In RC coupling, a capacitor is used as the coupling device. The capacitor connects the output of one stage to the input of the next stage in order to pass the </a:t>
            </a:r>
            <a:r>
              <a:rPr lang="en-US" dirty="0" err="1"/>
              <a:t>a.c</a:t>
            </a:r>
            <a:r>
              <a:rPr lang="en-US" dirty="0"/>
              <a:t>. signal on while blocking the </a:t>
            </a:r>
            <a:r>
              <a:rPr lang="en-US" dirty="0" err="1"/>
              <a:t>d.c</a:t>
            </a:r>
            <a:r>
              <a:rPr lang="en-US" dirty="0"/>
              <a:t>. bias voltages</a:t>
            </a:r>
            <a:r>
              <a:rPr lang="en-US"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ransformer coupling</a:t>
            </a:r>
            <a:endParaRPr lang="en-US" dirty="0"/>
          </a:p>
        </p:txBody>
      </p:sp>
      <p:sp>
        <p:nvSpPr>
          <p:cNvPr id="3" name="Content Placeholder 2"/>
          <p:cNvSpPr>
            <a:spLocks noGrp="1"/>
          </p:cNvSpPr>
          <p:nvPr>
            <p:ph idx="1"/>
          </p:nvPr>
        </p:nvSpPr>
        <p:spPr/>
        <p:txBody>
          <a:bodyPr>
            <a:normAutofit/>
          </a:bodyPr>
          <a:lstStyle/>
          <a:p>
            <a:pPr algn="just"/>
            <a:r>
              <a:rPr lang="en-US" dirty="0" smtClean="0"/>
              <a:t> In transformer coupling, transformer is used as the coupling device. </a:t>
            </a:r>
          </a:p>
          <a:p>
            <a:pPr algn="just"/>
            <a:r>
              <a:rPr lang="en-US" dirty="0" smtClean="0"/>
              <a:t>The transformer coupling provides the same two functions but permits in addition impedance matching.</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irect coupling</a:t>
            </a:r>
            <a:endParaRPr lang="en-US" dirty="0"/>
          </a:p>
        </p:txBody>
      </p:sp>
      <p:sp>
        <p:nvSpPr>
          <p:cNvPr id="3" name="Content Placeholder 2"/>
          <p:cNvSpPr>
            <a:spLocks noGrp="1"/>
          </p:cNvSpPr>
          <p:nvPr>
            <p:ph idx="1"/>
          </p:nvPr>
        </p:nvSpPr>
        <p:spPr/>
        <p:txBody>
          <a:bodyPr/>
          <a:lstStyle/>
          <a:p>
            <a:r>
              <a:rPr lang="en-US" dirty="0" smtClean="0"/>
              <a:t> In direct coupling or </a:t>
            </a:r>
            <a:r>
              <a:rPr lang="en-US" dirty="0" err="1" smtClean="0"/>
              <a:t>d.c</a:t>
            </a:r>
            <a:r>
              <a:rPr lang="en-US" dirty="0" smtClean="0"/>
              <a:t>. coupling, </a:t>
            </a:r>
          </a:p>
          <a:p>
            <a:pPr>
              <a:buNone/>
            </a:pPr>
            <a:r>
              <a:rPr lang="en-US" dirty="0"/>
              <a:t> </a:t>
            </a:r>
            <a:r>
              <a:rPr lang="en-US" dirty="0" smtClean="0"/>
              <a:t>  </a:t>
            </a:r>
            <a:r>
              <a:rPr lang="en-US" dirty="0"/>
              <a:t>T</a:t>
            </a:r>
            <a:r>
              <a:rPr lang="en-US" dirty="0" smtClean="0"/>
              <a:t>he individual amplifier stage bias conditions are so designed that the two stages may be directly connected without the necessity for </a:t>
            </a:r>
            <a:r>
              <a:rPr lang="en-US" dirty="0" err="1" smtClean="0"/>
              <a:t>d.c</a:t>
            </a:r>
            <a:r>
              <a:rPr lang="en-US" dirty="0" smtClean="0"/>
              <a:t>. isolation.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 of Coupling and Bypass Capacitors</a:t>
            </a:r>
            <a:br>
              <a:rPr lang="en-US" dirty="0" smtClean="0"/>
            </a:br>
            <a:endParaRPr lang="en-US" dirty="0"/>
          </a:p>
        </p:txBody>
      </p:sp>
      <p:sp>
        <p:nvSpPr>
          <p:cNvPr id="3" name="Content Placeholder 2"/>
          <p:cNvSpPr>
            <a:spLocks noGrp="1"/>
          </p:cNvSpPr>
          <p:nvPr>
            <p:ph idx="1"/>
          </p:nvPr>
        </p:nvSpPr>
        <p:spPr/>
        <p:txBody>
          <a:bodyPr/>
          <a:lstStyle/>
          <a:p>
            <a:pPr algn="just"/>
            <a:r>
              <a:rPr lang="en-US" b="1" dirty="0" smtClean="0"/>
              <a:t>Coupling capacitors</a:t>
            </a:r>
            <a:r>
              <a:rPr lang="en-US" dirty="0" smtClean="0"/>
              <a:t> (or dc blocking </a:t>
            </a:r>
            <a:r>
              <a:rPr lang="en-US" b="1" dirty="0" smtClean="0"/>
              <a:t>capacitors</a:t>
            </a:r>
            <a:r>
              <a:rPr lang="en-US" dirty="0" smtClean="0"/>
              <a:t>) are use to decouple ac and dc signals so as not to disturb the quiescent point of the circuit when ac signals are injected at the input. </a:t>
            </a:r>
            <a:r>
              <a:rPr lang="en-US" b="1" dirty="0" smtClean="0"/>
              <a:t>Bypass capacitors</a:t>
            </a:r>
            <a:r>
              <a:rPr lang="en-US" dirty="0" smtClean="0"/>
              <a:t> are used to force signal currents around elements by providing a low impedance path at the frequency.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a:t>
            </a:r>
            <a:r>
              <a:rPr lang="en-US" b="1" dirty="0" smtClean="0"/>
              <a:t>coupling capacitor</a:t>
            </a:r>
            <a:r>
              <a:rPr lang="en-US" dirty="0" smtClean="0"/>
              <a:t> is a </a:t>
            </a:r>
            <a:r>
              <a:rPr lang="en-US" b="1" dirty="0" smtClean="0"/>
              <a:t>capacitor</a:t>
            </a:r>
            <a:r>
              <a:rPr lang="en-US" dirty="0" smtClean="0"/>
              <a:t> which is used to couple or link together only the AC signal from one circuit element to another. The </a:t>
            </a:r>
            <a:r>
              <a:rPr lang="en-US" b="1" dirty="0" smtClean="0"/>
              <a:t>capacitor</a:t>
            </a:r>
            <a:r>
              <a:rPr lang="en-US" dirty="0" smtClean="0"/>
              <a:t> blocks the DC signal from entering the second element and, thus, only passes the AC signal.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UNIT-1</a:t>
            </a:r>
            <a:endParaRPr lang="en-US" dirty="0"/>
          </a:p>
        </p:txBody>
      </p:sp>
      <p:sp>
        <p:nvSpPr>
          <p:cNvPr id="3" name="Content Placeholder 2"/>
          <p:cNvSpPr>
            <a:spLocks noGrp="1"/>
          </p:cNvSpPr>
          <p:nvPr>
            <p:ph idx="1"/>
          </p:nvPr>
        </p:nvSpPr>
        <p:spPr/>
        <p:txBody>
          <a:bodyPr>
            <a:normAutofit/>
          </a:bodyPr>
          <a:lstStyle/>
          <a:p>
            <a:pPr algn="ctr">
              <a:buNone/>
            </a:pPr>
            <a:endParaRPr lang="en-US" sz="4000" dirty="0" smtClean="0"/>
          </a:p>
          <a:p>
            <a:pPr algn="ctr">
              <a:buNone/>
            </a:pPr>
            <a:endParaRPr lang="en-US" sz="4000" dirty="0"/>
          </a:p>
          <a:p>
            <a:pPr algn="ctr">
              <a:buNone/>
            </a:pPr>
            <a:r>
              <a:rPr lang="en-US" sz="4000" dirty="0" smtClean="0"/>
              <a:t>Multistage Amplifiers</a:t>
            </a:r>
            <a:endParaRPr lang="en-US"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Bypass Capacitor </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0" algn="just"/>
            <a:r>
              <a:rPr lang="en-US" dirty="0" smtClean="0"/>
              <a:t>A </a:t>
            </a:r>
            <a:r>
              <a:rPr lang="en-US" b="1" dirty="0" smtClean="0"/>
              <a:t>Bypass Capacitor</a:t>
            </a:r>
            <a:r>
              <a:rPr lang="en-US" dirty="0" smtClean="0"/>
              <a:t> is usually applied between the VCC and GND pins of an integrated circuit</a:t>
            </a:r>
            <a:r>
              <a:rPr lang="en-US" dirty="0" smtClean="0"/>
              <a:t>.</a:t>
            </a:r>
          </a:p>
          <a:p>
            <a:pPr lvl="0" algn="just"/>
            <a:r>
              <a:rPr lang="en-US" dirty="0" smtClean="0"/>
              <a:t> </a:t>
            </a:r>
            <a:r>
              <a:rPr lang="en-US" dirty="0" smtClean="0"/>
              <a:t>The </a:t>
            </a:r>
            <a:r>
              <a:rPr lang="en-US" b="1" dirty="0" smtClean="0"/>
              <a:t>Bypass Capacitor</a:t>
            </a:r>
            <a:r>
              <a:rPr lang="en-US" dirty="0" smtClean="0"/>
              <a:t> eliminates the </a:t>
            </a:r>
            <a:r>
              <a:rPr lang="en-US" b="1" dirty="0" smtClean="0"/>
              <a:t>effect</a:t>
            </a:r>
            <a:r>
              <a:rPr lang="en-US" dirty="0" smtClean="0"/>
              <a:t> of voltage spikes on the power supply and also reduce the power supply noise. </a:t>
            </a:r>
            <a:endParaRPr lang="en-US" dirty="0" smtClean="0"/>
          </a:p>
          <a:p>
            <a:pPr lvl="0" algn="just"/>
            <a:r>
              <a:rPr lang="en-US" dirty="0" smtClean="0"/>
              <a:t>The </a:t>
            </a:r>
            <a:r>
              <a:rPr lang="en-US" dirty="0" smtClean="0"/>
              <a:t>name </a:t>
            </a:r>
            <a:r>
              <a:rPr lang="en-US" b="1" dirty="0" smtClean="0"/>
              <a:t>Bypass Capacitor</a:t>
            </a:r>
            <a:r>
              <a:rPr lang="en-US" dirty="0" smtClean="0"/>
              <a:t> is used as it bypasses the high frequency components of power supply </a:t>
            </a:r>
          </a:p>
          <a:p>
            <a:pPr>
              <a:buNone/>
            </a:pPr>
            <a:r>
              <a:rPr lang="en-US" dirty="0" smtClean="0"/>
              <a: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Coupling and Bypass Capacitors Coupling capacitors (or dc blocking capacitors) are use to decouple ac and dc signals so as not to disturb the quiescent point of the circuit when ac signals are injected at the input. </a:t>
            </a:r>
            <a:endParaRPr lang="en-US" dirty="0" smtClean="0"/>
          </a:p>
          <a:p>
            <a:pPr algn="just"/>
            <a:r>
              <a:rPr lang="en-US" dirty="0" smtClean="0"/>
              <a:t>Bypass </a:t>
            </a:r>
            <a:r>
              <a:rPr lang="en-US" dirty="0" smtClean="0"/>
              <a:t>capacitors are used to force signal currents around elements by providing a low impedance path at the frequency.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Coupling and Bypass Capacitors</a:t>
            </a:r>
            <a:endParaRPr lang="en-US" dirty="0"/>
          </a:p>
        </p:txBody>
      </p:sp>
      <p:pic>
        <p:nvPicPr>
          <p:cNvPr id="5" name="Content Placeholder 4" descr="What is a Coupling Capacitor?"/>
          <p:cNvPicPr>
            <a:picLocks noGrp="1"/>
          </p:cNvPicPr>
          <p:nvPr>
            <p:ph sz="half" idx="2"/>
          </p:nvPr>
        </p:nvPicPr>
        <p:blipFill>
          <a:blip r:embed="rId2"/>
          <a:srcRect/>
          <a:stretch>
            <a:fillRect/>
          </a:stretch>
        </p:blipFill>
        <p:spPr bwMode="auto">
          <a:xfrm>
            <a:off x="4648200" y="2811386"/>
            <a:ext cx="4038600" cy="2103590"/>
          </a:xfrm>
          <a:prstGeom prst="rect">
            <a:avLst/>
          </a:prstGeom>
          <a:noFill/>
          <a:ln w="9525">
            <a:noFill/>
            <a:miter lim="800000"/>
            <a:headEnd/>
            <a:tailEnd/>
          </a:ln>
        </p:spPr>
      </p:pic>
      <p:pic>
        <p:nvPicPr>
          <p:cNvPr id="7" name="Content Placeholder 6" descr="Bypass Capacitor, Functions and Its Applications"/>
          <p:cNvPicPr>
            <a:picLocks noGrp="1"/>
          </p:cNvPicPr>
          <p:nvPr>
            <p:ph sz="half" idx="1"/>
          </p:nvPr>
        </p:nvPicPr>
        <p:blipFill>
          <a:blip r:embed="rId3"/>
          <a:srcRect/>
          <a:stretch>
            <a:fillRect/>
          </a:stretch>
        </p:blipFill>
        <p:spPr bwMode="auto">
          <a:xfrm>
            <a:off x="1471612" y="2729706"/>
            <a:ext cx="2009775" cy="22669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pPr algn="just"/>
            <a:r>
              <a:rPr lang="en-US" dirty="0"/>
              <a:t>An </a:t>
            </a:r>
            <a:r>
              <a:rPr lang="en-US" b="1" dirty="0"/>
              <a:t>amplifier</a:t>
            </a:r>
            <a:r>
              <a:rPr lang="en-US" dirty="0"/>
              <a:t> formed by connecting several </a:t>
            </a:r>
            <a:r>
              <a:rPr lang="en-US" b="1" dirty="0"/>
              <a:t>amplifiers</a:t>
            </a:r>
            <a:r>
              <a:rPr lang="en-US" dirty="0"/>
              <a:t> in cascaded arrangement such that output of one </a:t>
            </a:r>
            <a:r>
              <a:rPr lang="en-US" b="1" dirty="0"/>
              <a:t>amplifier</a:t>
            </a:r>
            <a:r>
              <a:rPr lang="en-US" dirty="0"/>
              <a:t> becomes the input of other whose output becomes input of next </a:t>
            </a:r>
            <a:r>
              <a:rPr lang="en-US" dirty="0" smtClean="0"/>
              <a:t>and </a:t>
            </a:r>
            <a:r>
              <a:rPr lang="en-US" dirty="0"/>
              <a:t>so on </a:t>
            </a:r>
            <a:r>
              <a:rPr lang="en-US" dirty="0" smtClean="0"/>
              <a:t>.</a:t>
            </a:r>
          </a:p>
          <a:p>
            <a:pPr algn="just"/>
            <a:r>
              <a:rPr lang="en-US" dirty="0"/>
              <a:t>The overall voltage gain of </a:t>
            </a:r>
            <a:r>
              <a:rPr lang="en-US" b="1" dirty="0"/>
              <a:t>multistage amplifier</a:t>
            </a:r>
            <a:r>
              <a:rPr lang="en-US" dirty="0"/>
              <a:t> is product of voltage gain of individual </a:t>
            </a:r>
            <a:r>
              <a:rPr lang="en-US" b="1" dirty="0"/>
              <a:t>amplifier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do we need multistage amplifier?</a:t>
            </a:r>
          </a:p>
        </p:txBody>
      </p:sp>
      <p:sp>
        <p:nvSpPr>
          <p:cNvPr id="3" name="Content Placeholder 2"/>
          <p:cNvSpPr>
            <a:spLocks noGrp="1"/>
          </p:cNvSpPr>
          <p:nvPr>
            <p:ph idx="1"/>
          </p:nvPr>
        </p:nvSpPr>
        <p:spPr/>
        <p:txBody>
          <a:bodyPr/>
          <a:lstStyle/>
          <a:p>
            <a:pPr algn="just"/>
            <a:r>
              <a:rPr lang="en-US" dirty="0"/>
              <a:t>The advantages of the </a:t>
            </a:r>
            <a:r>
              <a:rPr lang="en-US" b="1" dirty="0"/>
              <a:t>multistage amplifier</a:t>
            </a:r>
            <a:r>
              <a:rPr lang="en-US" dirty="0"/>
              <a:t> are flexibility within input &amp; output impedance and higher </a:t>
            </a:r>
            <a:r>
              <a:rPr lang="en-US" b="1" dirty="0"/>
              <a:t>gain</a:t>
            </a:r>
            <a:r>
              <a:rPr lang="en-US" dirty="0"/>
              <a:t>. </a:t>
            </a:r>
            <a:endParaRPr lang="en-US" dirty="0" smtClean="0"/>
          </a:p>
          <a:p>
            <a:pPr algn="just"/>
            <a:r>
              <a:rPr lang="en-US" dirty="0" smtClean="0"/>
              <a:t>The</a:t>
            </a:r>
            <a:r>
              <a:rPr lang="en-US" dirty="0"/>
              <a:t> </a:t>
            </a:r>
            <a:r>
              <a:rPr lang="en-US" b="1" dirty="0"/>
              <a:t>multistage amplifier</a:t>
            </a:r>
            <a:r>
              <a:rPr lang="en-US" dirty="0"/>
              <a:t> applications are, it can be used to increase extremely weak signals to utilizable levels. The distortion can be reduced by changing the signal within stages.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Diagrams</a:t>
            </a:r>
            <a:endParaRPr lang="en-US" dirty="0"/>
          </a:p>
        </p:txBody>
      </p:sp>
      <p:pic>
        <p:nvPicPr>
          <p:cNvPr id="4" name="Content Placeholder 3" descr="Multistage transistor"/>
          <p:cNvPicPr>
            <a:picLocks noGrp="1"/>
          </p:cNvPicPr>
          <p:nvPr>
            <p:ph idx="1"/>
          </p:nvPr>
        </p:nvPicPr>
        <p:blipFill>
          <a:blip r:embed="rId2"/>
          <a:srcRect/>
          <a:stretch>
            <a:fillRect/>
          </a:stretch>
        </p:blipFill>
        <p:spPr bwMode="auto">
          <a:xfrm>
            <a:off x="609600" y="2153444"/>
            <a:ext cx="8000999" cy="409495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diagrams</a:t>
            </a:r>
            <a:endParaRPr lang="en-US" dirty="0"/>
          </a:p>
        </p:txBody>
      </p:sp>
      <p:pic>
        <p:nvPicPr>
          <p:cNvPr id="4" name="Content Placeholder 3" descr="Solved: Design A Multistage Amplifier For A 1kΩ Load. The ..."/>
          <p:cNvPicPr>
            <a:picLocks noGrp="1"/>
          </p:cNvPicPr>
          <p:nvPr>
            <p:ph idx="1"/>
          </p:nvPr>
        </p:nvPicPr>
        <p:blipFill>
          <a:blip r:embed="rId2"/>
          <a:srcRect/>
          <a:stretch>
            <a:fillRect/>
          </a:stretch>
        </p:blipFill>
        <p:spPr bwMode="auto">
          <a:xfrm>
            <a:off x="1681162" y="3077369"/>
            <a:ext cx="5781675" cy="15716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lstStyle/>
          <a:p>
            <a:endParaRPr lang="en-US" dirty="0"/>
          </a:p>
        </p:txBody>
      </p:sp>
      <p:pic>
        <p:nvPicPr>
          <p:cNvPr id="3" name="Picture 2" descr="AE_Lecture7_Multistage Amplifier"/>
          <p:cNvPicPr/>
          <p:nvPr/>
        </p:nvPicPr>
        <p:blipFill>
          <a:blip r:embed="rId2"/>
          <a:srcRect/>
          <a:stretch>
            <a:fillRect/>
          </a:stretch>
        </p:blipFill>
        <p:spPr bwMode="auto">
          <a:xfrm>
            <a:off x="1724025" y="2628900"/>
            <a:ext cx="5695950" cy="16002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MULTISTAGE TRANSISTOR AMPLIFIER</a:t>
            </a:r>
            <a:endParaRPr lang="en-US" dirty="0"/>
          </a:p>
        </p:txBody>
      </p:sp>
      <p:sp>
        <p:nvSpPr>
          <p:cNvPr id="3" name="Content Placeholder 2"/>
          <p:cNvSpPr>
            <a:spLocks noGrp="1"/>
          </p:cNvSpPr>
          <p:nvPr>
            <p:ph idx="1"/>
          </p:nvPr>
        </p:nvSpPr>
        <p:spPr/>
        <p:txBody>
          <a:bodyPr>
            <a:normAutofit/>
          </a:bodyPr>
          <a:lstStyle/>
          <a:p>
            <a:r>
              <a:rPr lang="en-US" dirty="0" smtClean="0"/>
              <a:t>A </a:t>
            </a:r>
            <a:r>
              <a:rPr lang="en-US" dirty="0"/>
              <a:t>transistor circuit containing more than one stage of amplification is known as multistage transistor amplifier. </a:t>
            </a:r>
            <a:endParaRPr lang="en-US" dirty="0" smtClean="0"/>
          </a:p>
          <a:p>
            <a:r>
              <a:rPr lang="en-US" dirty="0" smtClean="0"/>
              <a:t>Block </a:t>
            </a:r>
            <a:r>
              <a:rPr lang="en-US" dirty="0"/>
              <a:t>diagram of a 3-stage amplifier In a multistage amplifier, a number of single amplifiers are connected.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620000" cy="1600200"/>
          </a:xfrm>
        </p:spPr>
        <p:txBody>
          <a:bodyPr>
            <a:normAutofit fontScale="90000"/>
          </a:bodyPr>
          <a:lstStyle/>
          <a:p>
            <a:r>
              <a:rPr lang="en-US" sz="3600" dirty="0" smtClean="0"/>
              <a:t>What is the difference between Cascade and </a:t>
            </a:r>
            <a:r>
              <a:rPr lang="en-US" sz="3600" dirty="0" err="1" smtClean="0"/>
              <a:t>cascode</a:t>
            </a:r>
            <a:r>
              <a:rPr lang="en-US" sz="3600" dirty="0" smtClean="0"/>
              <a:t> amplifier?</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sz="2800" dirty="0" smtClean="0"/>
              <a:t>From </a:t>
            </a:r>
            <a:r>
              <a:rPr lang="en-US" sz="2800" dirty="0"/>
              <a:t>a transistor perspective, a </a:t>
            </a:r>
            <a:r>
              <a:rPr lang="en-US" sz="2800" b="1" dirty="0"/>
              <a:t>cascade</a:t>
            </a:r>
            <a:r>
              <a:rPr lang="en-US" sz="2800" dirty="0"/>
              <a:t> is typically when the </a:t>
            </a:r>
            <a:r>
              <a:rPr lang="en-US" sz="2800" b="1" dirty="0"/>
              <a:t>amplifier</a:t>
            </a:r>
            <a:r>
              <a:rPr lang="en-US" sz="2800" dirty="0"/>
              <a:t> load(s) are connected </a:t>
            </a:r>
            <a:r>
              <a:rPr lang="en-US" sz="2800" b="1" dirty="0"/>
              <a:t>in a</a:t>
            </a:r>
            <a:r>
              <a:rPr lang="en-US" sz="2800" dirty="0"/>
              <a:t> left-to right horizontal chain configuration, </a:t>
            </a:r>
            <a:endParaRPr lang="en-US" sz="2800" dirty="0" smtClean="0"/>
          </a:p>
          <a:p>
            <a:pPr algn="just"/>
            <a:r>
              <a:rPr lang="en-US" sz="2800" dirty="0" smtClean="0"/>
              <a:t>whereas </a:t>
            </a:r>
            <a:r>
              <a:rPr lang="en-US" sz="2800" dirty="0"/>
              <a:t>a </a:t>
            </a:r>
            <a:r>
              <a:rPr lang="en-US" sz="2800" b="1" dirty="0" err="1"/>
              <a:t>cascode</a:t>
            </a:r>
            <a:r>
              <a:rPr lang="en-US" sz="2800" dirty="0"/>
              <a:t> has the load(s) stacked vertically. </a:t>
            </a:r>
            <a:r>
              <a:rPr lang="en-US" sz="2800" dirty="0" smtClean="0"/>
              <a:t>.</a:t>
            </a:r>
            <a:r>
              <a:rPr lang="en-US" sz="2800" dirty="0"/>
              <a:t> </a:t>
            </a:r>
            <a:endParaRPr lang="en-US" sz="2800" dirty="0" smtClean="0"/>
          </a:p>
          <a:p>
            <a:pPr algn="just"/>
            <a:r>
              <a:rPr lang="en-US" sz="2800" b="1" dirty="0" err="1" smtClean="0"/>
              <a:t>Cascode</a:t>
            </a:r>
            <a:r>
              <a:rPr lang="en-US" sz="2800" dirty="0"/>
              <a:t>: An </a:t>
            </a:r>
            <a:r>
              <a:rPr lang="en-US" sz="2800" b="1" dirty="0"/>
              <a:t>amplifier</a:t>
            </a:r>
            <a:r>
              <a:rPr lang="en-US" sz="2800" dirty="0"/>
              <a:t> consisting of a common emitter input stage that drives a common base output stage.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333</Words>
  <Application>Microsoft Office PowerPoint</Application>
  <PresentationFormat>On-screen Show (4:3)</PresentationFormat>
  <Paragraphs>54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Electronics Circuits</vt:lpstr>
      <vt:lpstr>UNIT-1</vt:lpstr>
      <vt:lpstr>Definition</vt:lpstr>
      <vt:lpstr>Why do we need multistage amplifier?</vt:lpstr>
      <vt:lpstr>Block Diagrams</vt:lpstr>
      <vt:lpstr>Block diagrams</vt:lpstr>
      <vt:lpstr>Slide 7</vt:lpstr>
      <vt:lpstr>MULTISTAGE TRANSISTOR AMPLIFIER</vt:lpstr>
      <vt:lpstr>What is the difference between Cascade and cascode amplifier? </vt:lpstr>
      <vt:lpstr>cascade amplifier</vt:lpstr>
      <vt:lpstr>Circuit of cascade amplifier</vt:lpstr>
      <vt:lpstr>Slide 12</vt:lpstr>
      <vt:lpstr>Circuit of cascode amplifier</vt:lpstr>
      <vt:lpstr>Types OF MULTISTAGE TRANSISTOR AMPLIFIER</vt:lpstr>
      <vt:lpstr>R.C.Coupling</vt:lpstr>
      <vt:lpstr>Transformer coupling</vt:lpstr>
      <vt:lpstr>Direct coupling</vt:lpstr>
      <vt:lpstr>Effect of Coupling and Bypass Capacitors </vt:lpstr>
      <vt:lpstr>Slide 19</vt:lpstr>
      <vt:lpstr>Bypass Capacitor  </vt:lpstr>
      <vt:lpstr>Slide 21</vt:lpstr>
      <vt:lpstr>Coupling and Bypass Capacitors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Electronics Circuits</dc:title>
  <dc:creator>neeraj</dc:creator>
  <cp:lastModifiedBy>neeraj</cp:lastModifiedBy>
  <cp:revision>15</cp:revision>
  <dcterms:created xsi:type="dcterms:W3CDTF">2020-08-20T06:29:15Z</dcterms:created>
  <dcterms:modified xsi:type="dcterms:W3CDTF">2020-08-20T09:25:46Z</dcterms:modified>
</cp:coreProperties>
</file>