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6797" autoAdjust="0"/>
  </p:normalViewPr>
  <p:slideViewPr>
    <p:cSldViewPr>
      <p:cViewPr varScale="1">
        <p:scale>
          <a:sx n="71" d="100"/>
          <a:sy n="71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92CD-063A-4C62-8655-DC5366055044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78CA5-6C50-4B20-A8AC-64B7C2A4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2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1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335E-03B7-4A73-B78F-C5016EF20D05}" type="datetimeFigureOut">
              <a:rPr lang="en-US" smtClean="0"/>
              <a:t>09/07/21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E2FD-9AC5-4DC6-8C1C-3186C148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3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MEE-S301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identify the sun gear, planet gear and arm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061342"/>
                  </p:ext>
                </p:extLst>
              </p:nvPr>
            </p:nvGraphicFramePr>
            <p:xfrm>
              <a:off x="155575" y="533400"/>
              <a:ext cx="8150226" cy="1143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0210"/>
                    <a:gridCol w="1087571"/>
                    <a:gridCol w="1297222"/>
                    <a:gridCol w="838610"/>
                    <a:gridCol w="1030789"/>
                    <a:gridCol w="1222970"/>
                    <a:gridCol w="1292854"/>
                  </a:tblGrid>
                  <a:tr h="381000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Sun gear (S)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(P)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Arm (a)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Ring gear -A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-C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Internal gear D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Speed (N) rpm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 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𝑨𝒓𝒎</m:t>
                                  </m:r>
                                </m:sub>
                              </m:sSub>
                            </m:oMath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 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 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No of teeth (Z)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-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</a:t>
                          </a:r>
                          <a:r>
                            <a:rPr lang="en-US" sz="2000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84</a:t>
                          </a:r>
                          <a:endParaRPr lang="en-US" sz="2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 </a:t>
                          </a:r>
                          <a:r>
                            <a:rPr lang="en-US" sz="2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72</a:t>
                          </a:r>
                          <a:endParaRPr lang="en-US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061342"/>
                  </p:ext>
                </p:extLst>
              </p:nvPr>
            </p:nvGraphicFramePr>
            <p:xfrm>
              <a:off x="155575" y="533400"/>
              <a:ext cx="8150226" cy="1143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0210"/>
                    <a:gridCol w="1087571"/>
                    <a:gridCol w="1297222"/>
                    <a:gridCol w="838610"/>
                    <a:gridCol w="1030789"/>
                    <a:gridCol w="1222970"/>
                    <a:gridCol w="1292854"/>
                  </a:tblGrid>
                  <a:tr h="381000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Sun gear (S)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(P)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Arm (a)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Ring gear -A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-C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Internal gear D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Speed (N) rpm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 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2"/>
                          <a:stretch>
                            <a:fillRect l="-190610" t="-100000" r="-337559" b="-1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 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 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No of teeth (Z)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-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</a:t>
                          </a:r>
                          <a:r>
                            <a:rPr lang="en-US" sz="2000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84</a:t>
                          </a:r>
                          <a:endParaRPr lang="en-US" sz="2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 </a:t>
                          </a:r>
                          <a:r>
                            <a:rPr lang="en-US" sz="2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72</a:t>
                          </a:r>
                          <a:endParaRPr lang="en-US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50000" r="39824" b="22656"/>
          <a:stretch/>
        </p:blipFill>
        <p:spPr bwMode="auto">
          <a:xfrm>
            <a:off x="2540000" y="1847334"/>
            <a:ext cx="2511425" cy="266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5575" y="1860034"/>
                <a:ext cx="2663825" cy="375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From figure,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0" dirty="0" smtClean="0"/>
                  <a:t>Since all gear are have same pitch it means it have also same module.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 smtClean="0"/>
                  <a:t> 24 + 30 + 18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72</a:t>
                </a:r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860034"/>
                <a:ext cx="2663825" cy="3757567"/>
              </a:xfrm>
              <a:prstGeom prst="rect">
                <a:avLst/>
              </a:prstGeom>
              <a:blipFill rotWithShape="1">
                <a:blip r:embed="rId4"/>
                <a:stretch>
                  <a:fillRect l="-2059" b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057400" y="448556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40000" y="4714168"/>
            <a:ext cx="4851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9" idx="4"/>
          </p:cNvCxnSpPr>
          <p:nvPr/>
        </p:nvCxnSpPr>
        <p:spPr>
          <a:xfrm flipV="1">
            <a:off x="7416800" y="1837102"/>
            <a:ext cx="0" cy="287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188200" y="137990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-34036" y="5105400"/>
                <a:ext cx="6160533" cy="1790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dirty="0" smtClean="0"/>
                  <a:t>Gear P, Gear – A , arm constitute internal </a:t>
                </a:r>
                <a:r>
                  <a:rPr lang="en-US" dirty="0" err="1" smtClean="0"/>
                  <a:t>epicyclic</a:t>
                </a:r>
                <a:r>
                  <a:rPr lang="en-US" dirty="0" smtClean="0"/>
                  <a:t> gear train.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 +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036" y="5105400"/>
                <a:ext cx="6160533" cy="1790490"/>
              </a:xfrm>
              <a:prstGeom prst="rect">
                <a:avLst/>
              </a:prstGeom>
              <a:blipFill rotWithShape="1">
                <a:blip r:embed="rId5"/>
                <a:stretch>
                  <a:fillRect l="-791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V="1">
            <a:off x="2286000" y="5486401"/>
            <a:ext cx="0" cy="137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316843" y="5596260"/>
                <a:ext cx="3098477" cy="118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−84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𝐴𝑟𝑚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=30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−30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𝐴𝑟𝑚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−54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𝐴𝑟𝑚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=30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𝟑𝟎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𝑨𝒓𝒎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843" y="5596260"/>
                <a:ext cx="3098477" cy="1188787"/>
              </a:xfrm>
              <a:prstGeom prst="rect">
                <a:avLst/>
              </a:prstGeom>
              <a:blipFill rotWithShape="1">
                <a:blip r:embed="rId6"/>
                <a:stretch>
                  <a:fillRect t="-2564" r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6126497" y="5105401"/>
            <a:ext cx="0" cy="1790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7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identify the sun gear, planet gear and arm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143537"/>
                  </p:ext>
                </p:extLst>
              </p:nvPr>
            </p:nvGraphicFramePr>
            <p:xfrm>
              <a:off x="83004" y="460830"/>
              <a:ext cx="8836025" cy="126313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96347"/>
                    <a:gridCol w="1474236"/>
                    <a:gridCol w="1487013"/>
                    <a:gridCol w="533386"/>
                    <a:gridCol w="1117525"/>
                    <a:gridCol w="1325877"/>
                    <a:gridCol w="1401641"/>
                  </a:tblGrid>
                  <a:tr h="459869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Sun gear (S)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(P)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Arm (a)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Ring gear -A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-C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Internal gear D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01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Speed (N) rpm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𝟏𝟎𝟖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𝟐𝟒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𝑨𝒓𝒎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𝑨𝒓𝒎</m:t>
                                  </m:r>
                                </m:sub>
                              </m:sSub>
                            </m:oMath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𝑨𝒓𝒎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 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01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No of teeth (Z)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-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</a:t>
                          </a:r>
                          <a:r>
                            <a:rPr lang="en-US" sz="2000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84</a:t>
                          </a:r>
                          <a:endParaRPr lang="en-US" sz="2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 </a:t>
                          </a:r>
                          <a:r>
                            <a:rPr lang="en-US" sz="2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72</a:t>
                          </a:r>
                          <a:endParaRPr lang="en-US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143537"/>
                  </p:ext>
                </p:extLst>
              </p:nvPr>
            </p:nvGraphicFramePr>
            <p:xfrm>
              <a:off x="83004" y="460830"/>
              <a:ext cx="8836025" cy="126313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96347"/>
                    <a:gridCol w="1474236"/>
                    <a:gridCol w="1487013"/>
                    <a:gridCol w="533386"/>
                    <a:gridCol w="1117525"/>
                    <a:gridCol w="1325877"/>
                    <a:gridCol w="1401641"/>
                  </a:tblGrid>
                  <a:tr h="459869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Sun gear (S)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(P)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Arm (a)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Ring gear -A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-C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Internal gear D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01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Speed (N) rpm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2"/>
                          <a:stretch>
                            <a:fillRect l="-101653" t="-118182" r="-397934" b="-13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2"/>
                          <a:stretch>
                            <a:fillRect l="-200000" t="-118182" r="-294672" b="-13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2"/>
                          <a:stretch>
                            <a:fillRect l="-462212" t="-118182" r="-106452" b="-13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 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01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No of teeth (Z)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-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</a:t>
                          </a:r>
                          <a:r>
                            <a:rPr lang="en-US" sz="2000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84</a:t>
                          </a:r>
                          <a:endParaRPr lang="en-US" sz="2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 </a:t>
                          </a:r>
                          <a:r>
                            <a:rPr lang="en-US" sz="2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72</a:t>
                          </a:r>
                          <a:endParaRPr lang="en-US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4346" y="2286000"/>
                <a:ext cx="3281026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−−−−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46" y="2286000"/>
                <a:ext cx="3281026" cy="659540"/>
              </a:xfrm>
              <a:prstGeom prst="rect">
                <a:avLst/>
              </a:prstGeom>
              <a:blipFill rotWithShape="1">
                <a:blip r:embed="rId3"/>
                <a:stretch>
                  <a:fillRect r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346" y="1796534"/>
            <a:ext cx="16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equation 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07975" y="3429000"/>
                <a:ext cx="2858924" cy="84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3429000"/>
                <a:ext cx="2858924" cy="841834"/>
              </a:xfrm>
              <a:prstGeom prst="rect">
                <a:avLst/>
              </a:prstGeom>
              <a:blipFill rotWithShape="1">
                <a:blip r:embed="rId4"/>
                <a:stretch>
                  <a:fillRect r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07975" y="4724400"/>
                <a:ext cx="336919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𝑎𝑟𝑚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×−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30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𝐴𝑟𝑚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4724400"/>
                <a:ext cx="3369192" cy="612732"/>
              </a:xfrm>
              <a:prstGeom prst="rect">
                <a:avLst/>
              </a:prstGeom>
              <a:blipFill rotWithShape="1">
                <a:blip r:embed="rId5"/>
                <a:stretch>
                  <a:fillRect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75318" y="5638800"/>
                <a:ext cx="381078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𝐴𝑟𝑚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𝐴𝑟𝑚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𝐴𝑟𝑚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18" y="5638800"/>
                <a:ext cx="3810787" cy="612732"/>
              </a:xfrm>
              <a:prstGeom prst="rect">
                <a:avLst/>
              </a:prstGeom>
              <a:blipFill rotWithShape="1">
                <a:blip r:embed="rId6"/>
                <a:stretch>
                  <a:fillRect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1944859" y="4724400"/>
            <a:ext cx="341141" cy="306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35568" y="5030766"/>
            <a:ext cx="341141" cy="306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029200" y="1979634"/>
                <a:ext cx="1904560" cy="6127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𝟐𝟒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𝑨𝒓𝒎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979634"/>
                <a:ext cx="1904560" cy="612732"/>
              </a:xfrm>
              <a:prstGeom prst="rect">
                <a:avLst/>
              </a:prstGeom>
              <a:blipFill rotWithShape="1">
                <a:blip r:embed="rId7"/>
                <a:stretch>
                  <a:fillRect r="-35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419600" y="1796534"/>
            <a:ext cx="0" cy="5061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19600" y="27432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19600" y="2786743"/>
            <a:ext cx="457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planet gear P and gear C mount on same shaft. Therefore both have same speed.</a:t>
            </a:r>
          </a:p>
          <a:p>
            <a:endParaRPr lang="en-US" dirty="0"/>
          </a:p>
          <a:p>
            <a:r>
              <a:rPr lang="en-US" dirty="0" smtClean="0"/>
              <a:t>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 = 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C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419600" y="4327267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561333" y="4412450"/>
                <a:ext cx="4582667" cy="2184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Gear D, gear C and arm constitute internal </a:t>
                </a:r>
                <a:r>
                  <a:rPr lang="en-US" dirty="0" err="1" smtClean="0"/>
                  <a:t>epicyclic</a:t>
                </a:r>
                <a:r>
                  <a:rPr lang="en-US" dirty="0" smtClean="0"/>
                  <a:t> gear train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+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D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𝑎𝑟𝑚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𝑎𝑟𝑚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33" y="4412450"/>
                <a:ext cx="4582667" cy="2184059"/>
              </a:xfrm>
              <a:prstGeom prst="rect">
                <a:avLst/>
              </a:prstGeom>
              <a:blipFill rotWithShape="1">
                <a:blip r:embed="rId8"/>
                <a:stretch>
                  <a:fillRect l="-1064" t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8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identify the sun gear, planet gear and arm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606124"/>
                  </p:ext>
                </p:extLst>
              </p:nvPr>
            </p:nvGraphicFramePr>
            <p:xfrm>
              <a:off x="83004" y="460830"/>
              <a:ext cx="8836025" cy="126313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96347"/>
                    <a:gridCol w="1474236"/>
                    <a:gridCol w="1487013"/>
                    <a:gridCol w="533386"/>
                    <a:gridCol w="1117525"/>
                    <a:gridCol w="1325877"/>
                    <a:gridCol w="1401641"/>
                  </a:tblGrid>
                  <a:tr h="459869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Sun gear (S)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(P)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Arm (a)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Ring gear -A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-C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Internal gear D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01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Speed (N) rpm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𝟏𝟎𝟖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𝟐𝟒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𝑨𝒓𝒎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𝑨𝒓𝒎</m:t>
                                  </m:r>
                                </m:sub>
                              </m:sSub>
                            </m:oMath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𝑨𝒓𝒎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𝟑𝟔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𝟏𝟐𝟎</m:t>
                                  </m:r>
                                </m:den>
                              </m:f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𝒂𝒓𝒎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01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No of teeth (Z)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-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</a:t>
                          </a:r>
                          <a:r>
                            <a:rPr lang="en-US" sz="2000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84</a:t>
                          </a:r>
                          <a:endParaRPr lang="en-US" sz="2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 </a:t>
                          </a:r>
                          <a:r>
                            <a:rPr lang="en-US" sz="2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72</a:t>
                          </a:r>
                          <a:endParaRPr lang="en-US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606124"/>
                  </p:ext>
                </p:extLst>
              </p:nvPr>
            </p:nvGraphicFramePr>
            <p:xfrm>
              <a:off x="83004" y="460830"/>
              <a:ext cx="8836025" cy="126313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96347"/>
                    <a:gridCol w="1474236"/>
                    <a:gridCol w="1487013"/>
                    <a:gridCol w="533386"/>
                    <a:gridCol w="1117525"/>
                    <a:gridCol w="1325877"/>
                    <a:gridCol w="1401641"/>
                  </a:tblGrid>
                  <a:tr h="459869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Sun gear (S)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(P)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Arm (a)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Ring gear -A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Planet gear -C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Internal gear D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01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Speed (N) rpm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2"/>
                          <a:stretch>
                            <a:fillRect l="-101653" t="-118182" r="-397934" b="-13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2"/>
                          <a:stretch>
                            <a:fillRect l="-200000" t="-118182" r="-294672" b="-13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2"/>
                          <a:stretch>
                            <a:fillRect l="-462212" t="-118182" r="-106452" b="-13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2"/>
                          <a:stretch>
                            <a:fillRect l="-530435" t="-118182" r="-435" b="-137879"/>
                          </a:stretch>
                        </a:blipFill>
                      </a:tcPr>
                    </a:tc>
                  </a:tr>
                  <a:tr h="40163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>
                              <a:effectLst/>
                            </a:rPr>
                            <a:t>No of teeth (Z) 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-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</a:t>
                          </a:r>
                          <a:r>
                            <a:rPr lang="en-US" sz="2000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84</a:t>
                          </a:r>
                          <a:endParaRPr lang="en-US" sz="2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1400" u="none" strike="noStrike" dirty="0" smtClean="0">
                              <a:effectLst/>
                            </a:rPr>
                            <a:t>       </a:t>
                          </a:r>
                          <a:r>
                            <a:rPr lang="en-US" sz="20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72</a:t>
                          </a:r>
                          <a:endParaRPr lang="en-US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5" name="Straight Connector 14"/>
          <p:cNvCxnSpPr/>
          <p:nvPr/>
        </p:nvCxnSpPr>
        <p:spPr>
          <a:xfrm>
            <a:off x="4419600" y="1796534"/>
            <a:ext cx="0" cy="5061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19600" y="27432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19600" y="2786743"/>
            <a:ext cx="457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planet gear P and gear C mount on same shaft. Therefore both have same speed.</a:t>
            </a:r>
          </a:p>
          <a:p>
            <a:endParaRPr lang="en-US" dirty="0"/>
          </a:p>
          <a:p>
            <a:r>
              <a:rPr lang="en-US" dirty="0" smtClean="0"/>
              <a:t>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 = 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C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419600" y="4327267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55575" y="1769515"/>
                <a:ext cx="4582667" cy="3706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D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𝑎𝑟𝑚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120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𝑎𝑟𝑚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𝑎𝑟𝑚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−54+3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×30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𝑎𝑟𝑚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𝒂𝒓𝒎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769515"/>
                <a:ext cx="4582667" cy="3706849"/>
              </a:xfrm>
              <a:prstGeom prst="rect">
                <a:avLst/>
              </a:prstGeom>
              <a:blipFill rotWithShape="1">
                <a:blip r:embed="rId3"/>
                <a:stretch>
                  <a:fillRect l="-1198" t="-822" b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67200" y="4343400"/>
                <a:ext cx="4708790" cy="2910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Speed reduction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𝑆𝑝𝑒𝑒𝑑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𝑖𝑛𝑝𝑢𝑡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𝑠h𝑎𝑓𝑡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𝑆𝑝𝑒𝑒𝑑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𝑜𝑓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𝑜𝑢𝑡𝑝𝑢𝑡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𝑠h𝑎𝑓𝑡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108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24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𝑎𝑟𝑚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120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𝑎𝑟𝑚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 smtClean="0"/>
                  <a:t>Ans</a:t>
                </a:r>
                <a:r>
                  <a:rPr lang="en-US" dirty="0" smtClean="0"/>
                  <a:t>: 15 (it means speed of output shaft reduced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By a factor of 15)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43400"/>
                <a:ext cx="4708790" cy="2910733"/>
              </a:xfrm>
              <a:prstGeom prst="rect">
                <a:avLst/>
              </a:prstGeom>
              <a:blipFill rotWithShape="1">
                <a:blip r:embed="rId4"/>
                <a:stretch>
                  <a:fillRect l="-1036" r="-1554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9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Epicyclic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gear train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336" y="541364"/>
            <a:ext cx="855573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Q1. The annulus A in the gear shown in the fig 1. rotates at 300 rpm about the axis of the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fixed wheel S which has 80 teeth. The three-armed spider (only one arm a is shown in figure) is driven at 180 rpm. Determine the number of teeth required on the wheel P.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0" t="41865" r="11315" b="29068"/>
          <a:stretch/>
        </p:blipFill>
        <p:spPr bwMode="auto">
          <a:xfrm>
            <a:off x="1371600" y="2155372"/>
            <a:ext cx="6891110" cy="36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8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identify gear name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0" t="41865" r="30280" b="29068"/>
          <a:stretch/>
        </p:blipFill>
        <p:spPr bwMode="auto">
          <a:xfrm>
            <a:off x="1447800" y="620486"/>
            <a:ext cx="2706914" cy="36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24200" y="2971800"/>
            <a:ext cx="1030514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38600" y="37338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 Gear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82686" y="838200"/>
            <a:ext cx="1578646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97618" y="653534"/>
            <a:ext cx="128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Planet Gear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65391" y="1676400"/>
            <a:ext cx="1054209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149173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56123" y="1022866"/>
            <a:ext cx="789323" cy="301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5444" y="653925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Annulus gear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5" t="20392" r="6742" b="21032"/>
          <a:stretch/>
        </p:blipFill>
        <p:spPr bwMode="auto">
          <a:xfrm>
            <a:off x="6400800" y="4226012"/>
            <a:ext cx="2473067" cy="245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590566" y="3314700"/>
            <a:ext cx="46767" cy="1181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94977" y="2945759"/>
            <a:ext cx="138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gear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1861" y="4648200"/>
            <a:ext cx="546867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Sun Gear :  Sun gear rotates  about fixed axis of rotation.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Arm : Arm rotates about fixed axis of rotation.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Planet: Axis of rotation of planet is not fixed.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990600" y="2286001"/>
            <a:ext cx="706924" cy="685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8733" y="2971800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 of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0" t="41865" r="30280" b="29068"/>
          <a:stretch/>
        </p:blipFill>
        <p:spPr bwMode="auto">
          <a:xfrm>
            <a:off x="6433457" y="483661"/>
            <a:ext cx="2706914" cy="36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04888"/>
              </p:ext>
            </p:extLst>
          </p:nvPr>
        </p:nvGraphicFramePr>
        <p:xfrm>
          <a:off x="307975" y="521761"/>
          <a:ext cx="6092826" cy="1563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695"/>
                <a:gridCol w="1138324"/>
                <a:gridCol w="1329597"/>
                <a:gridCol w="1273615"/>
                <a:gridCol w="1343595"/>
              </a:tblGrid>
              <a:tr h="52108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Sun gear (S)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Planet gear (P)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Annulus (A)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ARM (a)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Speed (N)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r>
                        <a:rPr lang="en-US" sz="1600" u="none" strike="noStrike" baseline="-25000" dirty="0">
                          <a:effectLst/>
                        </a:rPr>
                        <a:t>S</a:t>
                      </a:r>
                      <a:r>
                        <a:rPr lang="en-US" sz="1600" u="none" strike="noStrike" dirty="0">
                          <a:effectLst/>
                        </a:rPr>
                        <a:t> =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r>
                        <a:rPr lang="en-US" sz="1600" u="none" strike="noStrike" baseline="-25000" dirty="0">
                          <a:effectLst/>
                        </a:rPr>
                        <a:t>P</a:t>
                      </a:r>
                      <a:r>
                        <a:rPr lang="en-US" sz="1600" u="none" strike="noStrike" dirty="0">
                          <a:effectLst/>
                        </a:rPr>
                        <a:t> = ??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r>
                        <a:rPr lang="en-US" sz="1600" u="none" strike="noStrike" baseline="-25000" dirty="0">
                          <a:effectLst/>
                        </a:rPr>
                        <a:t>A</a:t>
                      </a:r>
                      <a:r>
                        <a:rPr lang="en-US" sz="1600" u="none" strike="noStrike" dirty="0">
                          <a:effectLst/>
                        </a:rPr>
                        <a:t> = 300 rpm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</a:t>
                      </a:r>
                      <a:r>
                        <a:rPr lang="en-US" sz="1600" u="none" strike="noStrike" baseline="-25000">
                          <a:effectLst/>
                        </a:rPr>
                        <a:t>arm</a:t>
                      </a:r>
                      <a:r>
                        <a:rPr lang="en-US" sz="1600" u="none" strike="noStrike">
                          <a:effectLst/>
                        </a:rPr>
                        <a:t> = 180 rpm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No of teeth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</a:t>
                      </a:r>
                      <a:r>
                        <a:rPr lang="en-US" sz="1600" u="none" strike="noStrike" baseline="-25000">
                          <a:effectLst/>
                        </a:rPr>
                        <a:t>S</a:t>
                      </a:r>
                      <a:r>
                        <a:rPr lang="en-US" sz="1600" u="none" strike="noStrike">
                          <a:effectLst/>
                        </a:rPr>
                        <a:t> = 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Z</a:t>
                      </a:r>
                      <a:r>
                        <a:rPr lang="en-US" sz="1600" u="none" strike="noStrike" baseline="-25000" dirty="0">
                          <a:effectLst/>
                        </a:rPr>
                        <a:t>P</a:t>
                      </a:r>
                      <a:r>
                        <a:rPr lang="en-US" sz="1600" u="none" strike="noStrike" dirty="0">
                          <a:effectLst/>
                        </a:rPr>
                        <a:t> = ??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Z</a:t>
                      </a:r>
                      <a:r>
                        <a:rPr lang="en-US" sz="1600" u="none" strike="noStrike" baseline="-25000" dirty="0">
                          <a:effectLst/>
                        </a:rPr>
                        <a:t>A</a:t>
                      </a:r>
                      <a:r>
                        <a:rPr lang="en-US" sz="1600" u="none" strike="noStrike" dirty="0">
                          <a:effectLst/>
                        </a:rPr>
                        <a:t> = ??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5575" y="2286424"/>
                <a:ext cx="4187826" cy="346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1200" dirty="0" smtClean="0"/>
                  <a:t>Sun gear, planet gear, arm constitute external </a:t>
                </a:r>
                <a:r>
                  <a:rPr lang="en-US" sz="1200" dirty="0" err="1" smtClean="0"/>
                  <a:t>epicyclic</a:t>
                </a:r>
                <a:r>
                  <a:rPr lang="en-US" sz="1200" dirty="0" smtClean="0"/>
                  <a:t> gear train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200" dirty="0" smtClean="0"/>
                  <a:t>      By using relative velocity method,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           </m:t>
                    </m:r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/>
                      </a:rPr>
                      <m:t>=− 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 smtClean="0"/>
                  <a:t>    [</a:t>
                </a:r>
                <a:r>
                  <a:rPr lang="en-US" sz="1200" dirty="0"/>
                  <a:t>N</a:t>
                </a:r>
                <a:r>
                  <a:rPr lang="en-US" sz="1200" baseline="-25000" dirty="0"/>
                  <a:t>S</a:t>
                </a:r>
                <a:r>
                  <a:rPr lang="en-US" sz="1200" dirty="0"/>
                  <a:t> = </a:t>
                </a:r>
                <a:r>
                  <a:rPr lang="en-US" sz="1200" dirty="0" smtClean="0"/>
                  <a:t>0,  N</a:t>
                </a:r>
                <a:r>
                  <a:rPr lang="en-US" sz="1200" baseline="-25000" dirty="0" smtClean="0"/>
                  <a:t>ARM</a:t>
                </a:r>
                <a:r>
                  <a:rPr lang="en-US" sz="1200" dirty="0" smtClean="0"/>
                  <a:t> = 180 rpm]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dirty="0" smtClean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0</m:t>
                        </m:r>
                        <m:r>
                          <a:rPr lang="en-US" sz="1200" i="1">
                            <a:latin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</a:rPr>
                          <m:t>180</m:t>
                        </m:r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</a:rPr>
                          <m:t>180</m:t>
                        </m:r>
                      </m:den>
                    </m:f>
                    <m:r>
                      <a:rPr lang="en-US" sz="1200" i="1">
                        <a:latin typeface="Cambria Math"/>
                      </a:rPr>
                      <m:t>=− </m:t>
                    </m:r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1200" dirty="0" smtClean="0"/>
                  <a:t> - - - - (1)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1200" dirty="0" smtClean="0"/>
                  <a:t>Internal gear A, planet gear P , arm constitute internal </a:t>
                </a:r>
                <a:r>
                  <a:rPr lang="en-US" sz="1200" dirty="0" err="1" smtClean="0"/>
                  <a:t>epicyclic</a:t>
                </a:r>
                <a:r>
                  <a:rPr lang="en-US" sz="1200" dirty="0" smtClean="0"/>
                  <a:t> gear train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200" dirty="0" smtClean="0"/>
                  <a:t>     </a:t>
                </a:r>
                <a:r>
                  <a:rPr lang="en-US" sz="1200" dirty="0"/>
                  <a:t>By using relative velocity method,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𝐴𝑟𝑚</m:t>
                            </m:r>
                          </m:sub>
                        </m:sSub>
                      </m:den>
                    </m:f>
                    <m:r>
                      <a:rPr lang="en-US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</a:rPr>
                      <m:t>+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 smtClean="0"/>
                  <a:t>          </a:t>
                </a:r>
                <a:r>
                  <a:rPr lang="en-US" sz="1200" dirty="0"/>
                  <a:t>[</a:t>
                </a:r>
                <a:r>
                  <a:rPr lang="en-US" sz="1200" dirty="0" smtClean="0"/>
                  <a:t>N</a:t>
                </a:r>
                <a:r>
                  <a:rPr lang="en-US" sz="1200" baseline="-25000" dirty="0" smtClean="0"/>
                  <a:t>A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= </a:t>
                </a:r>
                <a:r>
                  <a:rPr lang="en-US" sz="1200" dirty="0" smtClean="0"/>
                  <a:t>300 rpm,  </a:t>
                </a:r>
                <a:r>
                  <a:rPr lang="en-US" sz="1200" dirty="0"/>
                  <a:t>N</a:t>
                </a:r>
                <a:r>
                  <a:rPr lang="en-US" sz="1200" baseline="-25000" dirty="0"/>
                  <a:t>ARM</a:t>
                </a:r>
                <a:r>
                  <a:rPr lang="en-US" sz="1200" dirty="0"/>
                  <a:t> = 180 rpm]</a:t>
                </a:r>
                <a:endParaRPr lang="en-US" sz="12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200" dirty="0" smtClean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300</m:t>
                        </m:r>
                        <m:r>
                          <a:rPr lang="en-US" sz="1200" i="1">
                            <a:latin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</a:rPr>
                          <m:t>180</m:t>
                        </m:r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</a:rPr>
                          <m:t>180</m:t>
                        </m:r>
                      </m:den>
                    </m:f>
                    <m:r>
                      <a:rPr lang="en-US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</a:rPr>
                      <m:t>+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 smtClean="0"/>
                  <a:t> - - - - (2)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2286424"/>
                <a:ext cx="4187826" cy="3462486"/>
              </a:xfrm>
              <a:prstGeom prst="rect">
                <a:avLst/>
              </a:prstGeom>
              <a:blipFill rotWithShape="1">
                <a:blip r:embed="rId3"/>
                <a:stretch>
                  <a:fillRect l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848861" y="3352800"/>
                <a:ext cx="2009139" cy="123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0−180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−180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300−180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−180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80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61" y="3352800"/>
                <a:ext cx="2009139" cy="123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561332" y="2514600"/>
            <a:ext cx="25439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Divide (1) and (2) we get,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286424"/>
            <a:ext cx="0" cy="4571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029200" y="4017667"/>
            <a:ext cx="533400" cy="97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105400" y="4419600"/>
            <a:ext cx="533400" cy="97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019800" y="3870707"/>
            <a:ext cx="533400" cy="97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932714" y="4191000"/>
            <a:ext cx="533400" cy="97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732661" y="4800600"/>
                <a:ext cx="1231426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661" y="4800600"/>
                <a:ext cx="1231426" cy="612732"/>
              </a:xfrm>
              <a:prstGeom prst="rect">
                <a:avLst/>
              </a:prstGeom>
              <a:blipFill rotWithShape="1">
                <a:blip r:embed="rId5"/>
                <a:stretch>
                  <a:fillRect r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458652" y="5564244"/>
                <a:ext cx="4189095" cy="761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80</m:t>
                    </m:r>
                  </m:oMath>
                </a14:m>
                <a:r>
                  <a:rPr lang="en-US" dirty="0" smtClean="0"/>
                  <a:t> = 120</a:t>
                </a:r>
              </a:p>
              <a:p>
                <a:r>
                  <a:rPr lang="en-US" dirty="0" smtClean="0"/>
                  <a:t>Number of teeth on gear A is equal to 120.</a:t>
                </a:r>
                <a:endParaRPr lang="en-US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652" y="5564244"/>
                <a:ext cx="4189095" cy="761042"/>
              </a:xfrm>
              <a:prstGeom prst="rect">
                <a:avLst/>
              </a:prstGeom>
              <a:blipFill rotWithShape="1">
                <a:blip r:embed="rId6"/>
                <a:stretch>
                  <a:fillRect l="-1163" r="-159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2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0" t="41865" r="30280" b="29068"/>
          <a:stretch/>
        </p:blipFill>
        <p:spPr bwMode="auto">
          <a:xfrm>
            <a:off x="7493382" y="470961"/>
            <a:ext cx="1524765" cy="203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28054"/>
              </p:ext>
            </p:extLst>
          </p:nvPr>
        </p:nvGraphicFramePr>
        <p:xfrm>
          <a:off x="307975" y="521761"/>
          <a:ext cx="6092826" cy="1563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695"/>
                <a:gridCol w="1138324"/>
                <a:gridCol w="1329597"/>
                <a:gridCol w="1273615"/>
                <a:gridCol w="1343595"/>
              </a:tblGrid>
              <a:tr h="52108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Sun gear (S)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Planet gear (P)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Annulus (A)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ARM (a)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Speed (N)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r>
                        <a:rPr lang="en-US" sz="1600" u="none" strike="noStrike" baseline="-25000" dirty="0">
                          <a:effectLst/>
                        </a:rPr>
                        <a:t>S</a:t>
                      </a:r>
                      <a:r>
                        <a:rPr lang="en-US" sz="1600" u="none" strike="noStrike" dirty="0">
                          <a:effectLst/>
                        </a:rPr>
                        <a:t> =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US" sz="1600" b="1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= 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900  rpm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r>
                        <a:rPr lang="en-US" sz="1600" u="none" strike="noStrike" baseline="-25000" dirty="0">
                          <a:effectLst/>
                        </a:rPr>
                        <a:t>A</a:t>
                      </a:r>
                      <a:r>
                        <a:rPr lang="en-US" sz="1600" u="none" strike="noStrike" dirty="0">
                          <a:effectLst/>
                        </a:rPr>
                        <a:t> = 300 rpm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</a:t>
                      </a:r>
                      <a:r>
                        <a:rPr lang="en-US" sz="1600" u="none" strike="noStrike" baseline="-25000">
                          <a:effectLst/>
                        </a:rPr>
                        <a:t>arm</a:t>
                      </a:r>
                      <a:r>
                        <a:rPr lang="en-US" sz="1600" u="none" strike="noStrike">
                          <a:effectLst/>
                        </a:rPr>
                        <a:t> = 180 rpm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No of teeth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</a:t>
                      </a:r>
                      <a:r>
                        <a:rPr lang="en-US" sz="1600" u="none" strike="noStrike" baseline="-25000">
                          <a:effectLst/>
                        </a:rPr>
                        <a:t>S</a:t>
                      </a:r>
                      <a:r>
                        <a:rPr lang="en-US" sz="1600" u="none" strike="noStrike">
                          <a:effectLst/>
                        </a:rPr>
                        <a:t> = 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</a:t>
                      </a:r>
                      <a:r>
                        <a:rPr lang="en-US" sz="2400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= </a:t>
                      </a: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Z</a:t>
                      </a:r>
                      <a:r>
                        <a:rPr lang="en-US" sz="2400" b="1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= </a:t>
                      </a:r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797300" y="2261448"/>
            <a:ext cx="0" cy="4571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0175" y="2261448"/>
                <a:ext cx="3603625" cy="432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Since gear S is mesh with gear P.</a:t>
                </a:r>
              </a:p>
              <a:p>
                <a:r>
                  <a:rPr lang="en-US" dirty="0" smtClean="0"/>
                  <a:t>Therefore module of gear S is equal to module of gear P</a:t>
                </a:r>
              </a:p>
              <a:p>
                <a:endParaRPr lang="en-US" dirty="0"/>
              </a:p>
              <a:p>
                <a:r>
                  <a:rPr lang="en-US" dirty="0" smtClean="0"/>
                  <a:t>Module of gear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Module of gear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 gear P is mesh with internal gear A. Therefore module of gear P is equal to module of gear A.</a:t>
                </a:r>
              </a:p>
              <a:p>
                <a:r>
                  <a:rPr lang="en-US" dirty="0" smtClean="0"/>
                  <a:t>Module </a:t>
                </a:r>
                <a:r>
                  <a:rPr lang="en-US" dirty="0"/>
                  <a:t>of gear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Module of gear </a:t>
                </a:r>
                <a:r>
                  <a:rPr lang="en-US" dirty="0" smtClean="0"/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5" y="2261448"/>
                <a:ext cx="3603625" cy="4325287"/>
              </a:xfrm>
              <a:prstGeom prst="rect">
                <a:avLst/>
              </a:prstGeom>
              <a:blipFill rotWithShape="1">
                <a:blip r:embed="rId3"/>
                <a:stretch>
                  <a:fillRect l="-1351" t="-704" r="-2365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22700" y="2265755"/>
                <a:ext cx="3802839" cy="2882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Module of gear S = Module of gear P = Module of gear A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    120 = 80 + 2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              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= 20</a:t>
                </a:r>
                <a:endParaRPr lang="en-US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00" y="2265755"/>
                <a:ext cx="3802839" cy="2882905"/>
              </a:xfrm>
              <a:prstGeom prst="rect">
                <a:avLst/>
              </a:prstGeom>
              <a:blipFill rotWithShape="1">
                <a:blip r:embed="rId4"/>
                <a:stretch>
                  <a:fillRect l="-1282" t="-1057" r="-1442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114800" y="5715000"/>
                <a:ext cx="1990353" cy="6580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180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180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715000"/>
                <a:ext cx="1990353" cy="658065"/>
              </a:xfrm>
              <a:prstGeom prst="rect">
                <a:avLst/>
              </a:prstGeom>
              <a:blipFill rotWithShape="1">
                <a:blip r:embed="rId5"/>
                <a:stretch>
                  <a:fillRect r="-33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11" idx="0"/>
          </p:cNvCxnSpPr>
          <p:nvPr/>
        </p:nvCxnSpPr>
        <p:spPr>
          <a:xfrm flipV="1">
            <a:off x="5803698" y="5148660"/>
            <a:ext cx="250250" cy="566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87595" y="5715000"/>
            <a:ext cx="432205" cy="329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57115" y="5803316"/>
            <a:ext cx="253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this equation we can find speed of planet gear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14" idx="1"/>
          </p:cNvCxnSpPr>
          <p:nvPr/>
        </p:nvCxnSpPr>
        <p:spPr>
          <a:xfrm>
            <a:off x="6105153" y="6172200"/>
            <a:ext cx="251962" cy="92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116361" y="4963994"/>
                <a:ext cx="1784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𝟗𝟎𝟎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𝒓𝒑𝒎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361" y="4963994"/>
                <a:ext cx="178439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09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6105153" y="5431830"/>
            <a:ext cx="905247" cy="331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Problem-2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Epicyclic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gear train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1336" y="541364"/>
            <a:ext cx="85557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Q2. In a reduction gear shown in Fig -2 , the input S has 24 teeth. P and C constitute a compound planet a compound planet having 30 and 18 teeth respectively. If all the gears are of the same pitch, find the ratio of the reduction of gear. Assume A to be fixed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50000" r="25329" b="22656"/>
          <a:stretch/>
        </p:blipFill>
        <p:spPr bwMode="auto">
          <a:xfrm>
            <a:off x="1371599" y="2133600"/>
            <a:ext cx="73282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9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identify the sun gear, planet gear and arm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50000" r="39824" b="22656"/>
          <a:stretch/>
        </p:blipFill>
        <p:spPr bwMode="auto">
          <a:xfrm>
            <a:off x="1371600" y="685800"/>
            <a:ext cx="4966934" cy="52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19400" y="3886200"/>
            <a:ext cx="2286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42607" y="5609829"/>
            <a:ext cx="115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 GEAR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81200" y="4041895"/>
            <a:ext cx="490007" cy="377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2688" y="440586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81200" y="1676400"/>
            <a:ext cx="840501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0269" y="1491734"/>
            <a:ext cx="13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Planet GEAR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00502" y="914400"/>
            <a:ext cx="685799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86301" y="691634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Gear -A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00501" y="1543050"/>
            <a:ext cx="685799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86301" y="1358384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Gear -D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370795" y="2476500"/>
            <a:ext cx="9726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35932" y="2291834"/>
            <a:ext cx="154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Planet GEAR-C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36" y="-39559"/>
            <a:ext cx="91653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identify the sun gear, planet gear and arm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 descr="Chapter 9 Deflections of Be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44979"/>
              </p:ext>
            </p:extLst>
          </p:nvPr>
        </p:nvGraphicFramePr>
        <p:xfrm>
          <a:off x="155575" y="533400"/>
          <a:ext cx="8150226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210"/>
                <a:gridCol w="1087571"/>
                <a:gridCol w="1297222"/>
                <a:gridCol w="838610"/>
                <a:gridCol w="1030789"/>
                <a:gridCol w="1222970"/>
                <a:gridCol w="1292854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Sun gear (S)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Planet gear (P)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Arm (a)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Ring gear -A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Planet gear -C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Internal gear 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Speed (N) rpm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 of teeth (Z)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 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50000" r="39824" b="22656"/>
          <a:stretch/>
        </p:blipFill>
        <p:spPr bwMode="auto">
          <a:xfrm>
            <a:off x="6248399" y="3048000"/>
            <a:ext cx="2739717" cy="290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5575" y="1860034"/>
                <a:ext cx="6692153" cy="573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 smtClean="0"/>
                  <a:t>Gear A is fixed , N</a:t>
                </a:r>
                <a:r>
                  <a:rPr lang="en-US" cap="all" baseline="-25000" dirty="0" smtClean="0"/>
                  <a:t>A</a:t>
                </a:r>
                <a:r>
                  <a:rPr lang="en-US" cap="all" dirty="0" smtClean="0"/>
                  <a:t> = 0 </a:t>
                </a:r>
                <a:r>
                  <a:rPr lang="en-US" dirty="0" smtClean="0"/>
                  <a:t>rpm</a:t>
                </a:r>
              </a:p>
              <a:p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 smtClean="0"/>
                  <a:t>Gear S , Gear P and arm constitute </a:t>
                </a:r>
                <a:r>
                  <a:rPr lang="en-US" dirty="0" err="1" smtClean="0"/>
                  <a:t>epicyclic</a:t>
                </a:r>
                <a:r>
                  <a:rPr lang="en-US" dirty="0" smtClean="0"/>
                  <a:t> gear train.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𝐴𝑟𝑚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−−−−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From figure,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0" dirty="0" smtClean="0"/>
                  <a:t>Since all gear are have same pitch it means it have also same module.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 smtClean="0"/>
                  <a:t> 24 + 2 x 30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84</a:t>
                </a:r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860034"/>
                <a:ext cx="6692153" cy="5733877"/>
              </a:xfrm>
              <a:prstGeom prst="rect">
                <a:avLst/>
              </a:prstGeom>
              <a:blipFill rotWithShape="1">
                <a:blip r:embed="rId3"/>
                <a:stretch>
                  <a:fillRect l="-820" t="-531" r="-820" b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1905000" y="64008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362202" y="6629400"/>
            <a:ext cx="64769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839200" y="2088634"/>
            <a:ext cx="0" cy="4540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257800" y="2088634"/>
            <a:ext cx="3545728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257800" y="1834634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978400" y="133246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1759</Words>
  <Application>Microsoft Office PowerPoint</Application>
  <PresentationFormat>On-screen Show (4:3)</PresentationFormat>
  <Paragraphs>218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MEE-S301</vt:lpstr>
      <vt:lpstr>PowerPoint Presentation</vt:lpstr>
      <vt:lpstr>PowerPoint Presentation</vt:lpstr>
      <vt:lpstr>PowerPoint Presentation</vt:lpstr>
      <vt:lpstr>PowerPoint Presentation</vt:lpstr>
      <vt:lpstr>Problem-2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ESC-S201</dc:title>
  <dc:creator>CAD-LAB</dc:creator>
  <cp:lastModifiedBy>CAD-LAB</cp:lastModifiedBy>
  <cp:revision>293</cp:revision>
  <dcterms:created xsi:type="dcterms:W3CDTF">2020-09-28T04:48:48Z</dcterms:created>
  <dcterms:modified xsi:type="dcterms:W3CDTF">2021-09-07T09:02:26Z</dcterms:modified>
</cp:coreProperties>
</file>