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3"/>
  </p:notesMasterIdLst>
  <p:sldIdLst>
    <p:sldId id="256" r:id="rId2"/>
    <p:sldId id="262" r:id="rId3"/>
    <p:sldId id="269" r:id="rId4"/>
    <p:sldId id="270" r:id="rId5"/>
    <p:sldId id="271" r:id="rId6"/>
    <p:sldId id="272" r:id="rId7"/>
    <p:sldId id="273" r:id="rId8"/>
    <p:sldId id="280" r:id="rId9"/>
    <p:sldId id="281" r:id="rId10"/>
    <p:sldId id="282" r:id="rId11"/>
    <p:sldId id="279" r:id="rId12"/>
    <p:sldId id="307" r:id="rId13"/>
    <p:sldId id="274" r:id="rId14"/>
    <p:sldId id="275" r:id="rId15"/>
    <p:sldId id="276" r:id="rId16"/>
    <p:sldId id="308" r:id="rId17"/>
    <p:sldId id="277" r:id="rId18"/>
    <p:sldId id="283" r:id="rId19"/>
    <p:sldId id="296" r:id="rId20"/>
    <p:sldId id="297" r:id="rId21"/>
    <p:sldId id="304" r:id="rId22"/>
    <p:sldId id="305" r:id="rId23"/>
    <p:sldId id="303" r:id="rId24"/>
    <p:sldId id="306" r:id="rId25"/>
    <p:sldId id="298" r:id="rId26"/>
    <p:sldId id="299" r:id="rId27"/>
    <p:sldId id="302" r:id="rId28"/>
    <p:sldId id="301" r:id="rId29"/>
    <p:sldId id="309" r:id="rId30"/>
    <p:sldId id="310" r:id="rId31"/>
    <p:sldId id="29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vertBarState="minimized" horzBarState="maximized">
    <p:restoredLeft sz="15620"/>
    <p:restoredTop sz="94660"/>
  </p:normalViewPr>
  <p:slideViewPr>
    <p:cSldViewPr>
      <p:cViewPr>
        <p:scale>
          <a:sx n="50" d="100"/>
          <a:sy n="50" d="100"/>
        </p:scale>
        <p:origin x="-2148" y="-6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987E42-7D7A-4F64-A13D-54002548C46A}" type="datetimeFigureOut">
              <a:rPr lang="en-US" smtClean="0"/>
              <a:pPr/>
              <a:t>25/11/2021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98630-08D6-4AEE-8DFA-5F802DBDC558}" type="slidenum">
              <a:rPr lang="en-US" smtClean="0"/>
              <a:pPr/>
              <a:t>‹#›</a:t>
            </a:fld>
            <a:endParaRPr lang="en-US" dirty="0"/>
          </a:p>
        </p:txBody>
      </p:sp>
    </p:spTree>
    <p:extLst>
      <p:ext uri="{BB962C8B-B14F-4D97-AF65-F5344CB8AC3E}">
        <p14:creationId xmlns="" xmlns:p14="http://schemas.microsoft.com/office/powerpoint/2010/main" val="3756221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898630-08D6-4AEE-8DFA-5F802DBDC558}" type="slidenum">
              <a:rPr lang="en-US" smtClean="0"/>
              <a:pPr/>
              <a:t>31</a:t>
            </a:fld>
            <a:endParaRPr lang="en-US" dirty="0"/>
          </a:p>
        </p:txBody>
      </p:sp>
    </p:spTree>
    <p:extLst>
      <p:ext uri="{BB962C8B-B14F-4D97-AF65-F5344CB8AC3E}">
        <p14:creationId xmlns="" xmlns:p14="http://schemas.microsoft.com/office/powerpoint/2010/main" val="1635945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9797765-1322-43DD-AFCA-DA37379E4662}" type="datetimeFigureOut">
              <a:rPr lang="en-US" smtClean="0"/>
              <a:pPr/>
              <a:t>25/11/2021</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3DD7570A-9A85-4281-B360-AA241B83BB3C}"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797765-1322-43DD-AFCA-DA37379E4662}" type="datetimeFigureOut">
              <a:rPr lang="en-US" smtClean="0"/>
              <a:pPr/>
              <a:t>25/11/2021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DD7570A-9A85-4281-B360-AA241B83BB3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797765-1322-43DD-AFCA-DA37379E4662}" type="datetimeFigureOut">
              <a:rPr lang="en-US" smtClean="0"/>
              <a:pPr/>
              <a:t>25/11/2021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DD7570A-9A85-4281-B360-AA241B83BB3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797765-1322-43DD-AFCA-DA37379E4662}" type="datetimeFigureOut">
              <a:rPr lang="en-US" smtClean="0"/>
              <a:pPr/>
              <a:t>25/11/2021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DD7570A-9A85-4281-B360-AA241B83BB3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9797765-1322-43DD-AFCA-DA37379E4662}" type="datetimeFigureOut">
              <a:rPr lang="en-US" smtClean="0"/>
              <a:pPr/>
              <a:t>25/11/2021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DD7570A-9A85-4281-B360-AA241B83BB3C}"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797765-1322-43DD-AFCA-DA37379E4662}" type="datetimeFigureOut">
              <a:rPr lang="en-US" smtClean="0"/>
              <a:pPr/>
              <a:t>25/11/2021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DD7570A-9A85-4281-B360-AA241B83BB3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9797765-1322-43DD-AFCA-DA37379E4662}" type="datetimeFigureOut">
              <a:rPr lang="en-US" smtClean="0"/>
              <a:pPr/>
              <a:t>25/11/2021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DD7570A-9A85-4281-B360-AA241B83BB3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9797765-1322-43DD-AFCA-DA37379E4662}" type="datetimeFigureOut">
              <a:rPr lang="en-US" smtClean="0"/>
              <a:pPr/>
              <a:t>25/11/2021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DD7570A-9A85-4281-B360-AA241B83BB3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9797765-1322-43DD-AFCA-DA37379E4662}" type="datetimeFigureOut">
              <a:rPr lang="en-US" smtClean="0"/>
              <a:pPr/>
              <a:t>25/11/2021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DD7570A-9A85-4281-B360-AA241B83BB3C}"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797765-1322-43DD-AFCA-DA37379E4662}" type="datetimeFigureOut">
              <a:rPr lang="en-US" smtClean="0"/>
              <a:pPr/>
              <a:t>25/11/2021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DD7570A-9A85-4281-B360-AA241B83BB3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9797765-1322-43DD-AFCA-DA37379E4662}" type="datetimeFigureOut">
              <a:rPr lang="en-US" smtClean="0"/>
              <a:pPr/>
              <a:t>25/11/2021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DD7570A-9A85-4281-B360-AA241B83BB3C}"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9797765-1322-43DD-AFCA-DA37379E4662}" type="datetimeFigureOut">
              <a:rPr lang="en-US" smtClean="0"/>
              <a:pPr/>
              <a:t>25/11/2021</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DD7570A-9A85-4281-B360-AA241B83BB3C}"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47800"/>
            <a:ext cx="8077200" cy="2667000"/>
          </a:xfrm>
        </p:spPr>
        <p:txBody>
          <a:bodyPr>
            <a:normAutofit fontScale="90000"/>
          </a:bodyPr>
          <a:lstStyle/>
          <a:p>
            <a:r>
              <a:rPr lang="en-US" sz="6000" b="1" dirty="0" smtClean="0"/>
              <a:t>EPIDEMIOLOGY OF DISABILITY</a:t>
            </a:r>
            <a:br>
              <a:rPr lang="en-US" sz="6000" b="1" dirty="0" smtClean="0"/>
            </a:br>
            <a:r>
              <a:rPr lang="en-US" sz="6000" b="1" dirty="0" smtClean="0"/>
              <a:t/>
            </a:r>
            <a:br>
              <a:rPr lang="en-US" sz="6000" b="1" dirty="0" smtClean="0"/>
            </a:br>
            <a:r>
              <a:rPr lang="en-US" sz="6000" b="1" dirty="0"/>
              <a:t> </a:t>
            </a:r>
            <a:endParaRPr lang="en-US" sz="6000" dirty="0"/>
          </a:p>
        </p:txBody>
      </p:sp>
      <p:sp>
        <p:nvSpPr>
          <p:cNvPr id="3" name="Subtitle 2"/>
          <p:cNvSpPr>
            <a:spLocks noGrp="1"/>
          </p:cNvSpPr>
          <p:nvPr>
            <p:ph type="subTitle" idx="1"/>
          </p:nvPr>
        </p:nvSpPr>
        <p:spPr>
          <a:xfrm>
            <a:off x="4191000" y="3657600"/>
            <a:ext cx="4953000" cy="2667000"/>
          </a:xfrm>
        </p:spPr>
        <p:txBody>
          <a:bodyPr/>
          <a:lstStyle/>
          <a:p>
            <a:r>
              <a:rPr lang="en-US" dirty="0" smtClean="0">
                <a:solidFill>
                  <a:schemeClr val="tx1"/>
                </a:solidFill>
              </a:rPr>
              <a:t>DR. DIGVIJAY SHARMA</a:t>
            </a:r>
          </a:p>
          <a:p>
            <a:r>
              <a:rPr lang="en-US" dirty="0" smtClean="0">
                <a:solidFill>
                  <a:schemeClr val="tx1"/>
                </a:solidFill>
              </a:rPr>
              <a:t>UIHS</a:t>
            </a:r>
          </a:p>
          <a:p>
            <a:r>
              <a:rPr lang="en-US" dirty="0" smtClean="0">
                <a:solidFill>
                  <a:schemeClr val="tx1"/>
                </a:solidFill>
              </a:rPr>
              <a:t>CSJMU, KANPUR</a:t>
            </a:r>
            <a:endParaRPr lang="en-US" dirty="0">
              <a:solidFill>
                <a:schemeClr val="tx1"/>
              </a:solidFill>
            </a:endParaRPr>
          </a:p>
        </p:txBody>
      </p:sp>
    </p:spTree>
    <p:extLst>
      <p:ext uri="{BB962C8B-B14F-4D97-AF65-F5344CB8AC3E}">
        <p14:creationId xmlns="" xmlns:p14="http://schemas.microsoft.com/office/powerpoint/2010/main" val="3137928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3916363"/>
          </a:xfrm>
        </p:spPr>
        <p:txBody>
          <a:bodyPr>
            <a:normAutofit/>
          </a:bodyPr>
          <a:lstStyle/>
          <a:p>
            <a:r>
              <a:rPr lang="en-US" sz="2400" dirty="0" smtClean="0"/>
              <a:t>Vicious cycle of inactivity and </a:t>
            </a:r>
            <a:r>
              <a:rPr lang="en-US" sz="2400" dirty="0" err="1" smtClean="0"/>
              <a:t>immobilisation</a:t>
            </a:r>
            <a:r>
              <a:rPr lang="en-US" sz="2400" dirty="0" smtClean="0"/>
              <a:t> due to disability leading to increase of morbidity and thence to secondary </a:t>
            </a:r>
            <a:r>
              <a:rPr lang="en-US" sz="2400" dirty="0" err="1" smtClean="0"/>
              <a:t>disabilty</a:t>
            </a:r>
            <a:r>
              <a:rPr lang="en-US" sz="2400" dirty="0" smtClean="0"/>
              <a:t>. </a:t>
            </a:r>
            <a:endParaRPr lang="en-US" sz="2400" dirty="0"/>
          </a:p>
        </p:txBody>
      </p:sp>
      <p:pic>
        <p:nvPicPr>
          <p:cNvPr id="717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66800" y="2133600"/>
            <a:ext cx="7493000" cy="4038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335896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Multiple </a:t>
            </a:r>
            <a:r>
              <a:rPr lang="en-US" u="sng" dirty="0" smtClean="0"/>
              <a:t>Disabilities</a:t>
            </a:r>
            <a:endParaRPr lang="en-US" u="sng" dirty="0"/>
          </a:p>
        </p:txBody>
      </p:sp>
      <p:sp>
        <p:nvSpPr>
          <p:cNvPr id="3" name="Content Placeholder 2"/>
          <p:cNvSpPr>
            <a:spLocks noGrp="1"/>
          </p:cNvSpPr>
          <p:nvPr>
            <p:ph idx="1"/>
          </p:nvPr>
        </p:nvSpPr>
        <p:spPr>
          <a:xfrm>
            <a:off x="457200" y="1447800"/>
            <a:ext cx="8382000" cy="4678363"/>
          </a:xfrm>
        </p:spPr>
        <p:txBody>
          <a:bodyPr>
            <a:normAutofit lnSpcReduction="10000"/>
          </a:bodyPr>
          <a:lstStyle/>
          <a:p>
            <a:r>
              <a:rPr lang="en-US" dirty="0" smtClean="0"/>
              <a:t>About </a:t>
            </a:r>
            <a:r>
              <a:rPr lang="en-US" dirty="0"/>
              <a:t>12 percent of individuals with disability suffer from more than one type of disability</a:t>
            </a:r>
            <a:r>
              <a:rPr lang="en-US" dirty="0" smtClean="0"/>
              <a:t>.</a:t>
            </a:r>
          </a:p>
          <a:p>
            <a:r>
              <a:rPr lang="en-US" dirty="0" smtClean="0"/>
              <a:t> </a:t>
            </a:r>
            <a:r>
              <a:rPr lang="en-US" dirty="0"/>
              <a:t>For example, a child with cerebral palsy would probably have, in addition to the delayed milestones and motor problems, damage of the part of the brain responsible for sight and hearing. In addition it may have mental sub normality. As a consequence to these impairments, it may display temper tantrums and not cooperate with the therapist.</a:t>
            </a:r>
          </a:p>
        </p:txBody>
      </p:sp>
    </p:spTree>
    <p:extLst>
      <p:ext uri="{BB962C8B-B14F-4D97-AF65-F5344CB8AC3E}">
        <p14:creationId xmlns="" xmlns:p14="http://schemas.microsoft.com/office/powerpoint/2010/main" val="2199846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lstStyle/>
          <a:p>
            <a:r>
              <a:rPr lang="en-US" u="sng" dirty="0" smtClean="0"/>
              <a:t>The Economic</a:t>
            </a:r>
            <a:r>
              <a:rPr lang="en-US" b="1" u="sng" dirty="0" smtClean="0"/>
              <a:t> </a:t>
            </a:r>
            <a:r>
              <a:rPr lang="en-US" u="sng" dirty="0" smtClean="0"/>
              <a:t>Impact</a:t>
            </a:r>
            <a:endParaRPr lang="en-US" u="sng" dirty="0"/>
          </a:p>
        </p:txBody>
      </p:sp>
      <p:sp>
        <p:nvSpPr>
          <p:cNvPr id="3" name="Content Placeholder 2"/>
          <p:cNvSpPr>
            <a:spLocks noGrp="1"/>
          </p:cNvSpPr>
          <p:nvPr>
            <p:ph idx="1"/>
          </p:nvPr>
        </p:nvSpPr>
        <p:spPr/>
        <p:txBody>
          <a:bodyPr>
            <a:normAutofit fontScale="85000" lnSpcReduction="10000"/>
          </a:bodyPr>
          <a:lstStyle/>
          <a:p>
            <a:r>
              <a:rPr lang="en-US" dirty="0"/>
              <a:t>Every year, several </a:t>
            </a:r>
            <a:r>
              <a:rPr lang="en-US" dirty="0" err="1"/>
              <a:t>crores</a:t>
            </a:r>
            <a:r>
              <a:rPr lang="en-US" dirty="0"/>
              <a:t> of rupees are spent on maintaining disabled people. If they are rehabilitated to a level of self-dependence, there is a tremendous saving to the national exchequer</a:t>
            </a:r>
            <a:r>
              <a:rPr lang="en-US" dirty="0" smtClean="0"/>
              <a:t>.</a:t>
            </a:r>
          </a:p>
          <a:p>
            <a:r>
              <a:rPr lang="en-US" dirty="0" smtClean="0"/>
              <a:t> </a:t>
            </a:r>
            <a:r>
              <a:rPr lang="en-US" dirty="0"/>
              <a:t>The economics also can be gauged by the fact that successful rehabilitation </a:t>
            </a:r>
            <a:r>
              <a:rPr lang="en-US" b="1" dirty="0"/>
              <a:t>‘sets free’ </a:t>
            </a:r>
            <a:r>
              <a:rPr lang="en-US" dirty="0"/>
              <a:t>the able-bodied person taking care of his disabled relative</a:t>
            </a:r>
            <a:r>
              <a:rPr lang="en-US" dirty="0" smtClean="0"/>
              <a:t>.</a:t>
            </a:r>
          </a:p>
          <a:p>
            <a:r>
              <a:rPr lang="en-US" dirty="0" smtClean="0"/>
              <a:t> </a:t>
            </a:r>
            <a:r>
              <a:rPr lang="en-US" dirty="0"/>
              <a:t>It is often said that a </a:t>
            </a:r>
            <a:r>
              <a:rPr lang="en-US" b="1" dirty="0"/>
              <a:t>handicapped individual means a handicapped family, </a:t>
            </a:r>
            <a:r>
              <a:rPr lang="en-US" dirty="0"/>
              <a:t>since most of the resources, time and efforts of the family members go into his maintenance.</a:t>
            </a:r>
          </a:p>
        </p:txBody>
      </p:sp>
    </p:spTree>
    <p:extLst>
      <p:ext uri="{BB962C8B-B14F-4D97-AF65-F5344CB8AC3E}">
        <p14:creationId xmlns="" xmlns:p14="http://schemas.microsoft.com/office/powerpoint/2010/main" val="1820776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Handicaps</a:t>
            </a:r>
          </a:p>
        </p:txBody>
      </p:sp>
      <p:sp>
        <p:nvSpPr>
          <p:cNvPr id="3" name="Content Placeholder 2"/>
          <p:cNvSpPr>
            <a:spLocks noGrp="1"/>
          </p:cNvSpPr>
          <p:nvPr>
            <p:ph idx="1"/>
          </p:nvPr>
        </p:nvSpPr>
        <p:spPr/>
        <p:txBody>
          <a:bodyPr>
            <a:normAutofit fontScale="92500" lnSpcReduction="20000"/>
          </a:bodyPr>
          <a:lstStyle/>
          <a:p>
            <a:r>
              <a:rPr lang="en-US" b="1" dirty="0" smtClean="0"/>
              <a:t>The </a:t>
            </a:r>
            <a:r>
              <a:rPr lang="en-US" b="1" dirty="0"/>
              <a:t>WHO has identified six handicaps: </a:t>
            </a:r>
            <a:endParaRPr lang="en-US" b="1" dirty="0" smtClean="0"/>
          </a:p>
          <a:p>
            <a:pPr marL="514350" indent="-514350">
              <a:buAutoNum type="arabicPeriod"/>
            </a:pPr>
            <a:r>
              <a:rPr lang="en-US" dirty="0" err="1" smtClean="0"/>
              <a:t>Locomotor</a:t>
            </a:r>
            <a:r>
              <a:rPr lang="en-US" dirty="0" smtClean="0"/>
              <a:t> </a:t>
            </a:r>
            <a:r>
              <a:rPr lang="en-US" dirty="0"/>
              <a:t>handicap (which forms 60 percent of all handicaps</a:t>
            </a:r>
            <a:r>
              <a:rPr lang="en-US" dirty="0" smtClean="0"/>
              <a:t>),</a:t>
            </a:r>
          </a:p>
          <a:p>
            <a:pPr marL="514350" indent="-514350">
              <a:buAutoNum type="arabicPeriod" startAt="2"/>
            </a:pPr>
            <a:r>
              <a:rPr lang="en-US" dirty="0" smtClean="0"/>
              <a:t>Visual </a:t>
            </a:r>
            <a:r>
              <a:rPr lang="en-US" dirty="0"/>
              <a:t>handicap </a:t>
            </a:r>
          </a:p>
          <a:p>
            <a:pPr marL="514350" indent="-514350">
              <a:buAutoNum type="arabicPeriod" startAt="2"/>
            </a:pPr>
            <a:r>
              <a:rPr lang="en-US" dirty="0" smtClean="0"/>
              <a:t> </a:t>
            </a:r>
            <a:r>
              <a:rPr lang="en-US" dirty="0"/>
              <a:t>Hearing and speech </a:t>
            </a:r>
            <a:r>
              <a:rPr lang="en-US" dirty="0" smtClean="0"/>
              <a:t>handicap</a:t>
            </a:r>
          </a:p>
          <a:p>
            <a:pPr marL="514350" indent="-514350">
              <a:buAutoNum type="arabicPeriod" startAt="2"/>
            </a:pPr>
            <a:r>
              <a:rPr lang="en-US" dirty="0" smtClean="0"/>
              <a:t> </a:t>
            </a:r>
            <a:r>
              <a:rPr lang="en-US" dirty="0"/>
              <a:t>Cardiopulmonary </a:t>
            </a:r>
            <a:r>
              <a:rPr lang="en-US" dirty="0" smtClean="0"/>
              <a:t>handicap</a:t>
            </a:r>
          </a:p>
          <a:p>
            <a:pPr marL="514350" indent="-514350">
              <a:buAutoNum type="arabicPeriod" startAt="2"/>
            </a:pPr>
            <a:r>
              <a:rPr lang="en-US" dirty="0" smtClean="0"/>
              <a:t> </a:t>
            </a:r>
            <a:r>
              <a:rPr lang="en-US" dirty="0"/>
              <a:t>Intellectual handicap </a:t>
            </a:r>
            <a:r>
              <a:rPr lang="en-US" dirty="0" smtClean="0"/>
              <a:t>and</a:t>
            </a:r>
          </a:p>
          <a:p>
            <a:pPr marL="514350" indent="-514350">
              <a:buAutoNum type="arabicPeriod" startAt="2"/>
            </a:pPr>
            <a:r>
              <a:rPr lang="en-US" dirty="0" smtClean="0"/>
              <a:t> </a:t>
            </a:r>
            <a:r>
              <a:rPr lang="en-US" dirty="0"/>
              <a:t>Emotionally disturbed </a:t>
            </a:r>
            <a:endParaRPr lang="en-US" dirty="0" smtClean="0"/>
          </a:p>
          <a:p>
            <a:pPr marL="0" indent="0">
              <a:buNone/>
            </a:pPr>
            <a:r>
              <a:rPr lang="en-US" dirty="0" smtClean="0"/>
              <a:t>Many </a:t>
            </a:r>
            <a:r>
              <a:rPr lang="en-US" dirty="0"/>
              <a:t>patients suffer from multiple handicaps, which include combinations of any of the six given above.</a:t>
            </a:r>
          </a:p>
        </p:txBody>
      </p:sp>
    </p:spTree>
    <p:extLst>
      <p:ext uri="{BB962C8B-B14F-4D97-AF65-F5344CB8AC3E}">
        <p14:creationId xmlns="" xmlns:p14="http://schemas.microsoft.com/office/powerpoint/2010/main" val="3866362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Diagnosis of Disability</a:t>
            </a:r>
          </a:p>
        </p:txBody>
      </p:sp>
      <p:sp>
        <p:nvSpPr>
          <p:cNvPr id="3" name="Content Placeholder 2"/>
          <p:cNvSpPr>
            <a:spLocks noGrp="1"/>
          </p:cNvSpPr>
          <p:nvPr>
            <p:ph idx="1"/>
          </p:nvPr>
        </p:nvSpPr>
        <p:spPr>
          <a:xfrm>
            <a:off x="457200" y="1447800"/>
            <a:ext cx="8229600" cy="4373563"/>
          </a:xfrm>
        </p:spPr>
        <p:txBody>
          <a:bodyPr>
            <a:normAutofit fontScale="77500" lnSpcReduction="20000"/>
          </a:bodyPr>
          <a:lstStyle/>
          <a:p>
            <a:r>
              <a:rPr lang="en-US" dirty="0" smtClean="0"/>
              <a:t>All </a:t>
            </a:r>
            <a:r>
              <a:rPr lang="en-US" dirty="0"/>
              <a:t>specialties in therapeutic medicine require early and precise diagnosis in order to institute the most effective treatment. The same logic applies to rehabilitation, and the disabled should be given early evaluation and intensive treatment to prevent permanent disability. </a:t>
            </a:r>
            <a:endParaRPr lang="en-US" dirty="0" smtClean="0"/>
          </a:p>
          <a:p>
            <a:r>
              <a:rPr lang="en-US" dirty="0" smtClean="0"/>
              <a:t>The </a:t>
            </a:r>
            <a:r>
              <a:rPr lang="en-US" dirty="0"/>
              <a:t>total person, </a:t>
            </a:r>
            <a:r>
              <a:rPr lang="en-US" u="sng" dirty="0"/>
              <a:t>physically, emotionally, vocationally and socially,</a:t>
            </a:r>
            <a:r>
              <a:rPr lang="en-US" dirty="0"/>
              <a:t> must be considered in the diagnosis.</a:t>
            </a:r>
            <a:r>
              <a:rPr lang="en-US" b="1" dirty="0"/>
              <a:t> </a:t>
            </a:r>
            <a:r>
              <a:rPr lang="en-US" dirty="0"/>
              <a:t>The patient is evaluated as a </a:t>
            </a:r>
            <a:r>
              <a:rPr lang="en-US" b="1" dirty="0"/>
              <a:t>human being and </a:t>
            </a:r>
            <a:r>
              <a:rPr lang="en-US" b="1" dirty="0" smtClean="0"/>
              <a:t>not </a:t>
            </a:r>
            <a:r>
              <a:rPr lang="en-US" b="1" dirty="0"/>
              <a:t>as a “case”. </a:t>
            </a:r>
            <a:endParaRPr lang="en-US" b="1" dirty="0" smtClean="0"/>
          </a:p>
          <a:p>
            <a:r>
              <a:rPr lang="en-US" dirty="0" smtClean="0"/>
              <a:t>Patients </a:t>
            </a:r>
            <a:r>
              <a:rPr lang="en-US" dirty="0"/>
              <a:t>with multiple disabilities need to be handled sensitively. Diagnosis of disability may be expressed either in terms of the amount of disability </a:t>
            </a:r>
            <a:r>
              <a:rPr lang="en-US" b="1" dirty="0"/>
              <a:t>(disability evaluation) </a:t>
            </a:r>
            <a:r>
              <a:rPr lang="en-US" dirty="0"/>
              <a:t>or in terms of the amount of remaining function </a:t>
            </a:r>
            <a:r>
              <a:rPr lang="en-US" b="1" dirty="0"/>
              <a:t>(functional diagnosis).</a:t>
            </a:r>
          </a:p>
        </p:txBody>
      </p:sp>
    </p:spTree>
    <p:extLst>
      <p:ext uri="{BB962C8B-B14F-4D97-AF65-F5344CB8AC3E}">
        <p14:creationId xmlns="" xmlns:p14="http://schemas.microsoft.com/office/powerpoint/2010/main" val="18573469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Disability Evaluation</a:t>
            </a:r>
          </a:p>
        </p:txBody>
      </p:sp>
      <p:sp>
        <p:nvSpPr>
          <p:cNvPr id="3" name="Content Placeholder 2"/>
          <p:cNvSpPr>
            <a:spLocks noGrp="1"/>
          </p:cNvSpPr>
          <p:nvPr>
            <p:ph idx="1"/>
          </p:nvPr>
        </p:nvSpPr>
        <p:spPr/>
        <p:txBody>
          <a:bodyPr>
            <a:normAutofit fontScale="55000" lnSpcReduction="20000"/>
          </a:bodyPr>
          <a:lstStyle/>
          <a:p>
            <a:r>
              <a:rPr lang="en-US" dirty="0"/>
              <a:t>Disability Evaluation is the quantification of the residual lack of ability of the individual to carry out his day to day activities. It is individualized and is subject to several factors</a:t>
            </a:r>
            <a:r>
              <a:rPr lang="en-US" dirty="0" smtClean="0"/>
              <a:t>.</a:t>
            </a:r>
          </a:p>
          <a:p>
            <a:r>
              <a:rPr lang="en-US" b="1" dirty="0" smtClean="0"/>
              <a:t>The disability evaluation is done for:</a:t>
            </a:r>
          </a:p>
          <a:p>
            <a:r>
              <a:rPr lang="en-US" dirty="0" smtClean="0"/>
              <a:t>1.Visual Impairment</a:t>
            </a:r>
          </a:p>
          <a:p>
            <a:r>
              <a:rPr lang="en-US" dirty="0" smtClean="0"/>
              <a:t>2.Locomotor Handicap</a:t>
            </a:r>
          </a:p>
          <a:p>
            <a:r>
              <a:rPr lang="en-US" dirty="0" smtClean="0"/>
              <a:t>3.Mental Retardation </a:t>
            </a:r>
          </a:p>
          <a:p>
            <a:r>
              <a:rPr lang="en-US" dirty="0" smtClean="0"/>
              <a:t>4.Hearing and speech</a:t>
            </a:r>
          </a:p>
          <a:p>
            <a:r>
              <a:rPr lang="en-US" dirty="0" smtClean="0"/>
              <a:t>5.Multiple disabilities</a:t>
            </a:r>
          </a:p>
          <a:p>
            <a:pPr marL="0" indent="0">
              <a:buNone/>
            </a:pPr>
            <a:r>
              <a:rPr lang="en-US" dirty="0"/>
              <a:t>The WHO has classified disability in relation to physical and social function. Disability may also be classified as temporary or permanent</a:t>
            </a:r>
            <a:r>
              <a:rPr lang="en-US" dirty="0" smtClean="0"/>
              <a:t>.</a:t>
            </a:r>
          </a:p>
          <a:p>
            <a:pPr marL="0" indent="0">
              <a:buNone/>
            </a:pPr>
            <a:r>
              <a:rPr lang="en-US" dirty="0" smtClean="0"/>
              <a:t>A board duly constituted by the Central and State Governments is </a:t>
            </a:r>
            <a:r>
              <a:rPr lang="en-US" dirty="0" err="1" smtClean="0"/>
              <a:t>authorised</a:t>
            </a:r>
            <a:r>
              <a:rPr lang="en-US" dirty="0" smtClean="0"/>
              <a:t> to certify disability. There should </a:t>
            </a:r>
            <a:r>
              <a:rPr lang="en-US" b="1" dirty="0" smtClean="0"/>
              <a:t>be </a:t>
            </a:r>
            <a:r>
              <a:rPr lang="en-US" b="1" dirty="0" err="1" smtClean="0"/>
              <a:t>atleast</a:t>
            </a:r>
            <a:r>
              <a:rPr lang="en-US" b="1" dirty="0" smtClean="0"/>
              <a:t> three members out of which </a:t>
            </a:r>
            <a:r>
              <a:rPr lang="en-US" b="1" dirty="0" err="1" smtClean="0"/>
              <a:t>atleast</a:t>
            </a:r>
            <a:r>
              <a:rPr lang="en-US" b="1" dirty="0" smtClean="0"/>
              <a:t> one is a specialist to assess physical, visual  or speech and hearing</a:t>
            </a:r>
            <a:r>
              <a:rPr lang="en-US" u="sng" dirty="0" smtClean="0"/>
              <a:t>.</a:t>
            </a:r>
          </a:p>
          <a:p>
            <a:pPr marL="0" indent="0">
              <a:buNone/>
            </a:pPr>
            <a:r>
              <a:rPr lang="en-US" dirty="0" smtClean="0"/>
              <a:t>As per the MEDICAL COUNCIL OF INDIA , only a medical doctor registered under the first schedule of MCI Act 1950 can issue the </a:t>
            </a:r>
            <a:r>
              <a:rPr lang="en-US" b="1" dirty="0" smtClean="0"/>
              <a:t>physical impairment certificate .</a:t>
            </a:r>
            <a:endParaRPr lang="en-US" b="1" dirty="0"/>
          </a:p>
        </p:txBody>
      </p:sp>
    </p:spTree>
    <p:extLst>
      <p:ext uri="{BB962C8B-B14F-4D97-AF65-F5344CB8AC3E}">
        <p14:creationId xmlns="" xmlns:p14="http://schemas.microsoft.com/office/powerpoint/2010/main" val="2151317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b="1" dirty="0" smtClean="0"/>
              <a:t>The </a:t>
            </a:r>
            <a:r>
              <a:rPr lang="en-US" b="1" dirty="0"/>
              <a:t>certificate of permanent disability </a:t>
            </a:r>
            <a:r>
              <a:rPr lang="en-US" dirty="0"/>
              <a:t>is issued by a board deputed by the Central and State Governments. It consists of the Chief Medical Officer in the district, or the director of a major governmental institution working for the cause of rehabilitation and other experts in the specified field as follows: </a:t>
            </a:r>
            <a:endParaRPr lang="en-US" dirty="0" smtClean="0"/>
          </a:p>
          <a:p>
            <a:pPr marL="0" indent="0">
              <a:buNone/>
            </a:pPr>
            <a:r>
              <a:rPr lang="en-US" dirty="0" smtClean="0"/>
              <a:t>• </a:t>
            </a:r>
            <a:r>
              <a:rPr lang="en-US" b="1" dirty="0"/>
              <a:t>Ophthalmologist</a:t>
            </a:r>
            <a:r>
              <a:rPr lang="en-US" dirty="0"/>
              <a:t>—visual handicap </a:t>
            </a:r>
            <a:endParaRPr lang="en-US" dirty="0" smtClean="0"/>
          </a:p>
          <a:p>
            <a:pPr marL="0" indent="0">
              <a:buNone/>
            </a:pPr>
            <a:r>
              <a:rPr lang="en-US" b="1" dirty="0" smtClean="0"/>
              <a:t>• </a:t>
            </a:r>
            <a:r>
              <a:rPr lang="en-US" b="1" dirty="0"/>
              <a:t>ENT Surgeon</a:t>
            </a:r>
            <a:r>
              <a:rPr lang="en-US" dirty="0"/>
              <a:t>—speech and hearing </a:t>
            </a:r>
            <a:r>
              <a:rPr lang="en-US" dirty="0" smtClean="0"/>
              <a:t>handicap</a:t>
            </a:r>
          </a:p>
          <a:p>
            <a:pPr marL="0" indent="0">
              <a:buNone/>
            </a:pPr>
            <a:r>
              <a:rPr lang="en-US" b="1" dirty="0" smtClean="0"/>
              <a:t>• </a:t>
            </a:r>
            <a:r>
              <a:rPr lang="en-US" b="1" dirty="0"/>
              <a:t>Orthopedic surgeon or physiatrist—</a:t>
            </a:r>
            <a:r>
              <a:rPr lang="en-US" b="1" dirty="0" err="1"/>
              <a:t>locomotor</a:t>
            </a:r>
            <a:r>
              <a:rPr lang="en-US" b="1" dirty="0"/>
              <a:t> </a:t>
            </a:r>
            <a:r>
              <a:rPr lang="en-US" dirty="0"/>
              <a:t>handicap </a:t>
            </a:r>
            <a:endParaRPr lang="en-US" dirty="0" smtClean="0"/>
          </a:p>
          <a:p>
            <a:pPr marL="0" indent="0">
              <a:buNone/>
            </a:pPr>
            <a:r>
              <a:rPr lang="en-US" b="1" dirty="0" smtClean="0"/>
              <a:t>• </a:t>
            </a:r>
            <a:r>
              <a:rPr lang="en-US" b="1" dirty="0"/>
              <a:t>Psychiatrist/clinical psychologist or special educator</a:t>
            </a:r>
            <a:r>
              <a:rPr lang="en-US" dirty="0"/>
              <a:t>—mental</a:t>
            </a:r>
            <a:r>
              <a:rPr lang="en-US" b="1" dirty="0"/>
              <a:t> </a:t>
            </a:r>
            <a:r>
              <a:rPr lang="en-US" dirty="0"/>
              <a:t>handicap</a:t>
            </a:r>
            <a:endParaRPr lang="en-US" dirty="0" smtClean="0"/>
          </a:p>
          <a:p>
            <a:pPr marL="0" indent="0">
              <a:buNone/>
            </a:pPr>
            <a:r>
              <a:rPr lang="en-US" b="1" dirty="0" smtClean="0"/>
              <a:t>• </a:t>
            </a:r>
            <a:r>
              <a:rPr lang="en-US" b="1" dirty="0"/>
              <a:t>Cardiologist/chest physician</a:t>
            </a:r>
            <a:r>
              <a:rPr lang="en-US" dirty="0"/>
              <a:t>—cardiopulmonary </a:t>
            </a:r>
            <a:r>
              <a:rPr lang="en-US" dirty="0" smtClean="0"/>
              <a:t>handicap</a:t>
            </a:r>
          </a:p>
          <a:p>
            <a:pPr marL="0" indent="0">
              <a:buNone/>
            </a:pPr>
            <a:r>
              <a:rPr lang="en-US" dirty="0" smtClean="0"/>
              <a:t> </a:t>
            </a:r>
            <a:r>
              <a:rPr lang="en-US" dirty="0"/>
              <a:t>Sometimes a board consisting of more than one specialist may be needed to evaluate multiple </a:t>
            </a:r>
            <a:r>
              <a:rPr lang="en-US" dirty="0" smtClean="0"/>
              <a:t>disabilities.</a:t>
            </a:r>
          </a:p>
          <a:p>
            <a:pPr marL="0" indent="0">
              <a:buNone/>
            </a:pPr>
            <a:r>
              <a:rPr lang="en-US" b="1" dirty="0" smtClean="0"/>
              <a:t>The certificate form is valid for 5 years for those classified as temporary, and for those with permanent disability , it is stamped as permanent.</a:t>
            </a:r>
            <a:endParaRPr lang="en-US" b="1" dirty="0"/>
          </a:p>
        </p:txBody>
      </p:sp>
    </p:spTree>
    <p:extLst>
      <p:ext uri="{BB962C8B-B14F-4D97-AF65-F5344CB8AC3E}">
        <p14:creationId xmlns="" xmlns:p14="http://schemas.microsoft.com/office/powerpoint/2010/main" val="2182260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Functional </a:t>
            </a:r>
            <a:r>
              <a:rPr lang="en-US" u="sng" dirty="0" smtClean="0"/>
              <a:t>Diagnosis</a:t>
            </a:r>
            <a:endParaRPr lang="en-US" u="sng" dirty="0"/>
          </a:p>
        </p:txBody>
      </p:sp>
      <p:sp>
        <p:nvSpPr>
          <p:cNvPr id="3" name="Content Placeholder 2"/>
          <p:cNvSpPr>
            <a:spLocks noGrp="1"/>
          </p:cNvSpPr>
          <p:nvPr>
            <p:ph idx="1"/>
          </p:nvPr>
        </p:nvSpPr>
        <p:spPr>
          <a:xfrm>
            <a:off x="457200" y="1295400"/>
            <a:ext cx="8229600" cy="4525963"/>
          </a:xfrm>
        </p:spPr>
        <p:txBody>
          <a:bodyPr>
            <a:normAutofit fontScale="62500" lnSpcReduction="20000"/>
          </a:bodyPr>
          <a:lstStyle/>
          <a:p>
            <a:pPr marL="0" indent="0">
              <a:buNone/>
            </a:pPr>
            <a:r>
              <a:rPr lang="en-US" dirty="0" smtClean="0"/>
              <a:t>The </a:t>
            </a:r>
            <a:r>
              <a:rPr lang="en-US" dirty="0"/>
              <a:t>diagnosis of the condition of the patient when he comes in to rehabilitation is usually known, but the amount of remaining function is not. Rehabilitation professionals are trained to arrive at a functional diagnosis to evaluate the residual capabilities of the individual and strengthen them. The functional diagnosis should be</a:t>
            </a:r>
            <a:r>
              <a:rPr lang="en-US" dirty="0" smtClean="0"/>
              <a:t>:</a:t>
            </a:r>
          </a:p>
          <a:p>
            <a:pPr marL="0" indent="0">
              <a:buNone/>
            </a:pPr>
            <a:r>
              <a:rPr lang="en-US" dirty="0" smtClean="0"/>
              <a:t> </a:t>
            </a:r>
            <a:r>
              <a:rPr lang="en-US" dirty="0"/>
              <a:t>• Objective, using measurable factors so that the results are statistically more reliable. </a:t>
            </a:r>
            <a:endParaRPr lang="en-US" dirty="0" smtClean="0"/>
          </a:p>
          <a:p>
            <a:pPr marL="0" indent="0">
              <a:buNone/>
            </a:pPr>
            <a:r>
              <a:rPr lang="en-US" dirty="0" smtClean="0"/>
              <a:t>• </a:t>
            </a:r>
            <a:r>
              <a:rPr lang="en-US" dirty="0"/>
              <a:t>Descriptive so that the actual situation is accurately reflected</a:t>
            </a:r>
            <a:r>
              <a:rPr lang="en-US" dirty="0" smtClean="0"/>
              <a:t>. </a:t>
            </a:r>
          </a:p>
          <a:p>
            <a:pPr marL="0" indent="0">
              <a:buNone/>
            </a:pPr>
            <a:r>
              <a:rPr lang="en-US" dirty="0" smtClean="0"/>
              <a:t>• </a:t>
            </a:r>
            <a:r>
              <a:rPr lang="en-US" dirty="0"/>
              <a:t>Simple enough so that rapid evaluation is possible. </a:t>
            </a:r>
            <a:endParaRPr lang="en-US" dirty="0" smtClean="0"/>
          </a:p>
          <a:p>
            <a:pPr marL="0" indent="0">
              <a:buNone/>
            </a:pPr>
            <a:r>
              <a:rPr lang="en-US" dirty="0" smtClean="0"/>
              <a:t>• </a:t>
            </a:r>
            <a:r>
              <a:rPr lang="en-US" dirty="0"/>
              <a:t>Reproduced, so that constancy may be maintained. </a:t>
            </a:r>
            <a:endParaRPr lang="en-US" dirty="0" smtClean="0"/>
          </a:p>
          <a:p>
            <a:pPr marL="0" indent="0">
              <a:buNone/>
            </a:pPr>
            <a:r>
              <a:rPr lang="en-US" dirty="0" smtClean="0"/>
              <a:t>• </a:t>
            </a:r>
            <a:r>
              <a:rPr lang="en-US" dirty="0"/>
              <a:t>Comprehensive, so that the diagnosis is complete and specifically utilized in the direct care of the patients and is relevant for epidemiological investigation</a:t>
            </a:r>
            <a:r>
              <a:rPr lang="en-US" dirty="0" smtClean="0"/>
              <a:t>. </a:t>
            </a:r>
          </a:p>
          <a:p>
            <a:pPr marL="0" indent="0">
              <a:buNone/>
            </a:pPr>
            <a:r>
              <a:rPr lang="en-US" dirty="0" err="1" smtClean="0"/>
              <a:t>Standarized</a:t>
            </a:r>
            <a:r>
              <a:rPr lang="en-US" dirty="0" smtClean="0"/>
              <a:t> scales such as </a:t>
            </a:r>
            <a:r>
              <a:rPr lang="en-US" b="1" dirty="0" smtClean="0"/>
              <a:t>BARTHEL INDEX </a:t>
            </a:r>
            <a:r>
              <a:rPr lang="en-US" dirty="0" smtClean="0"/>
              <a:t>or </a:t>
            </a:r>
            <a:r>
              <a:rPr lang="en-US" b="1" dirty="0" smtClean="0"/>
              <a:t>the functional independence measure , (FIM)</a:t>
            </a:r>
            <a:r>
              <a:rPr lang="en-US" dirty="0" smtClean="0"/>
              <a:t> Are used to quantify the extent of functions. </a:t>
            </a:r>
            <a:endParaRPr lang="en-US" dirty="0"/>
          </a:p>
        </p:txBody>
      </p:sp>
    </p:spTree>
    <p:extLst>
      <p:ext uri="{BB962C8B-B14F-4D97-AF65-F5344CB8AC3E}">
        <p14:creationId xmlns="" xmlns:p14="http://schemas.microsoft.com/office/powerpoint/2010/main" val="38932008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Disability Limitation</a:t>
            </a:r>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dirty="0"/>
              <a:t>role of medical rehabilitation is disability limitation. Disability limitation refers to preventing an increase in the intensity or scope of an existing disability. This measure, therefore, becomes necessary after termination of active medical or surgical treatment. </a:t>
            </a:r>
            <a:endParaRPr lang="en-US" dirty="0" smtClean="0"/>
          </a:p>
          <a:p>
            <a:r>
              <a:rPr lang="en-US" sz="3800" b="1" dirty="0" smtClean="0"/>
              <a:t>For </a:t>
            </a:r>
            <a:r>
              <a:rPr lang="en-US" sz="3800" b="1" dirty="0"/>
              <a:t>example, </a:t>
            </a:r>
            <a:r>
              <a:rPr lang="en-US" dirty="0"/>
              <a:t>a patient with stroke </a:t>
            </a:r>
            <a:r>
              <a:rPr lang="en-US" dirty="0" smtClean="0"/>
              <a:t>admitted </a:t>
            </a:r>
            <a:r>
              <a:rPr lang="en-US" dirty="0"/>
              <a:t>under a neurologist during the acute phase, which ensures that he survives the stroke. When he or she gets discharged from hospital, he needs to be taken through the recovery phase. This may take weeks or months</a:t>
            </a:r>
            <a:r>
              <a:rPr lang="en-US" dirty="0" smtClean="0"/>
              <a:t>.</a:t>
            </a:r>
          </a:p>
          <a:p>
            <a:endParaRPr lang="en-US" dirty="0"/>
          </a:p>
        </p:txBody>
      </p:sp>
    </p:spTree>
    <p:extLst>
      <p:ext uri="{BB962C8B-B14F-4D97-AF65-F5344CB8AC3E}">
        <p14:creationId xmlns="" xmlns:p14="http://schemas.microsoft.com/office/powerpoint/2010/main" val="2713978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u="sng" dirty="0" smtClean="0"/>
              <a:t>CONSTITUTIONAL RESPONSIBILITIES IN INDIA</a:t>
            </a:r>
            <a:endParaRPr lang="en-US" u="sng" dirty="0"/>
          </a:p>
        </p:txBody>
      </p:sp>
      <p:sp>
        <p:nvSpPr>
          <p:cNvPr id="3" name="Content Placeholder 2"/>
          <p:cNvSpPr>
            <a:spLocks noGrp="1"/>
          </p:cNvSpPr>
          <p:nvPr>
            <p:ph idx="1"/>
          </p:nvPr>
        </p:nvSpPr>
        <p:spPr>
          <a:xfrm>
            <a:off x="457200" y="1905000"/>
            <a:ext cx="8229600" cy="4221163"/>
          </a:xfrm>
        </p:spPr>
        <p:txBody>
          <a:bodyPr>
            <a:normAutofit fontScale="70000" lnSpcReduction="20000"/>
          </a:bodyPr>
          <a:lstStyle/>
          <a:p>
            <a:r>
              <a:rPr lang="en-US" dirty="0" smtClean="0"/>
              <a:t>The </a:t>
            </a:r>
            <a:r>
              <a:rPr lang="en-US" dirty="0"/>
              <a:t>State shall strive to promote the welfare of the people by securing and protecting as effectively as it may, a social order in which justice—social, economic and political, shall be delivered</a:t>
            </a:r>
            <a:r>
              <a:rPr lang="en-US" dirty="0" smtClean="0"/>
              <a:t>.</a:t>
            </a:r>
          </a:p>
          <a:p>
            <a:r>
              <a:rPr lang="en-US" dirty="0" smtClean="0"/>
              <a:t> </a:t>
            </a:r>
            <a:r>
              <a:rPr lang="en-US" dirty="0"/>
              <a:t>The State shall, </a:t>
            </a:r>
            <a:r>
              <a:rPr lang="en-US" b="1" dirty="0"/>
              <a:t>within the limits of its economic capacity and development make effective provisions for securing the right to work, education and to public assistance in cases of unemployment, old age, sickness and disablement and in other cases of want. </a:t>
            </a:r>
            <a:endParaRPr lang="en-US" b="1" dirty="0" smtClean="0"/>
          </a:p>
          <a:p>
            <a:r>
              <a:rPr lang="en-US" dirty="0" smtClean="0"/>
              <a:t>“</a:t>
            </a:r>
            <a:r>
              <a:rPr lang="en-US" dirty="0"/>
              <a:t>The objective of social welfare is to secure for each human being the economic necessities, a decent standard of health and living conditions and equal opportunities with his fellow citizens”. </a:t>
            </a:r>
            <a:endParaRPr lang="en-US" dirty="0" smtClean="0"/>
          </a:p>
          <a:p>
            <a:r>
              <a:rPr lang="en-US" dirty="0" smtClean="0"/>
              <a:t>Rehabilitation </a:t>
            </a:r>
            <a:r>
              <a:rPr lang="en-US" dirty="0"/>
              <a:t>is primarily the responsibility of the state. </a:t>
            </a:r>
            <a:r>
              <a:rPr lang="en-US" b="1" dirty="0"/>
              <a:t>It is not a matter of charity but a matter of right.</a:t>
            </a:r>
          </a:p>
        </p:txBody>
      </p:sp>
    </p:spTree>
    <p:extLst>
      <p:ext uri="{BB962C8B-B14F-4D97-AF65-F5344CB8AC3E}">
        <p14:creationId xmlns="" xmlns:p14="http://schemas.microsoft.com/office/powerpoint/2010/main" val="2506713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EPIDEMIOLOGY</a:t>
            </a:r>
            <a:endParaRPr lang="en-US" u="sng" dirty="0"/>
          </a:p>
        </p:txBody>
      </p:sp>
      <p:sp>
        <p:nvSpPr>
          <p:cNvPr id="3" name="Content Placeholder 2"/>
          <p:cNvSpPr>
            <a:spLocks noGrp="1"/>
          </p:cNvSpPr>
          <p:nvPr>
            <p:ph idx="1"/>
          </p:nvPr>
        </p:nvSpPr>
        <p:spPr>
          <a:xfrm>
            <a:off x="381000" y="1524000"/>
            <a:ext cx="8229600" cy="5059363"/>
          </a:xfrm>
        </p:spPr>
        <p:txBody>
          <a:bodyPr>
            <a:normAutofit fontScale="85000" lnSpcReduction="20000"/>
          </a:bodyPr>
          <a:lstStyle/>
          <a:p>
            <a:r>
              <a:rPr lang="en-US" dirty="0" smtClean="0"/>
              <a:t>The </a:t>
            </a:r>
            <a:r>
              <a:rPr lang="en-US" dirty="0"/>
              <a:t>word epidemiology is derived from the Greek word </a:t>
            </a:r>
            <a:r>
              <a:rPr lang="en-US" dirty="0" err="1"/>
              <a:t>epidemios</a:t>
            </a:r>
            <a:r>
              <a:rPr lang="en-US" dirty="0"/>
              <a:t>; meaning </a:t>
            </a:r>
            <a:r>
              <a:rPr lang="en-US" dirty="0" smtClean="0"/>
              <a:t>“on </a:t>
            </a:r>
            <a:r>
              <a:rPr lang="en-US" dirty="0"/>
              <a:t>the </a:t>
            </a:r>
            <a:r>
              <a:rPr lang="en-US" dirty="0" err="1" smtClean="0"/>
              <a:t>people”It</a:t>
            </a:r>
            <a:r>
              <a:rPr lang="en-US" dirty="0" smtClean="0"/>
              <a:t> is concerned with the study of the factors causing disease and the means to prevent or eradicate it.</a:t>
            </a:r>
          </a:p>
          <a:p>
            <a:r>
              <a:rPr lang="en-US" dirty="0" smtClean="0"/>
              <a:t>Epidemiology is </a:t>
            </a:r>
            <a:r>
              <a:rPr lang="en-US" b="1" dirty="0" smtClean="0"/>
              <a:t>the study of the distribution  and determinants of health related states or events(including disease), and the application of this study to the control of diseases and other health problems.</a:t>
            </a:r>
          </a:p>
          <a:p>
            <a:r>
              <a:rPr lang="en-US" dirty="0" smtClean="0"/>
              <a:t>In </a:t>
            </a:r>
            <a:r>
              <a:rPr lang="en-US" dirty="0"/>
              <a:t>the early 20th century, </a:t>
            </a:r>
            <a:r>
              <a:rPr lang="en-US" b="1" dirty="0"/>
              <a:t>CO </a:t>
            </a:r>
            <a:r>
              <a:rPr lang="en-US" b="1" dirty="0" err="1" smtClean="0"/>
              <a:t>Stallybross</a:t>
            </a:r>
            <a:r>
              <a:rPr lang="en-US" b="1" dirty="0" smtClean="0"/>
              <a:t>  </a:t>
            </a:r>
            <a:r>
              <a:rPr lang="en-US" dirty="0"/>
              <a:t>defined epidemiology as</a:t>
            </a:r>
            <a:r>
              <a:rPr lang="en-US" b="1" dirty="0"/>
              <a:t> “the science which considers infectious disease—their course, propagation and prevention</a:t>
            </a:r>
            <a:r>
              <a:rPr lang="en-US" b="1" dirty="0" smtClean="0"/>
              <a:t>.”</a:t>
            </a:r>
          </a:p>
          <a:p>
            <a:pPr marL="0" indent="0">
              <a:buNone/>
            </a:pPr>
            <a:r>
              <a:rPr lang="en-US" dirty="0" smtClean="0"/>
              <a:t>                        </a:t>
            </a:r>
            <a:endParaRPr lang="en-US" dirty="0"/>
          </a:p>
        </p:txBody>
      </p:sp>
    </p:spTree>
    <p:extLst>
      <p:ext uri="{BB962C8B-B14F-4D97-AF65-F5344CB8AC3E}">
        <p14:creationId xmlns="" xmlns:p14="http://schemas.microsoft.com/office/powerpoint/2010/main" val="3404747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tretch>
            <a:fillRect/>
          </a:stretch>
        </p:blipFill>
        <p:spPr bwMode="auto">
          <a:xfrm>
            <a:off x="2798762" y="1524000"/>
            <a:ext cx="4772025" cy="464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31443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u="sng" dirty="0" smtClean="0"/>
              <a:t>The Rights of Persons with Disabilities Act--</a:t>
            </a:r>
            <a:endParaRPr lang="en-US" u="sng"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India is a signatory to the Convention on the Rights of Persons with Disabilities adopted by the United Nations General Assembly in 2006. After much debate,</a:t>
            </a:r>
            <a:r>
              <a:rPr lang="en-US" dirty="0"/>
              <a:t> </a:t>
            </a:r>
            <a:r>
              <a:rPr lang="en-US" b="1" dirty="0"/>
              <a:t>the Rights of Persons with </a:t>
            </a:r>
            <a:r>
              <a:rPr lang="en-US" b="1" dirty="0" smtClean="0"/>
              <a:t>Disabilities</a:t>
            </a:r>
            <a:r>
              <a:rPr lang="en-US" dirty="0" smtClean="0"/>
              <a:t> </a:t>
            </a:r>
            <a:r>
              <a:rPr lang="en-US" b="1" dirty="0" smtClean="0"/>
              <a:t>Act, 2016 </a:t>
            </a:r>
            <a:r>
              <a:rPr lang="en-US" dirty="0" smtClean="0"/>
              <a:t>was passed based on the inherent tenets of the convention which are-</a:t>
            </a:r>
          </a:p>
          <a:p>
            <a:r>
              <a:rPr lang="en-US" dirty="0" smtClean="0"/>
              <a:t>Respect for dignity, </a:t>
            </a:r>
            <a:r>
              <a:rPr lang="en-US" dirty="0" err="1" smtClean="0"/>
              <a:t>inividual</a:t>
            </a:r>
            <a:r>
              <a:rPr lang="en-US" dirty="0" smtClean="0"/>
              <a:t> autonomy and independence of persons.</a:t>
            </a:r>
          </a:p>
          <a:p>
            <a:r>
              <a:rPr lang="en-US" dirty="0" smtClean="0"/>
              <a:t>Non discrimination</a:t>
            </a:r>
          </a:p>
          <a:p>
            <a:r>
              <a:rPr lang="en-US" dirty="0" smtClean="0"/>
              <a:t>Full and effective participation and inclusion in society.  </a:t>
            </a:r>
            <a:endParaRPr lang="en-US" dirty="0"/>
          </a:p>
        </p:txBody>
      </p:sp>
    </p:spTree>
    <p:extLst>
      <p:ext uri="{BB962C8B-B14F-4D97-AF65-F5344CB8AC3E}">
        <p14:creationId xmlns="" xmlns:p14="http://schemas.microsoft.com/office/powerpoint/2010/main" val="2105561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endParaRPr lang="en-US" dirty="0"/>
          </a:p>
        </p:txBody>
      </p:sp>
      <p:sp>
        <p:nvSpPr>
          <p:cNvPr id="3" name="Content Placeholder 2"/>
          <p:cNvSpPr>
            <a:spLocks noGrp="1"/>
          </p:cNvSpPr>
          <p:nvPr>
            <p:ph idx="1"/>
          </p:nvPr>
        </p:nvSpPr>
        <p:spPr>
          <a:xfrm>
            <a:off x="457200" y="1447800"/>
            <a:ext cx="8229600" cy="4525963"/>
          </a:xfrm>
        </p:spPr>
        <p:txBody>
          <a:bodyPr>
            <a:normAutofit lnSpcReduction="10000"/>
          </a:bodyPr>
          <a:lstStyle/>
          <a:p>
            <a:r>
              <a:rPr lang="en-US" dirty="0" smtClean="0"/>
              <a:t>Respect for difference  and acceptance of persons with disabilities as part of human diversity and humanity.</a:t>
            </a:r>
          </a:p>
          <a:p>
            <a:r>
              <a:rPr lang="en-US" dirty="0" smtClean="0"/>
              <a:t>Equality of opportunity</a:t>
            </a:r>
          </a:p>
          <a:p>
            <a:r>
              <a:rPr lang="en-US" dirty="0" smtClean="0"/>
              <a:t>Accessibility</a:t>
            </a:r>
          </a:p>
          <a:p>
            <a:r>
              <a:rPr lang="en-US" dirty="0" smtClean="0"/>
              <a:t>Equality between men and women</a:t>
            </a:r>
          </a:p>
          <a:p>
            <a:r>
              <a:rPr lang="en-US" dirty="0" smtClean="0"/>
              <a:t>Respect for the evolving capacities of capacities with disabilities.</a:t>
            </a:r>
            <a:r>
              <a:rPr lang="en-US" b="1" dirty="0" smtClean="0"/>
              <a:t>(</a:t>
            </a:r>
            <a:r>
              <a:rPr lang="en-US" b="1" dirty="0" err="1" smtClean="0"/>
              <a:t>Source:The</a:t>
            </a:r>
            <a:r>
              <a:rPr lang="en-US" b="1" dirty="0" smtClean="0"/>
              <a:t> Gazette of </a:t>
            </a:r>
            <a:r>
              <a:rPr lang="en-US" b="1" smtClean="0"/>
              <a:t>India December 2016)</a:t>
            </a:r>
            <a:endParaRPr lang="en-US" dirty="0" smtClean="0"/>
          </a:p>
        </p:txBody>
      </p:sp>
    </p:spTree>
    <p:extLst>
      <p:ext uri="{BB962C8B-B14F-4D97-AF65-F5344CB8AC3E}">
        <p14:creationId xmlns="" xmlns:p14="http://schemas.microsoft.com/office/powerpoint/2010/main" val="3223983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In </a:t>
            </a:r>
            <a:r>
              <a:rPr lang="en-US" b="1" dirty="0" smtClean="0"/>
              <a:t>The Rights of Persons with Disabilities Act 2016,</a:t>
            </a:r>
            <a:r>
              <a:rPr lang="en-US" dirty="0" smtClean="0"/>
              <a:t> 16 chapters are laid out dealing with-</a:t>
            </a:r>
          </a:p>
          <a:p>
            <a:r>
              <a:rPr lang="en-US" dirty="0" smtClean="0"/>
              <a:t>Rights and entitlements</a:t>
            </a:r>
          </a:p>
          <a:p>
            <a:r>
              <a:rPr lang="en-US" dirty="0" smtClean="0"/>
              <a:t>Education</a:t>
            </a:r>
          </a:p>
          <a:p>
            <a:r>
              <a:rPr lang="en-US" dirty="0" smtClean="0"/>
              <a:t>Skill developments and employments</a:t>
            </a:r>
          </a:p>
          <a:p>
            <a:r>
              <a:rPr lang="en-US" dirty="0" smtClean="0"/>
              <a:t>Social security, health, rehabilitation</a:t>
            </a:r>
            <a:r>
              <a:rPr lang="en-US" dirty="0"/>
              <a:t> </a:t>
            </a:r>
            <a:r>
              <a:rPr lang="en-US" dirty="0" smtClean="0"/>
              <a:t>and recreation</a:t>
            </a:r>
          </a:p>
          <a:p>
            <a:r>
              <a:rPr lang="en-US" dirty="0" smtClean="0"/>
              <a:t>Special provisions for persons with benchmark disabilities</a:t>
            </a:r>
          </a:p>
          <a:p>
            <a:r>
              <a:rPr lang="en-US" dirty="0" smtClean="0"/>
              <a:t>Special provisions for persons with disabilities with high support needs</a:t>
            </a:r>
          </a:p>
          <a:p>
            <a:r>
              <a:rPr lang="en-US" dirty="0" smtClean="0"/>
              <a:t>Duties and responsibilities of appropriate governments </a:t>
            </a:r>
          </a:p>
          <a:p>
            <a:r>
              <a:rPr lang="en-US" dirty="0" smtClean="0"/>
              <a:t>Registration of institutions for persons with disabilities and grant for such institutions</a:t>
            </a:r>
          </a:p>
          <a:p>
            <a:endParaRPr lang="en-US" dirty="0" smtClean="0"/>
          </a:p>
        </p:txBody>
      </p:sp>
    </p:spTree>
    <p:extLst>
      <p:ext uri="{BB962C8B-B14F-4D97-AF65-F5344CB8AC3E}">
        <p14:creationId xmlns="" xmlns:p14="http://schemas.microsoft.com/office/powerpoint/2010/main" val="3849925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Certification of specified disabilities</a:t>
            </a:r>
          </a:p>
          <a:p>
            <a:r>
              <a:rPr lang="en-US" dirty="0" smtClean="0"/>
              <a:t>Central and State advisory board on disability and district level committee</a:t>
            </a:r>
          </a:p>
          <a:p>
            <a:r>
              <a:rPr lang="en-US" dirty="0" smtClean="0"/>
              <a:t>Chief commissioner and state commissioner for person with </a:t>
            </a:r>
            <a:r>
              <a:rPr lang="en-US" dirty="0" err="1" smtClean="0"/>
              <a:t>disabilitites</a:t>
            </a:r>
            <a:r>
              <a:rPr lang="en-US" dirty="0" smtClean="0"/>
              <a:t> </a:t>
            </a:r>
          </a:p>
          <a:p>
            <a:r>
              <a:rPr lang="en-US" dirty="0" smtClean="0"/>
              <a:t>State fund for person with disabilities </a:t>
            </a:r>
          </a:p>
          <a:p>
            <a:r>
              <a:rPr lang="en-US" dirty="0" smtClean="0"/>
              <a:t>National fund for person with disabilities</a:t>
            </a:r>
          </a:p>
          <a:p>
            <a:r>
              <a:rPr lang="en-US" dirty="0" smtClean="0"/>
              <a:t>Special court </a:t>
            </a:r>
          </a:p>
          <a:p>
            <a:r>
              <a:rPr lang="en-US" dirty="0" smtClean="0"/>
              <a:t>Offence and penalties related to disabilities</a:t>
            </a:r>
          </a:p>
          <a:p>
            <a:r>
              <a:rPr lang="en-US" dirty="0" smtClean="0"/>
              <a:t>Miscellaneous </a:t>
            </a:r>
          </a:p>
          <a:p>
            <a:endParaRPr lang="en-US" dirty="0"/>
          </a:p>
        </p:txBody>
      </p:sp>
    </p:spTree>
    <p:extLst>
      <p:ext uri="{BB962C8B-B14F-4D97-AF65-F5344CB8AC3E}">
        <p14:creationId xmlns="" xmlns:p14="http://schemas.microsoft.com/office/powerpoint/2010/main" val="654249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OTHER SCHEMES</a:t>
            </a:r>
          </a:p>
        </p:txBody>
      </p:sp>
      <p:sp>
        <p:nvSpPr>
          <p:cNvPr id="3" name="Content Placeholder 2"/>
          <p:cNvSpPr>
            <a:spLocks noGrp="1"/>
          </p:cNvSpPr>
          <p:nvPr>
            <p:ph idx="1"/>
          </p:nvPr>
        </p:nvSpPr>
        <p:spPr>
          <a:xfrm>
            <a:off x="457200" y="1524000"/>
            <a:ext cx="8229600" cy="4602163"/>
          </a:xfrm>
        </p:spPr>
        <p:txBody>
          <a:bodyPr>
            <a:normAutofit fontScale="62500" lnSpcReduction="20000"/>
          </a:bodyPr>
          <a:lstStyle/>
          <a:p>
            <a:pPr marL="0" indent="0">
              <a:buNone/>
            </a:pPr>
            <a:r>
              <a:rPr lang="en-US" b="1" u="sng" dirty="0" smtClean="0"/>
              <a:t>National </a:t>
            </a:r>
            <a:r>
              <a:rPr lang="en-US" b="1" u="sng" dirty="0"/>
              <a:t>Institutes </a:t>
            </a:r>
            <a:endParaRPr lang="en-US" b="1" u="sng" dirty="0" smtClean="0"/>
          </a:p>
          <a:p>
            <a:pPr marL="0" indent="0">
              <a:buNone/>
            </a:pPr>
            <a:r>
              <a:rPr lang="en-US" dirty="0" smtClean="0"/>
              <a:t>• </a:t>
            </a:r>
            <a:r>
              <a:rPr lang="en-US" dirty="0"/>
              <a:t>National Institute for the visually </a:t>
            </a:r>
            <a:r>
              <a:rPr lang="en-US" dirty="0" smtClean="0"/>
              <a:t>handicapped—Dehradun</a:t>
            </a:r>
          </a:p>
          <a:p>
            <a:pPr marL="0" indent="0">
              <a:buNone/>
            </a:pPr>
            <a:r>
              <a:rPr lang="en-US" dirty="0" smtClean="0"/>
              <a:t>• </a:t>
            </a:r>
            <a:r>
              <a:rPr lang="en-US" dirty="0"/>
              <a:t>National Institute for the </a:t>
            </a:r>
            <a:r>
              <a:rPr lang="en-US" dirty="0" err="1"/>
              <a:t>orthopaedically</a:t>
            </a:r>
            <a:r>
              <a:rPr lang="en-US" dirty="0"/>
              <a:t> handicapped—Calcutta </a:t>
            </a:r>
            <a:endParaRPr lang="en-US" dirty="0" smtClean="0"/>
          </a:p>
          <a:p>
            <a:pPr marL="0" indent="0">
              <a:buNone/>
            </a:pPr>
            <a:r>
              <a:rPr lang="en-US" dirty="0" smtClean="0"/>
              <a:t>• </a:t>
            </a:r>
            <a:r>
              <a:rPr lang="en-US" dirty="0"/>
              <a:t>Ali </a:t>
            </a:r>
            <a:r>
              <a:rPr lang="en-US" dirty="0" err="1"/>
              <a:t>Yavar</a:t>
            </a:r>
            <a:r>
              <a:rPr lang="en-US" dirty="0"/>
              <a:t> Jung National Institute for the hearing </a:t>
            </a:r>
            <a:r>
              <a:rPr lang="en-US" dirty="0" smtClean="0"/>
              <a:t>handicapped— Bombay</a:t>
            </a:r>
          </a:p>
          <a:p>
            <a:pPr marL="0" indent="0">
              <a:buNone/>
            </a:pPr>
            <a:r>
              <a:rPr lang="en-US" dirty="0" smtClean="0"/>
              <a:t>• </a:t>
            </a:r>
            <a:r>
              <a:rPr lang="en-US" dirty="0"/>
              <a:t>National Institute for the mentally </a:t>
            </a:r>
            <a:r>
              <a:rPr lang="en-US" dirty="0" smtClean="0"/>
              <a:t>handicapped—</a:t>
            </a:r>
            <a:r>
              <a:rPr lang="en-US" dirty="0" err="1" smtClean="0"/>
              <a:t>Secunderabad</a:t>
            </a:r>
            <a:endParaRPr lang="en-US" dirty="0" smtClean="0"/>
          </a:p>
          <a:p>
            <a:pPr marL="0" indent="0">
              <a:buNone/>
            </a:pPr>
            <a:r>
              <a:rPr lang="en-US" dirty="0" smtClean="0"/>
              <a:t> </a:t>
            </a:r>
            <a:r>
              <a:rPr lang="en-US" dirty="0"/>
              <a:t>The above four institutes provide a complete package of welfare services</a:t>
            </a:r>
            <a:r>
              <a:rPr lang="en-US" dirty="0" smtClean="0"/>
              <a:t>.</a:t>
            </a:r>
          </a:p>
          <a:p>
            <a:pPr marL="0" indent="0">
              <a:buNone/>
            </a:pPr>
            <a:r>
              <a:rPr lang="en-US" b="1" u="sng" dirty="0" smtClean="0"/>
              <a:t> </a:t>
            </a:r>
            <a:r>
              <a:rPr lang="en-US" b="1" u="sng" dirty="0"/>
              <a:t>Other </a:t>
            </a:r>
            <a:r>
              <a:rPr lang="en-US" b="1" u="sng" dirty="0" smtClean="0"/>
              <a:t>Institutes</a:t>
            </a:r>
          </a:p>
          <a:p>
            <a:pPr marL="0" indent="0">
              <a:buNone/>
            </a:pPr>
            <a:r>
              <a:rPr lang="en-US" dirty="0" smtClean="0"/>
              <a:t>• </a:t>
            </a:r>
            <a:r>
              <a:rPr lang="en-US" dirty="0"/>
              <a:t>Institute for the Physically Handicapped (IPH)—New Delhi </a:t>
            </a:r>
            <a:endParaRPr lang="en-US" dirty="0" smtClean="0"/>
          </a:p>
          <a:p>
            <a:pPr marL="0" indent="0">
              <a:buNone/>
            </a:pPr>
            <a:r>
              <a:rPr lang="en-US" dirty="0" smtClean="0"/>
              <a:t>• </a:t>
            </a:r>
            <a:r>
              <a:rPr lang="en-US" dirty="0"/>
              <a:t>National Institute of Rehabilitation, Training and Research (NIRTAR)— </a:t>
            </a:r>
            <a:r>
              <a:rPr lang="en-US" dirty="0" err="1"/>
              <a:t>Bairoi</a:t>
            </a:r>
            <a:r>
              <a:rPr lang="en-US" dirty="0"/>
              <a:t> Cuttack </a:t>
            </a:r>
            <a:endParaRPr lang="en-US" dirty="0" smtClean="0"/>
          </a:p>
          <a:p>
            <a:pPr marL="0" indent="0">
              <a:buNone/>
            </a:pPr>
            <a:r>
              <a:rPr lang="en-US" dirty="0" smtClean="0"/>
              <a:t>• </a:t>
            </a:r>
            <a:r>
              <a:rPr lang="en-US" dirty="0"/>
              <a:t>Government Institutes of Rehabilitation medicine in Chennai, Trivandrum, Jaipur, and other states. </a:t>
            </a:r>
            <a:endParaRPr lang="en-US" dirty="0" smtClean="0"/>
          </a:p>
          <a:p>
            <a:pPr marL="0" indent="0">
              <a:buNone/>
            </a:pPr>
            <a:r>
              <a:rPr lang="en-US" dirty="0" smtClean="0"/>
              <a:t>• </a:t>
            </a:r>
            <a:r>
              <a:rPr lang="en-US" dirty="0"/>
              <a:t>National Institute of Mental Health and Neurological Sciences NIMHANS, Bangalore.</a:t>
            </a:r>
          </a:p>
        </p:txBody>
      </p:sp>
    </p:spTree>
    <p:extLst>
      <p:ext uri="{BB962C8B-B14F-4D97-AF65-F5344CB8AC3E}">
        <p14:creationId xmlns="" xmlns:p14="http://schemas.microsoft.com/office/powerpoint/2010/main" val="3416024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792162"/>
          </a:xfrm>
        </p:spPr>
        <p:txBody>
          <a:bodyPr>
            <a:normAutofit/>
          </a:bodyPr>
          <a:lstStyle/>
          <a:p>
            <a:endParaRPr lang="en-US"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r>
              <a:rPr lang="en-US" b="1" u="sng" dirty="0"/>
              <a:t>Artificial Limbs Manufacturing Corporation (ALIMCO</a:t>
            </a:r>
            <a:r>
              <a:rPr lang="en-US" b="1" u="sng" dirty="0" smtClean="0"/>
              <a:t>)- </a:t>
            </a:r>
            <a:r>
              <a:rPr lang="en-US" dirty="0"/>
              <a:t>ALIMCO was established in 1972 in Kanpur with the objective of promoting, developing, manufacturing and marketing of artificial limbs, aids and appliances</a:t>
            </a:r>
            <a:r>
              <a:rPr lang="en-US" dirty="0" smtClean="0"/>
              <a:t>.</a:t>
            </a:r>
          </a:p>
          <a:p>
            <a:r>
              <a:rPr lang="en-US" b="1" u="sng" dirty="0" smtClean="0"/>
              <a:t> </a:t>
            </a:r>
            <a:r>
              <a:rPr lang="en-US" b="1" u="sng" dirty="0"/>
              <a:t>District Rehabilitation Centre Scheme (DRC</a:t>
            </a:r>
            <a:r>
              <a:rPr lang="en-US" b="1" u="sng" dirty="0" smtClean="0"/>
              <a:t>)- </a:t>
            </a:r>
            <a:r>
              <a:rPr lang="en-US" dirty="0"/>
              <a:t>Operates in eleven different parts of the country. This scheme provides services for all persons with disability</a:t>
            </a:r>
            <a:r>
              <a:rPr lang="en-US" dirty="0" smtClean="0"/>
              <a:t>.</a:t>
            </a:r>
          </a:p>
          <a:p>
            <a:r>
              <a:rPr lang="en-US" dirty="0" smtClean="0"/>
              <a:t> </a:t>
            </a:r>
            <a:r>
              <a:rPr lang="en-US" b="1" u="sng" dirty="0"/>
              <a:t>Rehabilitation Council of India (RCI</a:t>
            </a:r>
            <a:r>
              <a:rPr lang="en-US" b="1" u="sng" dirty="0" smtClean="0"/>
              <a:t>)- </a:t>
            </a:r>
            <a:r>
              <a:rPr lang="en-US" dirty="0"/>
              <a:t>This is to enforce uniform standards in training of professionals in the field of rehabilitation, maintenance of central rehabilitation register and other related matters</a:t>
            </a:r>
            <a:r>
              <a:rPr lang="en-US" dirty="0" smtClean="0"/>
              <a:t>. </a:t>
            </a:r>
          </a:p>
          <a:p>
            <a:pPr marL="0" indent="0">
              <a:buNone/>
            </a:pPr>
            <a:r>
              <a:rPr lang="en-US" b="1" u="sng" dirty="0" smtClean="0"/>
              <a:t>INCOME TAX CONCESSIONS-</a:t>
            </a:r>
          </a:p>
          <a:p>
            <a:pPr marL="0" indent="0">
              <a:buNone/>
            </a:pPr>
            <a:r>
              <a:rPr lang="en-US" dirty="0" smtClean="0"/>
              <a:t>• A deduction from the taxable income of the parents/guardians of handicapped children has been allowed provided this amount is deposited in any approved scheme of LIC, UTI, etc. The deductions vary from year to year.</a:t>
            </a:r>
          </a:p>
          <a:p>
            <a:endParaRPr lang="en-US" dirty="0"/>
          </a:p>
        </p:txBody>
      </p:sp>
    </p:spTree>
    <p:extLst>
      <p:ext uri="{BB962C8B-B14F-4D97-AF65-F5344CB8AC3E}">
        <p14:creationId xmlns="" xmlns:p14="http://schemas.microsoft.com/office/powerpoint/2010/main" val="1748120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endParaRPr lang="en-US" dirty="0"/>
          </a:p>
        </p:txBody>
      </p:sp>
      <p:sp>
        <p:nvSpPr>
          <p:cNvPr id="3" name="Content Placeholder 2"/>
          <p:cNvSpPr>
            <a:spLocks noGrp="1"/>
          </p:cNvSpPr>
          <p:nvPr>
            <p:ph idx="1"/>
          </p:nvPr>
        </p:nvSpPr>
        <p:spPr>
          <a:xfrm>
            <a:off x="457200" y="1620837"/>
            <a:ext cx="8229600" cy="5211763"/>
          </a:xfrm>
        </p:spPr>
        <p:txBody>
          <a:bodyPr>
            <a:normAutofit/>
          </a:bodyPr>
          <a:lstStyle/>
          <a:p>
            <a:pPr marL="0" indent="0">
              <a:buNone/>
            </a:pPr>
            <a:r>
              <a:rPr lang="en-US" b="1" dirty="0" smtClean="0"/>
              <a:t>National Institute for Empowerment of Persons with Multiple Disabilities (NIEPMD) </a:t>
            </a:r>
            <a:r>
              <a:rPr lang="en-US" dirty="0" smtClean="0"/>
              <a:t>was established in the year </a:t>
            </a:r>
            <a:r>
              <a:rPr lang="en-US" b="1" dirty="0" smtClean="0"/>
              <a:t>2005</a:t>
            </a:r>
            <a:r>
              <a:rPr lang="en-US" dirty="0" smtClean="0"/>
              <a:t> in </a:t>
            </a:r>
            <a:r>
              <a:rPr lang="en-US" b="1" dirty="0" smtClean="0"/>
              <a:t>Chennai</a:t>
            </a:r>
            <a:r>
              <a:rPr lang="en-US" dirty="0" smtClean="0"/>
              <a:t> to cater for persons with cerebral palsy, traumatic brain injury and such conditions where multiple disabilities are present in the same person. </a:t>
            </a:r>
          </a:p>
          <a:p>
            <a:pPr marL="0" indent="0">
              <a:buNone/>
            </a:pPr>
            <a:endParaRPr lang="en-US" dirty="0" smtClean="0"/>
          </a:p>
          <a:p>
            <a:endParaRPr lang="en-US" dirty="0"/>
          </a:p>
        </p:txBody>
      </p:sp>
    </p:spTree>
    <p:extLst>
      <p:ext uri="{BB962C8B-B14F-4D97-AF65-F5344CB8AC3E}">
        <p14:creationId xmlns="" xmlns:p14="http://schemas.microsoft.com/office/powerpoint/2010/main" val="1217320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1143000"/>
          </a:xfrm>
        </p:spPr>
        <p:txBody>
          <a:bodyPr>
            <a:normAutofit/>
          </a:bodyPr>
          <a:lstStyle/>
          <a:p>
            <a:endParaRPr lang="en-US" dirty="0"/>
          </a:p>
        </p:txBody>
      </p:sp>
      <p:sp>
        <p:nvSpPr>
          <p:cNvPr id="3" name="Content Placeholder 2"/>
          <p:cNvSpPr>
            <a:spLocks noGrp="1"/>
          </p:cNvSpPr>
          <p:nvPr>
            <p:ph idx="1"/>
          </p:nvPr>
        </p:nvSpPr>
        <p:spPr>
          <a:xfrm>
            <a:off x="533400" y="1447800"/>
            <a:ext cx="8229600" cy="4525963"/>
          </a:xfrm>
        </p:spPr>
        <p:txBody>
          <a:bodyPr>
            <a:normAutofit fontScale="70000" lnSpcReduction="20000"/>
          </a:bodyPr>
          <a:lstStyle/>
          <a:p>
            <a:r>
              <a:rPr lang="en-US" dirty="0" smtClean="0"/>
              <a:t>To cater to persons with autism and mental retardation the following schemes were launched:</a:t>
            </a:r>
          </a:p>
          <a:p>
            <a:pPr marL="514350" indent="-514350">
              <a:buFont typeface="+mj-lt"/>
              <a:buAutoNum type="arabicPeriod"/>
            </a:pPr>
            <a:r>
              <a:rPr lang="en-US" b="1" dirty="0" smtClean="0"/>
              <a:t>DISHA</a:t>
            </a:r>
            <a:r>
              <a:rPr lang="en-US" dirty="0" smtClean="0"/>
              <a:t>(Early intervention and school readiness Scheme)</a:t>
            </a:r>
            <a:endParaRPr lang="en-US" b="1" dirty="0" smtClean="0"/>
          </a:p>
          <a:p>
            <a:pPr marL="514350" indent="-514350">
              <a:buFont typeface="+mj-lt"/>
              <a:buAutoNum type="arabicPeriod"/>
            </a:pPr>
            <a:r>
              <a:rPr lang="en-US" b="1" dirty="0" smtClean="0"/>
              <a:t>BADHTE KADAM</a:t>
            </a:r>
            <a:r>
              <a:rPr lang="en-US" dirty="0" smtClean="0"/>
              <a:t>(Awareness and community interaction)</a:t>
            </a:r>
            <a:endParaRPr lang="en-US" b="1" dirty="0" smtClean="0"/>
          </a:p>
          <a:p>
            <a:pPr marL="514350" indent="-514350">
              <a:buFont typeface="+mj-lt"/>
              <a:buAutoNum type="arabicPeriod"/>
            </a:pPr>
            <a:r>
              <a:rPr lang="en-US" b="1" dirty="0" smtClean="0"/>
              <a:t>GHARAUNDA</a:t>
            </a:r>
            <a:r>
              <a:rPr lang="en-US" dirty="0" smtClean="0"/>
              <a:t>(Group home for adults)</a:t>
            </a:r>
            <a:endParaRPr lang="en-US" b="1" dirty="0" smtClean="0"/>
          </a:p>
          <a:p>
            <a:pPr marL="514350" indent="-514350">
              <a:buFont typeface="+mj-lt"/>
              <a:buAutoNum type="arabicPeriod"/>
            </a:pPr>
            <a:r>
              <a:rPr lang="en-US" b="1" dirty="0" smtClean="0"/>
              <a:t>NIRAMAYA</a:t>
            </a:r>
            <a:r>
              <a:rPr lang="en-US" dirty="0" smtClean="0"/>
              <a:t>(Health insurance scheme)</a:t>
            </a:r>
            <a:endParaRPr lang="en-US" b="1" dirty="0" smtClean="0"/>
          </a:p>
          <a:p>
            <a:pPr marL="514350" indent="-514350">
              <a:buFont typeface="+mj-lt"/>
              <a:buAutoNum type="arabicPeriod"/>
            </a:pPr>
            <a:r>
              <a:rPr lang="en-US" b="1" dirty="0" smtClean="0"/>
              <a:t>SAMBHAV</a:t>
            </a:r>
            <a:r>
              <a:rPr lang="en-US" dirty="0" smtClean="0"/>
              <a:t>(Aids and assisted devices)</a:t>
            </a:r>
            <a:endParaRPr lang="en-US" b="1" dirty="0" smtClean="0"/>
          </a:p>
          <a:p>
            <a:pPr marL="514350" indent="-514350">
              <a:buFont typeface="+mj-lt"/>
              <a:buAutoNum type="arabicPeriod"/>
            </a:pPr>
            <a:r>
              <a:rPr lang="en-US" b="1" dirty="0" smtClean="0"/>
              <a:t>SAHYOGI</a:t>
            </a:r>
            <a:r>
              <a:rPr lang="en-US" dirty="0" smtClean="0"/>
              <a:t>(Caregiver training scheme)</a:t>
            </a:r>
            <a:endParaRPr lang="en-US" b="1" dirty="0" smtClean="0"/>
          </a:p>
          <a:p>
            <a:pPr marL="514350" indent="-514350">
              <a:buFont typeface="+mj-lt"/>
              <a:buAutoNum type="arabicPeriod"/>
            </a:pPr>
            <a:r>
              <a:rPr lang="en-US" b="1" dirty="0" smtClean="0"/>
              <a:t>GYAN PRABHA</a:t>
            </a:r>
            <a:r>
              <a:rPr lang="en-US" dirty="0" smtClean="0"/>
              <a:t>(Educational support)</a:t>
            </a:r>
            <a:endParaRPr lang="en-US" b="1" dirty="0" smtClean="0"/>
          </a:p>
          <a:p>
            <a:pPr marL="514350" indent="-514350">
              <a:buFont typeface="+mj-lt"/>
              <a:buAutoNum type="arabicPeriod"/>
            </a:pPr>
            <a:r>
              <a:rPr lang="en-US" b="1" dirty="0" smtClean="0"/>
              <a:t>PRERNA</a:t>
            </a:r>
            <a:r>
              <a:rPr lang="en-US" dirty="0" smtClean="0"/>
              <a:t>(Marketing assistance)</a:t>
            </a:r>
            <a:endParaRPr lang="en-US" b="1" dirty="0" smtClean="0"/>
          </a:p>
          <a:p>
            <a:pPr marL="514350" indent="-514350">
              <a:buFont typeface="+mj-lt"/>
              <a:buAutoNum type="arabicPeriod"/>
            </a:pPr>
            <a:r>
              <a:rPr lang="en-US" b="1" dirty="0" smtClean="0"/>
              <a:t>SAMARTH</a:t>
            </a:r>
            <a:r>
              <a:rPr lang="en-US" dirty="0" smtClean="0"/>
              <a:t>(Respite care)</a:t>
            </a:r>
            <a:endParaRPr lang="en-US" b="1" dirty="0" smtClean="0"/>
          </a:p>
          <a:p>
            <a:pPr marL="514350" indent="-514350">
              <a:buFont typeface="+mj-lt"/>
              <a:buAutoNum type="arabicPeriod"/>
            </a:pPr>
            <a:r>
              <a:rPr lang="en-US" b="1" smtClean="0"/>
              <a:t>VIKAAS</a:t>
            </a:r>
            <a:r>
              <a:rPr lang="en-US" smtClean="0"/>
              <a:t>(day care)</a:t>
            </a:r>
            <a:endParaRPr lang="en-US" b="1" dirty="0" smtClean="0"/>
          </a:p>
          <a:p>
            <a:pPr marL="514350" indent="-514350">
              <a:buFont typeface="+mj-lt"/>
              <a:buAutoNum type="arabicPeriod"/>
            </a:pPr>
            <a:endParaRPr lang="en-US" b="1" dirty="0"/>
          </a:p>
        </p:txBody>
      </p:sp>
    </p:spTree>
    <p:extLst>
      <p:ext uri="{BB962C8B-B14F-4D97-AF65-F5344CB8AC3E}">
        <p14:creationId xmlns="" xmlns:p14="http://schemas.microsoft.com/office/powerpoint/2010/main" val="18326921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u="sng" dirty="0"/>
              <a:t>Grades of Disability </a:t>
            </a:r>
            <a:endParaRPr lang="en-US" b="1" u="sng" dirty="0" smtClean="0"/>
          </a:p>
          <a:p>
            <a:pPr marL="0" indent="0">
              <a:buNone/>
            </a:pPr>
            <a:r>
              <a:rPr lang="en-US" dirty="0" smtClean="0"/>
              <a:t>• </a:t>
            </a:r>
            <a:r>
              <a:rPr lang="en-US" dirty="0"/>
              <a:t>Mild—less than 40 percent </a:t>
            </a:r>
            <a:endParaRPr lang="en-US" dirty="0" smtClean="0"/>
          </a:p>
          <a:p>
            <a:pPr marL="0" indent="0">
              <a:buNone/>
            </a:pPr>
            <a:r>
              <a:rPr lang="en-US" dirty="0" smtClean="0"/>
              <a:t>• </a:t>
            </a:r>
            <a:r>
              <a:rPr lang="en-US" dirty="0"/>
              <a:t>Moderate—40 percent and above </a:t>
            </a:r>
            <a:r>
              <a:rPr lang="en-US" dirty="0" smtClean="0"/>
              <a:t> </a:t>
            </a:r>
          </a:p>
          <a:p>
            <a:pPr marL="0" indent="0">
              <a:buNone/>
            </a:pPr>
            <a:r>
              <a:rPr lang="en-US" dirty="0" smtClean="0"/>
              <a:t>• </a:t>
            </a:r>
            <a:r>
              <a:rPr lang="en-US" dirty="0"/>
              <a:t>Severe— 75 percent and above </a:t>
            </a:r>
            <a:endParaRPr lang="en-US" dirty="0" smtClean="0"/>
          </a:p>
          <a:p>
            <a:pPr marL="0" indent="0">
              <a:buNone/>
            </a:pPr>
            <a:r>
              <a:rPr lang="en-US" dirty="0" smtClean="0"/>
              <a:t>• </a:t>
            </a:r>
            <a:r>
              <a:rPr lang="en-US" dirty="0"/>
              <a:t>Profound—100 percent </a:t>
            </a:r>
            <a:endParaRPr lang="en-US" dirty="0" smtClean="0"/>
          </a:p>
          <a:p>
            <a:pPr marL="0" indent="0">
              <a:buNone/>
            </a:pPr>
            <a:r>
              <a:rPr lang="en-US" dirty="0" smtClean="0"/>
              <a:t>For </a:t>
            </a:r>
            <a:r>
              <a:rPr lang="en-US" dirty="0"/>
              <a:t>all concessions eligibility for the certificate is only for those with 40 percent and above. </a:t>
            </a:r>
            <a:endParaRPr lang="en-US" dirty="0" smtClean="0"/>
          </a:p>
          <a:p>
            <a:pPr marL="0" indent="0">
              <a:buNone/>
            </a:pPr>
            <a:r>
              <a:rPr lang="en-US" dirty="0" smtClean="0"/>
              <a:t>Persons </a:t>
            </a:r>
            <a:r>
              <a:rPr lang="en-US" dirty="0"/>
              <a:t>suffering from cardiopulmonary handicaps are not eligible in reservation of jobs</a:t>
            </a:r>
            <a:r>
              <a:rPr lang="en-US" dirty="0" smtClean="0"/>
              <a:t>.</a:t>
            </a:r>
          </a:p>
          <a:p>
            <a:pPr marL="0" indent="0">
              <a:buNone/>
            </a:pPr>
            <a:r>
              <a:rPr lang="en-US" dirty="0" smtClean="0"/>
              <a:t> </a:t>
            </a:r>
          </a:p>
          <a:p>
            <a:pPr marL="0" indent="0">
              <a:buNone/>
            </a:pPr>
            <a:r>
              <a:rPr lang="en-US" b="1" u="sng" dirty="0" smtClean="0"/>
              <a:t>UDID unique disability Id :</a:t>
            </a:r>
            <a:r>
              <a:rPr lang="en-US" dirty="0" smtClean="0"/>
              <a:t> </a:t>
            </a:r>
          </a:p>
          <a:p>
            <a:pPr marL="0" indent="0">
              <a:buNone/>
            </a:pPr>
            <a:r>
              <a:rPr lang="en-US" dirty="0" smtClean="0"/>
              <a:t>This card is under department of empowerment of persons with disabilities, ministry of social justice and empowerment, government of India.</a:t>
            </a:r>
            <a:endParaRPr lang="en-US" dirty="0"/>
          </a:p>
        </p:txBody>
      </p:sp>
    </p:spTree>
    <p:extLst>
      <p:ext uri="{BB962C8B-B14F-4D97-AF65-F5344CB8AC3E}">
        <p14:creationId xmlns="" xmlns:p14="http://schemas.microsoft.com/office/powerpoint/2010/main" val="1834451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249362"/>
          </a:xfrm>
        </p:spPr>
        <p:txBody>
          <a:bodyPr>
            <a:normAutofit fontScale="90000"/>
          </a:bodyPr>
          <a:lstStyle/>
          <a:p>
            <a:r>
              <a:rPr lang="en-US" u="sng" dirty="0"/>
              <a:t>IMPAIRMENT, DISABILITY AND </a:t>
            </a:r>
            <a:r>
              <a:rPr lang="en-US" u="sng" dirty="0" smtClean="0"/>
              <a:t>HANDICAP</a:t>
            </a:r>
            <a:r>
              <a:rPr lang="en-US" dirty="0" smtClean="0"/>
              <a:t/>
            </a:r>
            <a:br>
              <a:rPr lang="en-US" dirty="0" smtClean="0"/>
            </a:br>
            <a:endParaRPr lang="en-US" dirty="0"/>
          </a:p>
        </p:txBody>
      </p:sp>
      <p:sp>
        <p:nvSpPr>
          <p:cNvPr id="3" name="Content Placeholder 2"/>
          <p:cNvSpPr>
            <a:spLocks noGrp="1"/>
          </p:cNvSpPr>
          <p:nvPr>
            <p:ph idx="1"/>
          </p:nvPr>
        </p:nvSpPr>
        <p:spPr>
          <a:xfrm>
            <a:off x="368300" y="1600200"/>
            <a:ext cx="8229600" cy="4525963"/>
          </a:xfrm>
        </p:spPr>
        <p:txBody>
          <a:bodyPr>
            <a:normAutofit fontScale="77500" lnSpcReduction="20000"/>
          </a:bodyPr>
          <a:lstStyle/>
          <a:p>
            <a:pPr marL="0" indent="0">
              <a:buNone/>
            </a:pPr>
            <a:r>
              <a:rPr lang="en-US" dirty="0" smtClean="0"/>
              <a:t>The(WHO)World </a:t>
            </a:r>
            <a:r>
              <a:rPr lang="en-US" dirty="0"/>
              <a:t>Health Organization’s </a:t>
            </a:r>
            <a:r>
              <a:rPr lang="en-US" b="1" dirty="0"/>
              <a:t>International Classification of Impairments, Disabilities and Handicaps (ICIDH 1980) </a:t>
            </a:r>
            <a:r>
              <a:rPr lang="en-US" dirty="0"/>
              <a:t>defines these terms as follows</a:t>
            </a:r>
            <a:r>
              <a:rPr lang="en-US" dirty="0" smtClean="0"/>
              <a:t>:</a:t>
            </a:r>
          </a:p>
          <a:p>
            <a:pPr marL="0" indent="0">
              <a:buNone/>
            </a:pPr>
            <a:r>
              <a:rPr lang="en-US" b="1" dirty="0" smtClean="0"/>
              <a:t> </a:t>
            </a:r>
            <a:r>
              <a:rPr lang="en-US" b="1" u="sng" dirty="0"/>
              <a:t>Impairment</a:t>
            </a:r>
            <a:r>
              <a:rPr lang="en-US" u="sng" dirty="0"/>
              <a:t>: </a:t>
            </a:r>
            <a:r>
              <a:rPr lang="en-US" dirty="0"/>
              <a:t>Any loss or abnormality of psychological, physiological, or anatomical structure or </a:t>
            </a:r>
            <a:r>
              <a:rPr lang="en-US" dirty="0" smtClean="0"/>
              <a:t>function</a:t>
            </a:r>
            <a:r>
              <a:rPr lang="en-US" dirty="0"/>
              <a:t>.</a:t>
            </a:r>
            <a:endParaRPr lang="en-US" dirty="0" smtClean="0"/>
          </a:p>
          <a:p>
            <a:pPr marL="0" indent="0">
              <a:buNone/>
            </a:pPr>
            <a:r>
              <a:rPr lang="en-US" dirty="0" smtClean="0"/>
              <a:t> </a:t>
            </a:r>
            <a:r>
              <a:rPr lang="en-US" dirty="0"/>
              <a:t>F</a:t>
            </a:r>
            <a:r>
              <a:rPr lang="en-US" dirty="0" smtClean="0"/>
              <a:t>or example- </a:t>
            </a:r>
            <a:r>
              <a:rPr lang="en-US" dirty="0"/>
              <a:t>the loss of a finger, loss of conduction of impulses in the heart, or loss of certain chemicals in the brain leading to Parkinsonism. </a:t>
            </a:r>
            <a:endParaRPr lang="en-US" dirty="0" smtClean="0"/>
          </a:p>
          <a:p>
            <a:pPr marL="0" indent="0">
              <a:buNone/>
            </a:pPr>
            <a:r>
              <a:rPr lang="en-US" b="1" dirty="0" smtClean="0"/>
              <a:t>Not </a:t>
            </a:r>
            <a:r>
              <a:rPr lang="en-US" b="1" dirty="0"/>
              <a:t>all impairments lead to disability</a:t>
            </a:r>
            <a:r>
              <a:rPr lang="en-US" dirty="0"/>
              <a:t>; </a:t>
            </a:r>
            <a:endParaRPr lang="en-US" dirty="0" smtClean="0"/>
          </a:p>
          <a:p>
            <a:pPr marL="0" indent="0">
              <a:buNone/>
            </a:pPr>
            <a:r>
              <a:rPr lang="en-US" dirty="0" smtClean="0"/>
              <a:t>For example- </a:t>
            </a:r>
            <a:r>
              <a:rPr lang="en-US" dirty="0"/>
              <a:t>the loss of the pinna of the ear, an impairment, would not lead to loss of hearing but merely a cosmetic </a:t>
            </a:r>
            <a:r>
              <a:rPr lang="en-US" dirty="0" err="1" smtClean="0"/>
              <a:t>deficiency.However</a:t>
            </a:r>
            <a:r>
              <a:rPr lang="en-US" dirty="0" smtClean="0"/>
              <a:t>, a road accident leading to brain injury can lead to gross disability with multiple handicaps.</a:t>
            </a:r>
            <a:endParaRPr lang="en-US" dirty="0"/>
          </a:p>
        </p:txBody>
      </p:sp>
    </p:spTree>
    <p:extLst>
      <p:ext uri="{BB962C8B-B14F-4D97-AF65-F5344CB8AC3E}">
        <p14:creationId xmlns="" xmlns:p14="http://schemas.microsoft.com/office/powerpoint/2010/main" val="16595086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l"/>
            <a:r>
              <a:rPr lang="en-US" u="sng" dirty="0" smtClean="0"/>
              <a:t>UNIQUE DISABILITY ID </a:t>
            </a:r>
            <a:br>
              <a:rPr lang="en-US" u="sng" dirty="0" smtClean="0"/>
            </a:br>
            <a:r>
              <a:rPr lang="en-US" sz="2700" dirty="0" smtClean="0"/>
              <a:t>UDID or unique ID for person with disabilities ,project  is being implemented with a view of creating a national data base for PWDs.</a:t>
            </a:r>
            <a:br>
              <a:rPr lang="en-US" sz="2700" dirty="0" smtClean="0"/>
            </a:br>
            <a:r>
              <a:rPr lang="en-US" sz="2700" dirty="0" smtClean="0"/>
              <a:t>This card encourage transparency ,</a:t>
            </a:r>
            <a:r>
              <a:rPr lang="en-US" sz="2700" dirty="0" err="1" smtClean="0"/>
              <a:t>effeciency</a:t>
            </a:r>
            <a:r>
              <a:rPr lang="en-US" sz="2700" dirty="0" smtClean="0"/>
              <a:t> and ease of delivering the govt. benefit to the person with </a:t>
            </a:r>
            <a:r>
              <a:rPr lang="en-US" sz="2700" dirty="0" err="1" smtClean="0"/>
              <a:t>diasabilities</a:t>
            </a:r>
            <a:r>
              <a:rPr lang="en-US" sz="2700" dirty="0" smtClean="0"/>
              <a:t>.  </a:t>
            </a:r>
            <a:br>
              <a:rPr lang="en-US" sz="2700" dirty="0" smtClean="0"/>
            </a:br>
            <a:endParaRPr lang="en-US" sz="2700" u="sng" dirty="0"/>
          </a:p>
        </p:txBody>
      </p:sp>
      <p:pic>
        <p:nvPicPr>
          <p:cNvPr id="1026"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tretch>
            <a:fillRect/>
          </a:stretch>
        </p:blipFill>
        <p:spPr bwMode="auto">
          <a:xfrm>
            <a:off x="1828800" y="2895600"/>
            <a:ext cx="6315075" cy="37147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288486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endParaRPr lang="en-US" sz="4400" b="1" dirty="0" smtClean="0"/>
          </a:p>
          <a:p>
            <a:pPr marL="0" indent="0" algn="ctr">
              <a:buNone/>
            </a:pPr>
            <a:endParaRPr lang="en-US" sz="4400" b="1" dirty="0" smtClean="0"/>
          </a:p>
          <a:p>
            <a:pPr marL="0" indent="0" algn="ctr">
              <a:buNone/>
            </a:pPr>
            <a:endParaRPr lang="en-US" sz="4400" b="1" dirty="0"/>
          </a:p>
          <a:p>
            <a:pPr marL="0" indent="0" algn="ctr">
              <a:buNone/>
            </a:pPr>
            <a:r>
              <a:rPr lang="en-US" sz="4400" b="1" dirty="0" smtClean="0"/>
              <a:t>                 </a:t>
            </a:r>
            <a:r>
              <a:rPr lang="en-US" sz="4400" b="1" dirty="0"/>
              <a:t>THANK YOU…..</a:t>
            </a:r>
          </a:p>
          <a:p>
            <a:pPr marL="0" indent="0" algn="ctr">
              <a:buNone/>
            </a:pPr>
            <a:r>
              <a:rPr lang="en-US" sz="4400" b="1" dirty="0" smtClean="0"/>
              <a:t>                        </a:t>
            </a:r>
          </a:p>
          <a:p>
            <a:pPr marL="0" indent="0" algn="ctr">
              <a:buNone/>
            </a:pPr>
            <a:endParaRPr lang="en-US" sz="4400" b="1" dirty="0"/>
          </a:p>
          <a:p>
            <a:pPr marL="0" indent="0" algn="ctr">
              <a:buNone/>
            </a:pPr>
            <a:r>
              <a:rPr lang="en-US" sz="4400" b="1" dirty="0" smtClean="0"/>
              <a:t>          </a:t>
            </a:r>
            <a:endParaRPr lang="en-US" sz="4400" b="1" dirty="0"/>
          </a:p>
        </p:txBody>
      </p:sp>
    </p:spTree>
    <p:extLst>
      <p:ext uri="{BB962C8B-B14F-4D97-AF65-F5344CB8AC3E}">
        <p14:creationId xmlns="" xmlns:p14="http://schemas.microsoft.com/office/powerpoint/2010/main" val="297410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endParaRPr lang="en-US" dirty="0"/>
          </a:p>
        </p:txBody>
      </p:sp>
      <p:sp>
        <p:nvSpPr>
          <p:cNvPr id="3" name="Content Placeholder 2"/>
          <p:cNvSpPr>
            <a:spLocks noGrp="1"/>
          </p:cNvSpPr>
          <p:nvPr>
            <p:ph idx="1"/>
          </p:nvPr>
        </p:nvSpPr>
        <p:spPr>
          <a:xfrm>
            <a:off x="457200" y="1295400"/>
            <a:ext cx="8229600" cy="4525963"/>
          </a:xfrm>
        </p:spPr>
        <p:txBody>
          <a:bodyPr>
            <a:normAutofit fontScale="85000" lnSpcReduction="10000"/>
          </a:bodyPr>
          <a:lstStyle/>
          <a:p>
            <a:r>
              <a:rPr lang="en-US" b="1" u="sng" dirty="0"/>
              <a:t>Disability: </a:t>
            </a:r>
            <a:r>
              <a:rPr lang="en-US" b="1" dirty="0"/>
              <a:t>Any restriction or lack of ability to perform an activity in the manner or within the range considered normal for a human being resulting from </a:t>
            </a:r>
            <a:r>
              <a:rPr lang="en-US" b="1" dirty="0" smtClean="0"/>
              <a:t>impairment</a:t>
            </a:r>
            <a:r>
              <a:rPr lang="en-US" dirty="0"/>
              <a:t>.</a:t>
            </a:r>
            <a:r>
              <a:rPr lang="en-US" dirty="0" smtClean="0"/>
              <a:t> </a:t>
            </a:r>
          </a:p>
          <a:p>
            <a:r>
              <a:rPr lang="en-US" dirty="0" smtClean="0"/>
              <a:t>e.g</a:t>
            </a:r>
            <a:r>
              <a:rPr lang="en-US" dirty="0"/>
              <a:t>. difficulty in walking after lower limb amputation. It must be noted here that strenuous or rarely indulged in feats like rock climbing or wind surfing are not included in activities to be considered for disability. To be considered disabled a person should not be able to perform day to day activities considered normal for his age, sex or physique.</a:t>
            </a:r>
          </a:p>
        </p:txBody>
      </p:sp>
    </p:spTree>
    <p:extLst>
      <p:ext uri="{BB962C8B-B14F-4D97-AF65-F5344CB8AC3E}">
        <p14:creationId xmlns="" xmlns:p14="http://schemas.microsoft.com/office/powerpoint/2010/main" val="928468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endParaRPr lang="en-US"/>
          </a:p>
        </p:txBody>
      </p:sp>
      <p:sp>
        <p:nvSpPr>
          <p:cNvPr id="3" name="Content Placeholder 2"/>
          <p:cNvSpPr>
            <a:spLocks noGrp="1"/>
          </p:cNvSpPr>
          <p:nvPr>
            <p:ph idx="1"/>
          </p:nvPr>
        </p:nvSpPr>
        <p:spPr>
          <a:xfrm>
            <a:off x="457200" y="1295400"/>
            <a:ext cx="8229600" cy="4525963"/>
          </a:xfrm>
        </p:spPr>
        <p:txBody>
          <a:bodyPr>
            <a:normAutofit fontScale="85000" lnSpcReduction="20000"/>
          </a:bodyPr>
          <a:lstStyle/>
          <a:p>
            <a:r>
              <a:rPr lang="en-US" b="1" u="sng" dirty="0"/>
              <a:t>Handicap:</a:t>
            </a:r>
            <a:r>
              <a:rPr lang="en-US" u="sng" dirty="0"/>
              <a:t> </a:t>
            </a:r>
            <a:r>
              <a:rPr lang="en-US" b="1" dirty="0"/>
              <a:t>A disadvantage for a given individual in his or her social context resulting </a:t>
            </a:r>
            <a:r>
              <a:rPr lang="en-US" b="1" dirty="0" smtClean="0"/>
              <a:t>from impairment </a:t>
            </a:r>
            <a:r>
              <a:rPr lang="en-US" b="1" dirty="0"/>
              <a:t>or a disability that limits or prevents the fulfillment of a role </a:t>
            </a:r>
            <a:r>
              <a:rPr lang="en-US" b="1" dirty="0" smtClean="0"/>
              <a:t>that is </a:t>
            </a:r>
            <a:r>
              <a:rPr lang="en-US" b="1" dirty="0"/>
              <a:t>normal for him or her. </a:t>
            </a:r>
            <a:endParaRPr lang="en-US" b="1" dirty="0" smtClean="0"/>
          </a:p>
          <a:p>
            <a:r>
              <a:rPr lang="en-US" dirty="0" smtClean="0"/>
              <a:t>This </a:t>
            </a:r>
            <a:r>
              <a:rPr lang="en-US" dirty="0"/>
              <a:t>depends on the age, sex, social and cultural factors for that individual. Many socioeconomic factors like family background, skills achieved and financial stability come into play while determining handicap. Various governments all over the world have recognized the social impact of handicap and are more inclusive in their </a:t>
            </a:r>
            <a:r>
              <a:rPr lang="en-US" dirty="0" smtClean="0"/>
              <a:t>approach.</a:t>
            </a:r>
            <a:endParaRPr lang="en-US" dirty="0"/>
          </a:p>
        </p:txBody>
      </p:sp>
    </p:spTree>
    <p:extLst>
      <p:ext uri="{BB962C8B-B14F-4D97-AF65-F5344CB8AC3E}">
        <p14:creationId xmlns="" xmlns:p14="http://schemas.microsoft.com/office/powerpoint/2010/main" val="957120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563562"/>
          </a:xfrm>
        </p:spPr>
        <p:txBody>
          <a:bodyPr>
            <a:normAutofit fontScale="90000"/>
          </a:bodyPr>
          <a:lstStyle/>
          <a:p>
            <a:endParaRPr lang="en-US" dirty="0"/>
          </a:p>
        </p:txBody>
      </p:sp>
      <p:sp>
        <p:nvSpPr>
          <p:cNvPr id="3" name="Content Placeholder 2"/>
          <p:cNvSpPr>
            <a:spLocks noGrp="1"/>
          </p:cNvSpPr>
          <p:nvPr>
            <p:ph idx="1"/>
          </p:nvPr>
        </p:nvSpPr>
        <p:spPr>
          <a:xfrm>
            <a:off x="381000" y="1143000"/>
            <a:ext cx="8382000" cy="5105400"/>
          </a:xfrm>
        </p:spPr>
        <p:txBody>
          <a:bodyPr>
            <a:normAutofit fontScale="62500" lnSpcReduction="20000"/>
          </a:bodyPr>
          <a:lstStyle/>
          <a:p>
            <a:r>
              <a:rPr lang="en-US" u="sng" dirty="0"/>
              <a:t>Impairment</a:t>
            </a:r>
            <a:r>
              <a:rPr lang="en-US" dirty="0"/>
              <a:t> is a manifestation of a problem </a:t>
            </a:r>
            <a:r>
              <a:rPr lang="en-US" b="1" dirty="0"/>
              <a:t>at the tissue or organ level, </a:t>
            </a:r>
            <a:endParaRPr lang="en-US" b="1" dirty="0" smtClean="0"/>
          </a:p>
          <a:p>
            <a:r>
              <a:rPr lang="en-US" u="sng" dirty="0"/>
              <a:t>D</a:t>
            </a:r>
            <a:r>
              <a:rPr lang="en-US" u="sng" dirty="0" smtClean="0"/>
              <a:t>isability</a:t>
            </a:r>
            <a:r>
              <a:rPr lang="en-US" dirty="0"/>
              <a:t>, </a:t>
            </a:r>
            <a:r>
              <a:rPr lang="en-US" b="1" dirty="0"/>
              <a:t>at the level of the individual, while </a:t>
            </a:r>
            <a:endParaRPr lang="en-US" b="1" dirty="0" smtClean="0"/>
          </a:p>
          <a:p>
            <a:r>
              <a:rPr lang="en-US" u="sng" dirty="0"/>
              <a:t>H</a:t>
            </a:r>
            <a:r>
              <a:rPr lang="en-US" u="sng" dirty="0" smtClean="0"/>
              <a:t>andicap</a:t>
            </a:r>
            <a:r>
              <a:rPr lang="en-US" dirty="0" smtClean="0"/>
              <a:t> </a:t>
            </a:r>
            <a:r>
              <a:rPr lang="en-US" dirty="0"/>
              <a:t>in the translation of the problem</a:t>
            </a:r>
            <a:r>
              <a:rPr lang="en-US" b="1" dirty="0"/>
              <a:t> at the societal </a:t>
            </a:r>
            <a:r>
              <a:rPr lang="en-US" b="1" dirty="0" smtClean="0"/>
              <a:t>level</a:t>
            </a:r>
            <a:r>
              <a:rPr lang="en-US" b="1" dirty="0"/>
              <a:t>. </a:t>
            </a:r>
            <a:endParaRPr lang="en-US" b="1" dirty="0" smtClean="0"/>
          </a:p>
          <a:p>
            <a:pPr marL="0" indent="0">
              <a:buNone/>
            </a:pPr>
            <a:r>
              <a:rPr lang="en-US" b="1" dirty="0" smtClean="0"/>
              <a:t>Example</a:t>
            </a:r>
            <a:r>
              <a:rPr lang="en-US" b="1" dirty="0"/>
              <a:t>, </a:t>
            </a:r>
            <a:r>
              <a:rPr lang="en-US" dirty="0"/>
              <a:t>inability to walk due to polio, a disability, may lead to muscle weakness and contractures, which are impairments. </a:t>
            </a:r>
            <a:r>
              <a:rPr lang="en-US" b="1" dirty="0"/>
              <a:t>Not every impairment leads to disability</a:t>
            </a:r>
            <a:r>
              <a:rPr lang="en-US" b="1" dirty="0" smtClean="0"/>
              <a:t>.</a:t>
            </a:r>
          </a:p>
          <a:p>
            <a:pPr marL="0" indent="0">
              <a:buNone/>
            </a:pPr>
            <a:endParaRPr lang="en-US" b="1" dirty="0"/>
          </a:p>
          <a:p>
            <a:r>
              <a:rPr lang="en-US" b="1" dirty="0" smtClean="0"/>
              <a:t>The </a:t>
            </a:r>
            <a:r>
              <a:rPr lang="en-US" b="1" dirty="0"/>
              <a:t>relation between these three concepts of impairment, disability and handicap is very subtle, </a:t>
            </a:r>
            <a:r>
              <a:rPr lang="en-US" dirty="0"/>
              <a:t>and can best be illustrated by examples</a:t>
            </a:r>
            <a:r>
              <a:rPr lang="en-US" dirty="0" smtClean="0"/>
              <a:t>.</a:t>
            </a:r>
          </a:p>
          <a:p>
            <a:pPr marL="0" indent="0">
              <a:buNone/>
            </a:pPr>
            <a:r>
              <a:rPr lang="en-US" dirty="0" smtClean="0"/>
              <a:t>If </a:t>
            </a:r>
            <a:r>
              <a:rPr lang="en-US" dirty="0"/>
              <a:t>a person has lost a leg, the loss of the leg is the </a:t>
            </a:r>
            <a:r>
              <a:rPr lang="en-US" b="1" dirty="0"/>
              <a:t>impairment. </a:t>
            </a:r>
            <a:endParaRPr lang="en-US" b="1" dirty="0" smtClean="0"/>
          </a:p>
          <a:p>
            <a:pPr marL="0" indent="0">
              <a:buNone/>
            </a:pPr>
            <a:r>
              <a:rPr lang="en-US" dirty="0" smtClean="0"/>
              <a:t>The</a:t>
            </a:r>
            <a:r>
              <a:rPr lang="en-US" b="1" dirty="0" smtClean="0"/>
              <a:t> </a:t>
            </a:r>
            <a:r>
              <a:rPr lang="en-US" b="1" dirty="0"/>
              <a:t>disability </a:t>
            </a:r>
            <a:r>
              <a:rPr lang="en-US" dirty="0"/>
              <a:t>would be inability to perform all activities related to the leg, primarily walking</a:t>
            </a:r>
            <a:r>
              <a:rPr lang="en-US" dirty="0" smtClean="0"/>
              <a:t>.</a:t>
            </a:r>
          </a:p>
          <a:p>
            <a:pPr marL="0" indent="0">
              <a:buNone/>
            </a:pPr>
            <a:r>
              <a:rPr lang="en-US" dirty="0" smtClean="0"/>
              <a:t>The</a:t>
            </a:r>
            <a:r>
              <a:rPr lang="en-US" b="1" dirty="0" smtClean="0"/>
              <a:t> </a:t>
            </a:r>
            <a:r>
              <a:rPr lang="en-US" b="1" dirty="0"/>
              <a:t>handicap </a:t>
            </a:r>
            <a:r>
              <a:rPr lang="en-US" dirty="0"/>
              <a:t>would relate this disability to the person’s role in society, and for the same disability, i.e. inability to walk, the handicap would vary according to the person’s economic background, job and distance that he would need to walk </a:t>
            </a:r>
            <a:r>
              <a:rPr lang="en-US" dirty="0" smtClean="0"/>
              <a:t>everyday.</a:t>
            </a:r>
          </a:p>
          <a:p>
            <a:endParaRPr lang="en-US" b="1" dirty="0"/>
          </a:p>
        </p:txBody>
      </p:sp>
    </p:spTree>
    <p:extLst>
      <p:ext uri="{BB962C8B-B14F-4D97-AF65-F5344CB8AC3E}">
        <p14:creationId xmlns="" xmlns:p14="http://schemas.microsoft.com/office/powerpoint/2010/main" val="3412851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Relationship between Impairment </a:t>
            </a:r>
            <a:r>
              <a:rPr lang="en-US" u="sng" dirty="0"/>
              <a:t>D</a:t>
            </a:r>
            <a:r>
              <a:rPr lang="en-US" u="sng" dirty="0" smtClean="0"/>
              <a:t>isability and Handicap</a:t>
            </a:r>
            <a:endParaRPr lang="en-US" u="sng" dirty="0"/>
          </a:p>
        </p:txBody>
      </p:sp>
      <p:pic>
        <p:nvPicPr>
          <p:cNvPr id="5122"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tretch>
            <a:fillRect/>
          </a:stretch>
        </p:blipFill>
        <p:spPr bwMode="auto">
          <a:xfrm>
            <a:off x="3217862" y="3067050"/>
            <a:ext cx="3933825" cy="1562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819400" y="5257800"/>
            <a:ext cx="4495800" cy="923330"/>
          </a:xfrm>
          <a:prstGeom prst="rect">
            <a:avLst/>
          </a:prstGeom>
        </p:spPr>
        <p:txBody>
          <a:bodyPr wrap="square">
            <a:spAutoFit/>
          </a:bodyPr>
          <a:lstStyle/>
          <a:p>
            <a:r>
              <a:rPr lang="en-US" dirty="0" smtClean="0"/>
              <a:t> </a:t>
            </a:r>
            <a:r>
              <a:rPr lang="en-US" b="1" dirty="0"/>
              <a:t>Impairment Disability and Handicap: </a:t>
            </a:r>
            <a:r>
              <a:rPr lang="en-US" dirty="0"/>
              <a:t>Their impact at various levels affecting the organ, the person and society as a whole</a:t>
            </a:r>
          </a:p>
        </p:txBody>
      </p:sp>
    </p:spTree>
    <p:extLst>
      <p:ext uri="{BB962C8B-B14F-4D97-AF65-F5344CB8AC3E}">
        <p14:creationId xmlns="" xmlns:p14="http://schemas.microsoft.com/office/powerpoint/2010/main" val="1727312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Primary and Secondary Disabilities</a:t>
            </a:r>
          </a:p>
        </p:txBody>
      </p:sp>
      <p:sp>
        <p:nvSpPr>
          <p:cNvPr id="3" name="Content Placeholder 2"/>
          <p:cNvSpPr>
            <a:spLocks noGrp="1"/>
          </p:cNvSpPr>
          <p:nvPr>
            <p:ph idx="1"/>
          </p:nvPr>
        </p:nvSpPr>
        <p:spPr/>
        <p:txBody>
          <a:bodyPr>
            <a:normAutofit lnSpcReduction="10000"/>
          </a:bodyPr>
          <a:lstStyle/>
          <a:p>
            <a:pPr marL="0" indent="0">
              <a:buNone/>
            </a:pPr>
            <a:r>
              <a:rPr lang="en-US" dirty="0" smtClean="0"/>
              <a:t>Disabilities </a:t>
            </a:r>
            <a:r>
              <a:rPr lang="en-US" dirty="0"/>
              <a:t>that are direct consequences of a disease or condition are called</a:t>
            </a:r>
            <a:r>
              <a:rPr lang="en-US" b="1" dirty="0"/>
              <a:t> primary disabilities</a:t>
            </a:r>
            <a:r>
              <a:rPr lang="en-US" b="1" dirty="0" smtClean="0"/>
              <a:t>.</a:t>
            </a:r>
          </a:p>
          <a:p>
            <a:pPr marL="0" indent="0">
              <a:buNone/>
            </a:pPr>
            <a:r>
              <a:rPr lang="en-US" dirty="0" smtClean="0"/>
              <a:t>Paraplegia </a:t>
            </a:r>
            <a:r>
              <a:rPr lang="en-US" dirty="0"/>
              <a:t>following spinal cord injury or inability to walk following hip fracture are examples of primary disability</a:t>
            </a:r>
            <a:r>
              <a:rPr lang="en-US" dirty="0" smtClean="0"/>
              <a:t>.</a:t>
            </a:r>
          </a:p>
          <a:p>
            <a:pPr marL="0" indent="0">
              <a:buNone/>
            </a:pPr>
            <a:r>
              <a:rPr lang="en-US" dirty="0" smtClean="0"/>
              <a:t>On </a:t>
            </a:r>
            <a:r>
              <a:rPr lang="en-US" dirty="0"/>
              <a:t>the other hand, disabilities that did not exist at the onset of the primary disability but develop subsequently are called </a:t>
            </a:r>
            <a:r>
              <a:rPr lang="en-US" b="1" dirty="0"/>
              <a:t>secondary disabilities.</a:t>
            </a:r>
          </a:p>
        </p:txBody>
      </p:sp>
    </p:spTree>
    <p:extLst>
      <p:ext uri="{BB962C8B-B14F-4D97-AF65-F5344CB8AC3E}">
        <p14:creationId xmlns="" xmlns:p14="http://schemas.microsoft.com/office/powerpoint/2010/main" val="2453222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a:t>
            </a:r>
            <a:r>
              <a:rPr lang="en-US" dirty="0"/>
              <a:t>Secondary disability is indirectly related to the disease or condition that is responsible for the primary disability. </a:t>
            </a:r>
            <a:endParaRPr lang="en-US" dirty="0" smtClean="0"/>
          </a:p>
          <a:p>
            <a:pPr marL="0" indent="0">
              <a:buNone/>
            </a:pPr>
            <a:r>
              <a:rPr lang="en-US" b="1" dirty="0" smtClean="0"/>
              <a:t>Examples</a:t>
            </a:r>
            <a:r>
              <a:rPr lang="en-US" dirty="0" smtClean="0"/>
              <a:t> </a:t>
            </a:r>
            <a:r>
              <a:rPr lang="en-US" dirty="0"/>
              <a:t>are joint contracture in poliomyelitis, subluxation of shoulder joint in hemiplegia, </a:t>
            </a:r>
            <a:r>
              <a:rPr lang="en-US" dirty="0" err="1"/>
              <a:t>tendo</a:t>
            </a:r>
            <a:r>
              <a:rPr lang="en-US" dirty="0"/>
              <a:t>-Achilles contracture in cerebral palsy and pressure sores in paraplegia.</a:t>
            </a:r>
          </a:p>
        </p:txBody>
      </p:sp>
    </p:spTree>
    <p:extLst>
      <p:ext uri="{BB962C8B-B14F-4D97-AF65-F5344CB8AC3E}">
        <p14:creationId xmlns="" xmlns:p14="http://schemas.microsoft.com/office/powerpoint/2010/main" val="2995785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724</TotalTime>
  <Words>2427</Words>
  <Application>Microsoft Office PowerPoint</Application>
  <PresentationFormat>On-screen Show (4:3)</PresentationFormat>
  <Paragraphs>167</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Solstice</vt:lpstr>
      <vt:lpstr>EPIDEMIOLOGY OF DISABILITY   </vt:lpstr>
      <vt:lpstr>EPIDEMIOLOGY</vt:lpstr>
      <vt:lpstr>IMPAIRMENT, DISABILITY AND HANDICAP </vt:lpstr>
      <vt:lpstr>Slide 4</vt:lpstr>
      <vt:lpstr>Slide 5</vt:lpstr>
      <vt:lpstr>Slide 6</vt:lpstr>
      <vt:lpstr>Relationship between Impairment Disability and Handicap</vt:lpstr>
      <vt:lpstr>Primary and Secondary Disabilities</vt:lpstr>
      <vt:lpstr>Slide 9</vt:lpstr>
      <vt:lpstr>Slide 10</vt:lpstr>
      <vt:lpstr>Multiple Disabilities</vt:lpstr>
      <vt:lpstr>The Economic Impact</vt:lpstr>
      <vt:lpstr>Handicaps</vt:lpstr>
      <vt:lpstr>Diagnosis of Disability</vt:lpstr>
      <vt:lpstr>Disability Evaluation</vt:lpstr>
      <vt:lpstr>Slide 16</vt:lpstr>
      <vt:lpstr>Functional Diagnosis</vt:lpstr>
      <vt:lpstr>Disability Limitation</vt:lpstr>
      <vt:lpstr>CONSTITUTIONAL RESPONSIBILITIES IN INDIA</vt:lpstr>
      <vt:lpstr>Slide 20</vt:lpstr>
      <vt:lpstr>The Rights of Persons with Disabilities Act--</vt:lpstr>
      <vt:lpstr>Slide 22</vt:lpstr>
      <vt:lpstr>Slide 23</vt:lpstr>
      <vt:lpstr>Slide 24</vt:lpstr>
      <vt:lpstr>OTHER SCHEMES</vt:lpstr>
      <vt:lpstr>Slide 26</vt:lpstr>
      <vt:lpstr>Slide 27</vt:lpstr>
      <vt:lpstr>Slide 28</vt:lpstr>
      <vt:lpstr>Slide 29</vt:lpstr>
      <vt:lpstr>UNIQUE DISABILITY ID  UDID or unique ID for person with disabilities ,project  is being implemented with a view of creating a national data base for PWDs. This card encourage transparency ,effeciency and ease of delivering the govt. benefit to the person with diasabilities.   </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Rehabilitation Medicine</dc:title>
  <dc:creator>Windows User</dc:creator>
  <cp:lastModifiedBy>Hp</cp:lastModifiedBy>
  <cp:revision>76</cp:revision>
  <dcterms:created xsi:type="dcterms:W3CDTF">2021-10-25T17:14:07Z</dcterms:created>
  <dcterms:modified xsi:type="dcterms:W3CDTF">2021-11-25T05:09:15Z</dcterms:modified>
</cp:coreProperties>
</file>