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56"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60" autoAdjust="0"/>
  </p:normalViewPr>
  <p:slideViewPr>
    <p:cSldViewPr>
      <p:cViewPr varScale="1">
        <p:scale>
          <a:sx n="83" d="100"/>
          <a:sy n="83" d="100"/>
        </p:scale>
        <p:origin x="153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8066" name="Rectangle 2"/>
          <p:cNvSpPr>
            <a:spLocks noGrp="1" noRot="1" noChangeArrowheads="1"/>
          </p:cNvSpPr>
          <p:nvPr>
            <p:ph type="ctrTitle"/>
          </p:nvPr>
        </p:nvSpPr>
        <p:spPr>
          <a:xfrm>
            <a:off x="685800" y="1981200"/>
            <a:ext cx="7772400" cy="1600200"/>
          </a:xfrm>
        </p:spPr>
        <p:txBody>
          <a:bodyPr/>
          <a:lstStyle>
            <a:lvl1pPr>
              <a:defRPr/>
            </a:lvl1pPr>
          </a:lstStyle>
          <a:p>
            <a:pPr lvl="0"/>
            <a:r>
              <a:rPr lang="en-US" altLang="en-US" noProof="0" smtClean="0"/>
              <a:t>Click to edit Master title style</a:t>
            </a:r>
          </a:p>
        </p:txBody>
      </p:sp>
      <p:sp>
        <p:nvSpPr>
          <p:cNvPr id="88067" name="Rectangle 3"/>
          <p:cNvSpPr>
            <a:spLocks noGrp="1" noRot="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smtClean="0"/>
              <a:t>Click to edit Master subtitle style</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4"/>
          <p:cNvSpPr>
            <a:spLocks noGrp="1" noChangeArrowheads="1"/>
          </p:cNvSpPr>
          <p:nvPr>
            <p:ph type="sldNum" sz="quarter" idx="12"/>
          </p:nvPr>
        </p:nvSpPr>
        <p:spPr>
          <a:ln/>
        </p:spPr>
        <p:txBody>
          <a:bodyPr/>
          <a:lstStyle>
            <a:lvl1pPr>
              <a:defRPr/>
            </a:lvl1pPr>
          </a:lstStyle>
          <a:p>
            <a:pPr>
              <a:defRPr/>
            </a:pPr>
            <a:fld id="{736BA499-A232-400A-9B5E-812A43CCC0DC}" type="slidenum">
              <a:rPr lang="en-US" altLang="en-US"/>
              <a:pPr>
                <a:defRPr/>
              </a:pPr>
              <a:t>‹#›</a:t>
            </a:fld>
            <a:endParaRPr lang="en-US" altLang="en-US"/>
          </a:p>
        </p:txBody>
      </p:sp>
    </p:spTree>
    <p:extLst>
      <p:ext uri="{BB962C8B-B14F-4D97-AF65-F5344CB8AC3E}">
        <p14:creationId xmlns:p14="http://schemas.microsoft.com/office/powerpoint/2010/main" val="1751055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4"/>
          <p:cNvSpPr>
            <a:spLocks noGrp="1" noChangeArrowheads="1"/>
          </p:cNvSpPr>
          <p:nvPr>
            <p:ph type="sldNum" sz="quarter" idx="12"/>
          </p:nvPr>
        </p:nvSpPr>
        <p:spPr>
          <a:ln/>
        </p:spPr>
        <p:txBody>
          <a:bodyPr/>
          <a:lstStyle>
            <a:lvl1pPr>
              <a:defRPr/>
            </a:lvl1pPr>
          </a:lstStyle>
          <a:p>
            <a:pPr>
              <a:defRPr/>
            </a:pPr>
            <a:fld id="{85F3C6BE-53C2-4CEC-AB47-4579A42F3902}" type="slidenum">
              <a:rPr lang="en-US" altLang="en-US"/>
              <a:pPr>
                <a:defRPr/>
              </a:pPr>
              <a:t>‹#›</a:t>
            </a:fld>
            <a:endParaRPr lang="en-US" altLang="en-US"/>
          </a:p>
        </p:txBody>
      </p:sp>
    </p:spTree>
    <p:extLst>
      <p:ext uri="{BB962C8B-B14F-4D97-AF65-F5344CB8AC3E}">
        <p14:creationId xmlns:p14="http://schemas.microsoft.com/office/powerpoint/2010/main" val="1905624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4"/>
          <p:cNvSpPr>
            <a:spLocks noGrp="1" noChangeArrowheads="1"/>
          </p:cNvSpPr>
          <p:nvPr>
            <p:ph type="sldNum" sz="quarter" idx="12"/>
          </p:nvPr>
        </p:nvSpPr>
        <p:spPr>
          <a:ln/>
        </p:spPr>
        <p:txBody>
          <a:bodyPr/>
          <a:lstStyle>
            <a:lvl1pPr>
              <a:defRPr/>
            </a:lvl1pPr>
          </a:lstStyle>
          <a:p>
            <a:pPr>
              <a:defRPr/>
            </a:pPr>
            <a:fld id="{A977710C-B74F-4DF0-9301-76B397A59876}" type="slidenum">
              <a:rPr lang="en-US" altLang="en-US"/>
              <a:pPr>
                <a:defRPr/>
              </a:pPr>
              <a:t>‹#›</a:t>
            </a:fld>
            <a:endParaRPr lang="en-US" altLang="en-US"/>
          </a:p>
        </p:txBody>
      </p:sp>
    </p:spTree>
    <p:extLst>
      <p:ext uri="{BB962C8B-B14F-4D97-AF65-F5344CB8AC3E}">
        <p14:creationId xmlns:p14="http://schemas.microsoft.com/office/powerpoint/2010/main" val="944916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4"/>
          <p:cNvSpPr>
            <a:spLocks noGrp="1" noChangeArrowheads="1"/>
          </p:cNvSpPr>
          <p:nvPr>
            <p:ph type="sldNum" sz="quarter" idx="12"/>
          </p:nvPr>
        </p:nvSpPr>
        <p:spPr>
          <a:ln/>
        </p:spPr>
        <p:txBody>
          <a:bodyPr/>
          <a:lstStyle>
            <a:lvl1pPr>
              <a:defRPr/>
            </a:lvl1pPr>
          </a:lstStyle>
          <a:p>
            <a:pPr>
              <a:defRPr/>
            </a:pPr>
            <a:fld id="{86718CED-A0DC-43E7-9AD2-232F74EBCD67}" type="slidenum">
              <a:rPr lang="en-US" altLang="en-US"/>
              <a:pPr>
                <a:defRPr/>
              </a:pPr>
              <a:t>‹#›</a:t>
            </a:fld>
            <a:endParaRPr lang="en-US" altLang="en-US"/>
          </a:p>
        </p:txBody>
      </p:sp>
    </p:spTree>
    <p:extLst>
      <p:ext uri="{BB962C8B-B14F-4D97-AF65-F5344CB8AC3E}">
        <p14:creationId xmlns:p14="http://schemas.microsoft.com/office/powerpoint/2010/main" val="947180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4"/>
          <p:cNvSpPr>
            <a:spLocks noGrp="1" noChangeArrowheads="1"/>
          </p:cNvSpPr>
          <p:nvPr>
            <p:ph type="sldNum" sz="quarter" idx="12"/>
          </p:nvPr>
        </p:nvSpPr>
        <p:spPr>
          <a:ln/>
        </p:spPr>
        <p:txBody>
          <a:bodyPr/>
          <a:lstStyle>
            <a:lvl1pPr>
              <a:defRPr/>
            </a:lvl1pPr>
          </a:lstStyle>
          <a:p>
            <a:pPr>
              <a:defRPr/>
            </a:pPr>
            <a:fld id="{113E8BF6-B46F-409E-8B3A-74CCF9275A97}" type="slidenum">
              <a:rPr lang="en-US" altLang="en-US"/>
              <a:pPr>
                <a:defRPr/>
              </a:pPr>
              <a:t>‹#›</a:t>
            </a:fld>
            <a:endParaRPr lang="en-US" altLang="en-US"/>
          </a:p>
        </p:txBody>
      </p:sp>
    </p:spTree>
    <p:extLst>
      <p:ext uri="{BB962C8B-B14F-4D97-AF65-F5344CB8AC3E}">
        <p14:creationId xmlns:p14="http://schemas.microsoft.com/office/powerpoint/2010/main" val="944571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301625" y="1676400"/>
            <a:ext cx="4194175" cy="44227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76400"/>
            <a:ext cx="4194175" cy="44227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4"/>
          <p:cNvSpPr>
            <a:spLocks noGrp="1" noChangeArrowheads="1"/>
          </p:cNvSpPr>
          <p:nvPr>
            <p:ph type="sldNum" sz="quarter" idx="12"/>
          </p:nvPr>
        </p:nvSpPr>
        <p:spPr>
          <a:ln/>
        </p:spPr>
        <p:txBody>
          <a:bodyPr/>
          <a:lstStyle>
            <a:lvl1pPr>
              <a:defRPr/>
            </a:lvl1pPr>
          </a:lstStyle>
          <a:p>
            <a:pPr>
              <a:defRPr/>
            </a:pPr>
            <a:fld id="{3C724EBD-BE59-45EA-94FF-8762B311415B}" type="slidenum">
              <a:rPr lang="en-US" altLang="en-US"/>
              <a:pPr>
                <a:defRPr/>
              </a:pPr>
              <a:t>‹#›</a:t>
            </a:fld>
            <a:endParaRPr lang="en-US" altLang="en-US"/>
          </a:p>
        </p:txBody>
      </p:sp>
    </p:spTree>
    <p:extLst>
      <p:ext uri="{BB962C8B-B14F-4D97-AF65-F5344CB8AC3E}">
        <p14:creationId xmlns:p14="http://schemas.microsoft.com/office/powerpoint/2010/main" val="2441115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4"/>
          <p:cNvSpPr>
            <a:spLocks noGrp="1" noChangeArrowheads="1"/>
          </p:cNvSpPr>
          <p:nvPr>
            <p:ph type="sldNum" sz="quarter" idx="12"/>
          </p:nvPr>
        </p:nvSpPr>
        <p:spPr>
          <a:ln/>
        </p:spPr>
        <p:txBody>
          <a:bodyPr/>
          <a:lstStyle>
            <a:lvl1pPr>
              <a:defRPr/>
            </a:lvl1pPr>
          </a:lstStyle>
          <a:p>
            <a:pPr>
              <a:defRPr/>
            </a:pPr>
            <a:fld id="{37EB786B-B0E7-429B-ACA3-D466C12DC2AA}" type="slidenum">
              <a:rPr lang="en-US" altLang="en-US"/>
              <a:pPr>
                <a:defRPr/>
              </a:pPr>
              <a:t>‹#›</a:t>
            </a:fld>
            <a:endParaRPr lang="en-US" altLang="en-US"/>
          </a:p>
        </p:txBody>
      </p:sp>
    </p:spTree>
    <p:extLst>
      <p:ext uri="{BB962C8B-B14F-4D97-AF65-F5344CB8AC3E}">
        <p14:creationId xmlns:p14="http://schemas.microsoft.com/office/powerpoint/2010/main" val="2565664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4"/>
          <p:cNvSpPr>
            <a:spLocks noGrp="1" noChangeArrowheads="1"/>
          </p:cNvSpPr>
          <p:nvPr>
            <p:ph type="sldNum" sz="quarter" idx="12"/>
          </p:nvPr>
        </p:nvSpPr>
        <p:spPr>
          <a:ln/>
        </p:spPr>
        <p:txBody>
          <a:bodyPr/>
          <a:lstStyle>
            <a:lvl1pPr>
              <a:defRPr/>
            </a:lvl1pPr>
          </a:lstStyle>
          <a:p>
            <a:pPr>
              <a:defRPr/>
            </a:pPr>
            <a:fld id="{BB2076AA-80AB-4C3E-A894-B7A95302EAAA}" type="slidenum">
              <a:rPr lang="en-US" altLang="en-US"/>
              <a:pPr>
                <a:defRPr/>
              </a:pPr>
              <a:t>‹#›</a:t>
            </a:fld>
            <a:endParaRPr lang="en-US" altLang="en-US"/>
          </a:p>
        </p:txBody>
      </p:sp>
    </p:spTree>
    <p:extLst>
      <p:ext uri="{BB962C8B-B14F-4D97-AF65-F5344CB8AC3E}">
        <p14:creationId xmlns:p14="http://schemas.microsoft.com/office/powerpoint/2010/main" val="1329099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4"/>
          <p:cNvSpPr>
            <a:spLocks noGrp="1" noChangeArrowheads="1"/>
          </p:cNvSpPr>
          <p:nvPr>
            <p:ph type="sldNum" sz="quarter" idx="12"/>
          </p:nvPr>
        </p:nvSpPr>
        <p:spPr>
          <a:ln/>
        </p:spPr>
        <p:txBody>
          <a:bodyPr/>
          <a:lstStyle>
            <a:lvl1pPr>
              <a:defRPr/>
            </a:lvl1pPr>
          </a:lstStyle>
          <a:p>
            <a:pPr>
              <a:defRPr/>
            </a:pPr>
            <a:fld id="{CCB57BA0-D7BF-47B4-B939-A6F9358F2878}" type="slidenum">
              <a:rPr lang="en-US" altLang="en-US"/>
              <a:pPr>
                <a:defRPr/>
              </a:pPr>
              <a:t>‹#›</a:t>
            </a:fld>
            <a:endParaRPr lang="en-US" altLang="en-US"/>
          </a:p>
        </p:txBody>
      </p:sp>
    </p:spTree>
    <p:extLst>
      <p:ext uri="{BB962C8B-B14F-4D97-AF65-F5344CB8AC3E}">
        <p14:creationId xmlns:p14="http://schemas.microsoft.com/office/powerpoint/2010/main" val="347578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4"/>
          <p:cNvSpPr>
            <a:spLocks noGrp="1" noChangeArrowheads="1"/>
          </p:cNvSpPr>
          <p:nvPr>
            <p:ph type="sldNum" sz="quarter" idx="12"/>
          </p:nvPr>
        </p:nvSpPr>
        <p:spPr>
          <a:ln/>
        </p:spPr>
        <p:txBody>
          <a:bodyPr/>
          <a:lstStyle>
            <a:lvl1pPr>
              <a:defRPr/>
            </a:lvl1pPr>
          </a:lstStyle>
          <a:p>
            <a:pPr>
              <a:defRPr/>
            </a:pPr>
            <a:fld id="{BA832B73-6308-4ED7-9627-BD0F74186047}" type="slidenum">
              <a:rPr lang="en-US" altLang="en-US"/>
              <a:pPr>
                <a:defRPr/>
              </a:pPr>
              <a:t>‹#›</a:t>
            </a:fld>
            <a:endParaRPr lang="en-US" altLang="en-US"/>
          </a:p>
        </p:txBody>
      </p:sp>
    </p:spTree>
    <p:extLst>
      <p:ext uri="{BB962C8B-B14F-4D97-AF65-F5344CB8AC3E}">
        <p14:creationId xmlns:p14="http://schemas.microsoft.com/office/powerpoint/2010/main" val="4176533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4"/>
          <p:cNvSpPr>
            <a:spLocks noGrp="1" noChangeArrowheads="1"/>
          </p:cNvSpPr>
          <p:nvPr>
            <p:ph type="sldNum" sz="quarter" idx="12"/>
          </p:nvPr>
        </p:nvSpPr>
        <p:spPr>
          <a:ln/>
        </p:spPr>
        <p:txBody>
          <a:bodyPr/>
          <a:lstStyle>
            <a:lvl1pPr>
              <a:defRPr/>
            </a:lvl1pPr>
          </a:lstStyle>
          <a:p>
            <a:pPr>
              <a:defRPr/>
            </a:pPr>
            <a:fld id="{33939972-5C16-4D51-B2D7-F64E7C2BF1F4}" type="slidenum">
              <a:rPr lang="en-US" altLang="en-US"/>
              <a:pPr>
                <a:defRPr/>
              </a:pPr>
              <a:t>‹#›</a:t>
            </a:fld>
            <a:endParaRPr lang="en-US" altLang="en-US"/>
          </a:p>
        </p:txBody>
      </p:sp>
    </p:spTree>
    <p:extLst>
      <p:ext uri="{BB962C8B-B14F-4D97-AF65-F5344CB8AC3E}">
        <p14:creationId xmlns:p14="http://schemas.microsoft.com/office/powerpoint/2010/main" val="1901261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87042" name="Rectangle 2"/>
          <p:cNvSpPr>
            <a:spLocks noGrp="1" noRot="1" noChangeArrowheads="1"/>
          </p:cNvSpPr>
          <p:nvPr>
            <p:ph type="title"/>
          </p:nvPr>
        </p:nvSpPr>
        <p:spPr bwMode="auto">
          <a:xfrm>
            <a:off x="301625" y="228600"/>
            <a:ext cx="8510588" cy="132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87043" name="Rectangle 3"/>
          <p:cNvSpPr>
            <a:spLocks noGrp="1" noRot="1" noChangeArrowheads="1"/>
          </p:cNvSpPr>
          <p:nvPr>
            <p:ph type="body" idx="1"/>
          </p:nvPr>
        </p:nvSpPr>
        <p:spPr bwMode="auto">
          <a:xfrm>
            <a:off x="301625" y="1676400"/>
            <a:ext cx="8540750" cy="442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7052" name="Rectangle 12"/>
          <p:cNvSpPr>
            <a:spLocks noGrp="1" noChangeArrowheads="1"/>
          </p:cNvSpPr>
          <p:nvPr>
            <p:ph type="dt" sz="half" idx="2"/>
          </p:nvPr>
        </p:nvSpPr>
        <p:spPr bwMode="auto">
          <a:xfrm>
            <a:off x="304800" y="6245225"/>
            <a:ext cx="228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smtClean="0">
                <a:effectLst>
                  <a:outerShdw blurRad="38100" dist="38100" dir="2700000" algn="tl">
                    <a:srgbClr val="000000"/>
                  </a:outerShdw>
                </a:effectLst>
              </a:defRPr>
            </a:lvl1pPr>
          </a:lstStyle>
          <a:p>
            <a:pPr>
              <a:defRPr/>
            </a:pPr>
            <a:endParaRPr lang="en-US" altLang="en-US"/>
          </a:p>
        </p:txBody>
      </p:sp>
      <p:sp>
        <p:nvSpPr>
          <p:cNvPr id="87053" name="Rectangle 13"/>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effectLst>
                  <a:outerShdw blurRad="38100" dist="38100" dir="2700000" algn="tl">
                    <a:srgbClr val="000000"/>
                  </a:outerShdw>
                </a:effectLst>
              </a:defRPr>
            </a:lvl1pPr>
          </a:lstStyle>
          <a:p>
            <a:pPr>
              <a:defRPr/>
            </a:pPr>
            <a:endParaRPr lang="en-US" altLang="en-US"/>
          </a:p>
        </p:txBody>
      </p:sp>
      <p:sp>
        <p:nvSpPr>
          <p:cNvPr id="87054" name="Rectangle 14"/>
          <p:cNvSpPr>
            <a:spLocks noGrp="1" noChangeArrowheads="1"/>
          </p:cNvSpPr>
          <p:nvPr>
            <p:ph type="sldNum" sz="quarter" idx="4"/>
          </p:nvPr>
        </p:nvSpPr>
        <p:spPr bwMode="auto">
          <a:xfrm>
            <a:off x="6553200" y="6245225"/>
            <a:ext cx="228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000000"/>
                  </a:outerShdw>
                </a:effectLst>
              </a:defRPr>
            </a:lvl1pPr>
          </a:lstStyle>
          <a:p>
            <a:pPr>
              <a:defRPr/>
            </a:pPr>
            <a:fld id="{DEA95456-444A-4EF4-B1F8-1897AC22A605}"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Font typeface="Wingdings" panose="05000000000000000000" pitchFamily="2" charset="2"/>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rrowheads="1"/>
          </p:cNvSpPr>
          <p:nvPr>
            <p:ph type="ctrTitle"/>
          </p:nvPr>
        </p:nvSpPr>
        <p:spPr/>
        <p:txBody>
          <a:bodyPr/>
          <a:lstStyle/>
          <a:p>
            <a:pPr eaLnBrk="1" hangingPunct="1">
              <a:defRPr/>
            </a:pPr>
            <a:r>
              <a:rPr lang="en-US" altLang="en-US" b="1" smtClean="0"/>
              <a:t>Erythrocyte sedimentation rate (ESR)</a:t>
            </a:r>
            <a:r>
              <a:rPr lang="en-US" altLang="en-US" smtClean="0"/>
              <a:t> </a:t>
            </a:r>
          </a:p>
        </p:txBody>
      </p:sp>
      <p:sp>
        <p:nvSpPr>
          <p:cNvPr id="111619" name="Rectangle 3"/>
          <p:cNvSpPr>
            <a:spLocks noGrp="1" noRot="1" noChangeArrowheads="1"/>
          </p:cNvSpPr>
          <p:nvPr>
            <p:ph type="subTitle" idx="1"/>
          </p:nvPr>
        </p:nvSpPr>
        <p:spPr/>
        <p:txBody>
          <a:bodyPr/>
          <a:lstStyle/>
          <a:p>
            <a:pPr eaLnBrk="1" hangingPunct="1">
              <a:defRPr/>
            </a:pPr>
            <a:r>
              <a:rPr lang="en-US" altLang="en-US" dirty="0" err="1" smtClean="0"/>
              <a:t>Dr</a:t>
            </a:r>
            <a:r>
              <a:rPr lang="en-US" altLang="en-US" dirty="0" smtClean="0"/>
              <a:t> Versha Prasad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rrowheads="1"/>
          </p:cNvSpPr>
          <p:nvPr>
            <p:ph type="title"/>
          </p:nvPr>
        </p:nvSpPr>
        <p:spPr/>
        <p:txBody>
          <a:bodyPr/>
          <a:lstStyle/>
          <a:p>
            <a:pPr eaLnBrk="1" hangingPunct="1">
              <a:defRPr/>
            </a:pPr>
            <a:r>
              <a:rPr lang="en-US" altLang="en-US" dirty="0" smtClean="0"/>
              <a:t>ESR</a:t>
            </a:r>
          </a:p>
        </p:txBody>
      </p:sp>
      <p:sp>
        <p:nvSpPr>
          <p:cNvPr id="114691" name="Rectangle 3"/>
          <p:cNvSpPr>
            <a:spLocks noGrp="1" noRot="1" noChangeArrowheads="1"/>
          </p:cNvSpPr>
          <p:nvPr>
            <p:ph type="body" idx="1"/>
          </p:nvPr>
        </p:nvSpPr>
        <p:spPr>
          <a:xfrm>
            <a:off x="304800" y="1676400"/>
            <a:ext cx="8537575" cy="4422775"/>
          </a:xfrm>
        </p:spPr>
        <p:txBody>
          <a:bodyPr/>
          <a:lstStyle/>
          <a:p>
            <a:pPr eaLnBrk="1" hangingPunct="1">
              <a:defRPr/>
            </a:pPr>
            <a:r>
              <a:rPr lang="en-US" altLang="en-US" dirty="0" smtClean="0"/>
              <a:t>The ESR is a simple non-specific screening test that indirectly measures the presence of inflammation in the body. It reflects the tendency of red blood cells to settle more rapidly in the face of some disease states, usually because of increases in plasma fibrinogen, immunoglobulin, and other acute-phase reaction proteins. Changes in red cell shape or numbers may also affect the ESR.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rrowheads="1"/>
          </p:cNvSpPr>
          <p:nvPr>
            <p:ph type="title"/>
          </p:nvPr>
        </p:nvSpPr>
        <p:spPr/>
        <p:txBody>
          <a:bodyPr/>
          <a:lstStyle/>
          <a:p>
            <a:pPr eaLnBrk="1" hangingPunct="1">
              <a:defRPr/>
            </a:pPr>
            <a:r>
              <a:rPr lang="en-US" altLang="en-US" b="1" smtClean="0"/>
              <a:t>Method</a:t>
            </a:r>
            <a:r>
              <a:rPr lang="en-US" altLang="en-US" smtClean="0"/>
              <a:t> </a:t>
            </a:r>
          </a:p>
        </p:txBody>
      </p:sp>
      <p:sp>
        <p:nvSpPr>
          <p:cNvPr id="115715" name="Rectangle 3"/>
          <p:cNvSpPr>
            <a:spLocks noGrp="1" noRot="1" noChangeArrowheads="1"/>
          </p:cNvSpPr>
          <p:nvPr>
            <p:ph type="body" idx="1"/>
          </p:nvPr>
        </p:nvSpPr>
        <p:spPr/>
        <p:txBody>
          <a:bodyPr/>
          <a:lstStyle/>
          <a:p>
            <a:pPr eaLnBrk="1" hangingPunct="1">
              <a:defRPr/>
            </a:pPr>
            <a:r>
              <a:rPr lang="en-US" altLang="en-US" smtClean="0"/>
              <a:t>When anticoagulated whole blood is allowed to stand in a narrow vertical tube for a period of time, the RBCs – under the influence of gravity - settle out from the plasma. The rate at which they settle is measured as the number of millimeters of clear plasma present at the top of the column after one hour (mm/hr).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rrowheads="1"/>
          </p:cNvSpPr>
          <p:nvPr>
            <p:ph type="title"/>
          </p:nvPr>
        </p:nvSpPr>
        <p:spPr/>
        <p:txBody>
          <a:bodyPr/>
          <a:lstStyle/>
          <a:p>
            <a:pPr eaLnBrk="1" hangingPunct="1">
              <a:defRPr/>
            </a:pPr>
            <a:r>
              <a:rPr lang="en-US" altLang="en-US" dirty="0" smtClean="0"/>
              <a:t>ESR</a:t>
            </a:r>
          </a:p>
        </p:txBody>
      </p:sp>
      <p:sp>
        <p:nvSpPr>
          <p:cNvPr id="116739" name="Rectangle 3"/>
          <p:cNvSpPr>
            <a:spLocks noGrp="1" noRot="1" noChangeArrowheads="1"/>
          </p:cNvSpPr>
          <p:nvPr>
            <p:ph type="body" idx="1"/>
          </p:nvPr>
        </p:nvSpPr>
        <p:spPr/>
        <p:txBody>
          <a:bodyPr/>
          <a:lstStyle/>
          <a:p>
            <a:pPr eaLnBrk="1" hangingPunct="1">
              <a:defRPr/>
            </a:pPr>
            <a:r>
              <a:rPr lang="en-US" altLang="en-US" smtClean="0"/>
              <a:t>There are two main methods used to measure the ESR: the Westergren method and the Wintrobe Method. Each method produces slightly different results. Most laboratories use the Westergren method.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rrowheads="1"/>
          </p:cNvSpPr>
          <p:nvPr>
            <p:ph type="title"/>
          </p:nvPr>
        </p:nvSpPr>
        <p:spPr/>
        <p:txBody>
          <a:bodyPr/>
          <a:lstStyle/>
          <a:p>
            <a:pPr eaLnBrk="1" hangingPunct="1">
              <a:defRPr/>
            </a:pPr>
            <a:r>
              <a:rPr lang="en-US" altLang="en-US" sz="4000" b="1" smtClean="0"/>
              <a:t>Westergren method:</a:t>
            </a:r>
            <a:r>
              <a:rPr lang="en-US" altLang="en-US" sz="4000" smtClean="0"/>
              <a:t/>
            </a:r>
            <a:br>
              <a:rPr lang="en-US" altLang="en-US" sz="4000" smtClean="0"/>
            </a:br>
            <a:endParaRPr lang="en-US" altLang="en-US" sz="4000" smtClean="0"/>
          </a:p>
        </p:txBody>
      </p:sp>
      <p:sp>
        <p:nvSpPr>
          <p:cNvPr id="117763" name="Rectangle 3"/>
          <p:cNvSpPr>
            <a:spLocks noGrp="1" noRot="1" noChangeArrowheads="1"/>
          </p:cNvSpPr>
          <p:nvPr>
            <p:ph type="body" idx="1"/>
          </p:nvPr>
        </p:nvSpPr>
        <p:spPr/>
        <p:txBody>
          <a:bodyPr/>
          <a:lstStyle/>
          <a:p>
            <a:pPr eaLnBrk="1" hangingPunct="1">
              <a:defRPr/>
            </a:pPr>
            <a:r>
              <a:rPr lang="en-US" altLang="en-US" smtClean="0"/>
              <a:t>The Westergren method requires collecting 2 ml of venous blood into a tube containing 0 .5 ml of sodium citrate. It should be stored no longer than 2 hours at room temperature or 6 hours at 4 °C. The blood is drawn into a Westergren-Katz tube to the 200 mm mark.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rrowheads="1"/>
          </p:cNvSpPr>
          <p:nvPr>
            <p:ph type="title"/>
          </p:nvPr>
        </p:nvSpPr>
        <p:spPr/>
        <p:txBody>
          <a:bodyPr/>
          <a:lstStyle/>
          <a:p>
            <a:pPr eaLnBrk="1" hangingPunct="1">
              <a:defRPr/>
            </a:pPr>
            <a:r>
              <a:rPr lang="en-US" altLang="en-US" dirty="0" smtClean="0"/>
              <a:t>ESR</a:t>
            </a:r>
          </a:p>
        </p:txBody>
      </p:sp>
      <p:sp>
        <p:nvSpPr>
          <p:cNvPr id="118787" name="Rectangle 3"/>
          <p:cNvSpPr>
            <a:spLocks noGrp="1" noRot="1" noChangeArrowheads="1"/>
          </p:cNvSpPr>
          <p:nvPr>
            <p:ph type="body" idx="1"/>
          </p:nvPr>
        </p:nvSpPr>
        <p:spPr/>
        <p:txBody>
          <a:bodyPr/>
          <a:lstStyle/>
          <a:p>
            <a:pPr eaLnBrk="1" hangingPunct="1">
              <a:defRPr/>
            </a:pPr>
            <a:r>
              <a:rPr lang="en-US" altLang="en-US" smtClean="0"/>
              <a:t>The tube is placed in a rack in a strictly vertical position for 1 hour at room temperature, at which time the distance from the lowest point of the surface meniscus to the upper limit of the red cell sediment is measured. The distance of fall of erythrocytes, expressed as millimeters in 1 hour, is the ESR.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rrowheads="1"/>
          </p:cNvSpPr>
          <p:nvPr>
            <p:ph type="title"/>
          </p:nvPr>
        </p:nvSpPr>
        <p:spPr/>
        <p:txBody>
          <a:bodyPr/>
          <a:lstStyle/>
          <a:p>
            <a:pPr eaLnBrk="1" hangingPunct="1">
              <a:defRPr/>
            </a:pPr>
            <a:r>
              <a:rPr lang="en-US" altLang="en-US" sz="4000" b="1" smtClean="0"/>
              <a:t>Wintrobe method:</a:t>
            </a:r>
            <a:br>
              <a:rPr lang="en-US" altLang="en-US" sz="4000" b="1" smtClean="0"/>
            </a:br>
            <a:endParaRPr lang="en-US" altLang="en-US" sz="4000" b="1" smtClean="0"/>
          </a:p>
        </p:txBody>
      </p:sp>
      <p:sp>
        <p:nvSpPr>
          <p:cNvPr id="119811" name="Rectangle 3"/>
          <p:cNvSpPr>
            <a:spLocks noGrp="1" noRot="1" noChangeArrowheads="1"/>
          </p:cNvSpPr>
          <p:nvPr>
            <p:ph type="body" idx="1"/>
          </p:nvPr>
        </p:nvSpPr>
        <p:spPr/>
        <p:txBody>
          <a:bodyPr/>
          <a:lstStyle/>
          <a:p>
            <a:pPr eaLnBrk="1" hangingPunct="1">
              <a:defRPr/>
            </a:pPr>
            <a:r>
              <a:rPr lang="en-US" altLang="en-US" smtClean="0"/>
              <a:t>The Wintrobe method is performed similarly except that the Wintrobe tube is smaller in diameter than the Westergren tube and only 100 mm long. EDTA anticoagulated blood without extra diluent is drawn into the tube, and the rate of fall of red blood cells is measured in millimeters after 1 hour.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rrowheads="1"/>
          </p:cNvSpPr>
          <p:nvPr>
            <p:ph type="title"/>
          </p:nvPr>
        </p:nvSpPr>
        <p:spPr/>
        <p:txBody>
          <a:bodyPr/>
          <a:lstStyle/>
          <a:p>
            <a:pPr eaLnBrk="1" hangingPunct="1">
              <a:defRPr/>
            </a:pPr>
            <a:r>
              <a:rPr lang="en-US" altLang="en-US" dirty="0" smtClean="0"/>
              <a:t>ESR</a:t>
            </a:r>
          </a:p>
        </p:txBody>
      </p:sp>
      <p:sp>
        <p:nvSpPr>
          <p:cNvPr id="120835" name="Rectangle 3"/>
          <p:cNvSpPr>
            <a:spLocks noGrp="1" noRot="1" noChangeArrowheads="1"/>
          </p:cNvSpPr>
          <p:nvPr>
            <p:ph type="body" idx="1"/>
          </p:nvPr>
        </p:nvSpPr>
        <p:spPr/>
        <p:txBody>
          <a:bodyPr/>
          <a:lstStyle/>
          <a:p>
            <a:pPr eaLnBrk="1" hangingPunct="1">
              <a:defRPr/>
            </a:pPr>
            <a:r>
              <a:rPr lang="en-US" altLang="en-US" smtClean="0"/>
              <a:t>The shorter column makes this method less sensitive than the Westergren method because the maximal possible abnormal value is lower. However, this method is more practical for demonstration purposes. </a:t>
            </a:r>
          </a:p>
        </p:txBody>
      </p:sp>
    </p:spTree>
  </p:cSld>
  <p:clrMapOvr>
    <a:masterClrMapping/>
  </p:clrMapOvr>
</p:sld>
</file>

<file path=ppt/theme/theme1.xml><?xml version="1.0" encoding="utf-8"?>
<a:theme xmlns:a="http://schemas.openxmlformats.org/drawingml/2006/main" name="default">
  <a:themeElements>
    <a:clrScheme name="default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defaul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default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default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default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default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default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default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default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Template>
  <TotalTime>8</TotalTime>
  <Words>388</Words>
  <Application>Microsoft Office PowerPoint</Application>
  <PresentationFormat>On-screen Show (4:3)</PresentationFormat>
  <Paragraphs>16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Wingdings</vt:lpstr>
      <vt:lpstr>Calibri</vt:lpstr>
      <vt:lpstr>default</vt:lpstr>
      <vt:lpstr>Erythrocyte sedimentation rate (ESR) </vt:lpstr>
      <vt:lpstr>ESR</vt:lpstr>
      <vt:lpstr>Method </vt:lpstr>
      <vt:lpstr>ESR</vt:lpstr>
      <vt:lpstr>Westergren method: </vt:lpstr>
      <vt:lpstr>ESR</vt:lpstr>
      <vt:lpstr>Wintrobe method: </vt:lpstr>
      <vt:lpstr>ESR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Erythrocyte sedimentation rate (ESR)</dc:title>
  <dc:creator>Versha</dc:creator>
  <cp:lastModifiedBy>Hewlett-Packard Company</cp:lastModifiedBy>
  <cp:revision>5</cp:revision>
  <cp:lastPrinted>1601-01-01T00:00:00Z</cp:lastPrinted>
  <dcterms:created xsi:type="dcterms:W3CDTF">2009-02-14T04:25:36Z</dcterms:created>
  <dcterms:modified xsi:type="dcterms:W3CDTF">2021-11-15T06:05:34Z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9</vt:i4>
  </property>
</Properties>
</file>