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85" r:id="rId10"/>
    <p:sldId id="265" r:id="rId11"/>
    <p:sldId id="266" r:id="rId12"/>
    <p:sldId id="286" r:id="rId13"/>
    <p:sldId id="267" r:id="rId14"/>
    <p:sldId id="268" r:id="rId15"/>
    <p:sldId id="272" r:id="rId16"/>
    <p:sldId id="269" r:id="rId17"/>
    <p:sldId id="270" r:id="rId18"/>
    <p:sldId id="271" r:id="rId19"/>
    <p:sldId id="273" r:id="rId20"/>
    <p:sldId id="274" r:id="rId21"/>
    <p:sldId id="275" r:id="rId22"/>
    <p:sldId id="276" r:id="rId23"/>
    <p:sldId id="277" r:id="rId24"/>
    <p:sldId id="278" r:id="rId25"/>
    <p:sldId id="279" r:id="rId26"/>
    <p:sldId id="280" r:id="rId27"/>
    <p:sldId id="282" r:id="rId28"/>
    <p:sldId id="283" r:id="rId29"/>
    <p:sldId id="281" r:id="rId30"/>
    <p:sldId id="28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67785-10B1-EE0F-69BF-D5EDEA5F8D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99DDB8F0-F039-A13B-EBA3-CA7CA4FB49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4945F98-B7F1-763F-8697-235CF5FD2FEB}"/>
              </a:ext>
            </a:extLst>
          </p:cNvPr>
          <p:cNvSpPr>
            <a:spLocks noGrp="1"/>
          </p:cNvSpPr>
          <p:nvPr>
            <p:ph type="dt" sz="half" idx="10"/>
          </p:nvPr>
        </p:nvSpPr>
        <p:spPr/>
        <p:txBody>
          <a:bodyPr/>
          <a:lstStyle/>
          <a:p>
            <a:fld id="{0576B455-DB35-498B-BB16-1A9C8A98F120}" type="datetimeFigureOut">
              <a:rPr lang="en-IN" smtClean="0"/>
              <a:t>20-11-2022</a:t>
            </a:fld>
            <a:endParaRPr lang="en-IN"/>
          </a:p>
        </p:txBody>
      </p:sp>
      <p:sp>
        <p:nvSpPr>
          <p:cNvPr id="5" name="Footer Placeholder 4">
            <a:extLst>
              <a:ext uri="{FF2B5EF4-FFF2-40B4-BE49-F238E27FC236}">
                <a16:creationId xmlns:a16="http://schemas.microsoft.com/office/drawing/2014/main" id="{3CE8B6D7-A0D8-A0F7-6D5C-6FDA2DD8D5D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6151FDC-2921-68C6-BF42-7D90CB4A00EF}"/>
              </a:ext>
            </a:extLst>
          </p:cNvPr>
          <p:cNvSpPr>
            <a:spLocks noGrp="1"/>
          </p:cNvSpPr>
          <p:nvPr>
            <p:ph type="sldNum" sz="quarter" idx="12"/>
          </p:nvPr>
        </p:nvSpPr>
        <p:spPr/>
        <p:txBody>
          <a:bodyPr/>
          <a:lstStyle/>
          <a:p>
            <a:fld id="{99CF5E3C-A3E1-40F8-A172-B745E82BFDF7}" type="slidenum">
              <a:rPr lang="en-IN" smtClean="0"/>
              <a:t>‹#›</a:t>
            </a:fld>
            <a:endParaRPr lang="en-IN"/>
          </a:p>
        </p:txBody>
      </p:sp>
    </p:spTree>
    <p:extLst>
      <p:ext uri="{BB962C8B-B14F-4D97-AF65-F5344CB8AC3E}">
        <p14:creationId xmlns:p14="http://schemas.microsoft.com/office/powerpoint/2010/main" val="1561053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B5BF1-179B-C1D0-99DA-0E13CB77BD4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0232337-056A-235A-597A-0D15C56F41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B7175B6-5790-ED5A-1B55-CBF07F46CAAF}"/>
              </a:ext>
            </a:extLst>
          </p:cNvPr>
          <p:cNvSpPr>
            <a:spLocks noGrp="1"/>
          </p:cNvSpPr>
          <p:nvPr>
            <p:ph type="dt" sz="half" idx="10"/>
          </p:nvPr>
        </p:nvSpPr>
        <p:spPr/>
        <p:txBody>
          <a:bodyPr/>
          <a:lstStyle/>
          <a:p>
            <a:fld id="{0576B455-DB35-498B-BB16-1A9C8A98F120}" type="datetimeFigureOut">
              <a:rPr lang="en-IN" smtClean="0"/>
              <a:t>20-11-2022</a:t>
            </a:fld>
            <a:endParaRPr lang="en-IN"/>
          </a:p>
        </p:txBody>
      </p:sp>
      <p:sp>
        <p:nvSpPr>
          <p:cNvPr id="5" name="Footer Placeholder 4">
            <a:extLst>
              <a:ext uri="{FF2B5EF4-FFF2-40B4-BE49-F238E27FC236}">
                <a16:creationId xmlns:a16="http://schemas.microsoft.com/office/drawing/2014/main" id="{248BCC1D-90A9-32FD-1700-9C9A0DC3A6F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98BA903-F10A-F10D-1219-4FA00D44AFAC}"/>
              </a:ext>
            </a:extLst>
          </p:cNvPr>
          <p:cNvSpPr>
            <a:spLocks noGrp="1"/>
          </p:cNvSpPr>
          <p:nvPr>
            <p:ph type="sldNum" sz="quarter" idx="12"/>
          </p:nvPr>
        </p:nvSpPr>
        <p:spPr/>
        <p:txBody>
          <a:bodyPr/>
          <a:lstStyle/>
          <a:p>
            <a:fld id="{99CF5E3C-A3E1-40F8-A172-B745E82BFDF7}" type="slidenum">
              <a:rPr lang="en-IN" smtClean="0"/>
              <a:t>‹#›</a:t>
            </a:fld>
            <a:endParaRPr lang="en-IN"/>
          </a:p>
        </p:txBody>
      </p:sp>
    </p:spTree>
    <p:extLst>
      <p:ext uri="{BB962C8B-B14F-4D97-AF65-F5344CB8AC3E}">
        <p14:creationId xmlns:p14="http://schemas.microsoft.com/office/powerpoint/2010/main" val="2553222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602461-7B1F-11FA-70C3-5AF096CD0A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4E39549-1526-CAAB-3B09-160886B7BE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622C9C7-9FF9-EEFA-6160-EE78FDB74E8C}"/>
              </a:ext>
            </a:extLst>
          </p:cNvPr>
          <p:cNvSpPr>
            <a:spLocks noGrp="1"/>
          </p:cNvSpPr>
          <p:nvPr>
            <p:ph type="dt" sz="half" idx="10"/>
          </p:nvPr>
        </p:nvSpPr>
        <p:spPr/>
        <p:txBody>
          <a:bodyPr/>
          <a:lstStyle/>
          <a:p>
            <a:fld id="{0576B455-DB35-498B-BB16-1A9C8A98F120}" type="datetimeFigureOut">
              <a:rPr lang="en-IN" smtClean="0"/>
              <a:t>20-11-2022</a:t>
            </a:fld>
            <a:endParaRPr lang="en-IN"/>
          </a:p>
        </p:txBody>
      </p:sp>
      <p:sp>
        <p:nvSpPr>
          <p:cNvPr id="5" name="Footer Placeholder 4">
            <a:extLst>
              <a:ext uri="{FF2B5EF4-FFF2-40B4-BE49-F238E27FC236}">
                <a16:creationId xmlns:a16="http://schemas.microsoft.com/office/drawing/2014/main" id="{96D9CE8F-6989-7CF7-A25C-20ED53047CD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D33669B-3647-C0C0-BC35-7023F34A84D2}"/>
              </a:ext>
            </a:extLst>
          </p:cNvPr>
          <p:cNvSpPr>
            <a:spLocks noGrp="1"/>
          </p:cNvSpPr>
          <p:nvPr>
            <p:ph type="sldNum" sz="quarter" idx="12"/>
          </p:nvPr>
        </p:nvSpPr>
        <p:spPr/>
        <p:txBody>
          <a:bodyPr/>
          <a:lstStyle/>
          <a:p>
            <a:fld id="{99CF5E3C-A3E1-40F8-A172-B745E82BFDF7}" type="slidenum">
              <a:rPr lang="en-IN" smtClean="0"/>
              <a:t>‹#›</a:t>
            </a:fld>
            <a:endParaRPr lang="en-IN"/>
          </a:p>
        </p:txBody>
      </p:sp>
    </p:spTree>
    <p:extLst>
      <p:ext uri="{BB962C8B-B14F-4D97-AF65-F5344CB8AC3E}">
        <p14:creationId xmlns:p14="http://schemas.microsoft.com/office/powerpoint/2010/main" val="3585547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F3CEF-DF0A-240E-E0E3-715188BA856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65C9233-FA2D-52DD-00C1-B07256E95A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BB55D69-DAC8-EA95-42BB-2036F9DDC45E}"/>
              </a:ext>
            </a:extLst>
          </p:cNvPr>
          <p:cNvSpPr>
            <a:spLocks noGrp="1"/>
          </p:cNvSpPr>
          <p:nvPr>
            <p:ph type="dt" sz="half" idx="10"/>
          </p:nvPr>
        </p:nvSpPr>
        <p:spPr/>
        <p:txBody>
          <a:bodyPr/>
          <a:lstStyle/>
          <a:p>
            <a:fld id="{0576B455-DB35-498B-BB16-1A9C8A98F120}" type="datetimeFigureOut">
              <a:rPr lang="en-IN" smtClean="0"/>
              <a:t>20-11-2022</a:t>
            </a:fld>
            <a:endParaRPr lang="en-IN"/>
          </a:p>
        </p:txBody>
      </p:sp>
      <p:sp>
        <p:nvSpPr>
          <p:cNvPr id="5" name="Footer Placeholder 4">
            <a:extLst>
              <a:ext uri="{FF2B5EF4-FFF2-40B4-BE49-F238E27FC236}">
                <a16:creationId xmlns:a16="http://schemas.microsoft.com/office/drawing/2014/main" id="{A3924B2B-6C69-46F8-A861-4BBEF5A09DA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593AB61-E515-00E2-1E17-FAB188F345FA}"/>
              </a:ext>
            </a:extLst>
          </p:cNvPr>
          <p:cNvSpPr>
            <a:spLocks noGrp="1"/>
          </p:cNvSpPr>
          <p:nvPr>
            <p:ph type="sldNum" sz="quarter" idx="12"/>
          </p:nvPr>
        </p:nvSpPr>
        <p:spPr/>
        <p:txBody>
          <a:bodyPr/>
          <a:lstStyle/>
          <a:p>
            <a:fld id="{99CF5E3C-A3E1-40F8-A172-B745E82BFDF7}" type="slidenum">
              <a:rPr lang="en-IN" smtClean="0"/>
              <a:t>‹#›</a:t>
            </a:fld>
            <a:endParaRPr lang="en-IN"/>
          </a:p>
        </p:txBody>
      </p:sp>
    </p:spTree>
    <p:extLst>
      <p:ext uri="{BB962C8B-B14F-4D97-AF65-F5344CB8AC3E}">
        <p14:creationId xmlns:p14="http://schemas.microsoft.com/office/powerpoint/2010/main" val="824737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EBB42-D4D0-51A7-F558-FB6BC9255A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221C634-E201-98B7-75E8-67C0459F13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B7B8B7-4B72-F3AB-56E7-45841CB1FFAA}"/>
              </a:ext>
            </a:extLst>
          </p:cNvPr>
          <p:cNvSpPr>
            <a:spLocks noGrp="1"/>
          </p:cNvSpPr>
          <p:nvPr>
            <p:ph type="dt" sz="half" idx="10"/>
          </p:nvPr>
        </p:nvSpPr>
        <p:spPr/>
        <p:txBody>
          <a:bodyPr/>
          <a:lstStyle/>
          <a:p>
            <a:fld id="{0576B455-DB35-498B-BB16-1A9C8A98F120}" type="datetimeFigureOut">
              <a:rPr lang="en-IN" smtClean="0"/>
              <a:t>20-11-2022</a:t>
            </a:fld>
            <a:endParaRPr lang="en-IN"/>
          </a:p>
        </p:txBody>
      </p:sp>
      <p:sp>
        <p:nvSpPr>
          <p:cNvPr id="5" name="Footer Placeholder 4">
            <a:extLst>
              <a:ext uri="{FF2B5EF4-FFF2-40B4-BE49-F238E27FC236}">
                <a16:creationId xmlns:a16="http://schemas.microsoft.com/office/drawing/2014/main" id="{BB6864E0-6D86-B214-A9CE-B4E2BCE43E1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63DDA4F-4193-6C2C-5BAA-45776BB3907C}"/>
              </a:ext>
            </a:extLst>
          </p:cNvPr>
          <p:cNvSpPr>
            <a:spLocks noGrp="1"/>
          </p:cNvSpPr>
          <p:nvPr>
            <p:ph type="sldNum" sz="quarter" idx="12"/>
          </p:nvPr>
        </p:nvSpPr>
        <p:spPr/>
        <p:txBody>
          <a:bodyPr/>
          <a:lstStyle/>
          <a:p>
            <a:fld id="{99CF5E3C-A3E1-40F8-A172-B745E82BFDF7}" type="slidenum">
              <a:rPr lang="en-IN" smtClean="0"/>
              <a:t>‹#›</a:t>
            </a:fld>
            <a:endParaRPr lang="en-IN"/>
          </a:p>
        </p:txBody>
      </p:sp>
    </p:spTree>
    <p:extLst>
      <p:ext uri="{BB962C8B-B14F-4D97-AF65-F5344CB8AC3E}">
        <p14:creationId xmlns:p14="http://schemas.microsoft.com/office/powerpoint/2010/main" val="3961949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E32E9-2CCD-6928-BF36-099CCDE837F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5F10099-E709-C507-0DE9-8AD96489F9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F71E8A7-7F26-3250-2D0E-B0C2683392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E2E5F73-338A-3768-F594-DCFF095CB600}"/>
              </a:ext>
            </a:extLst>
          </p:cNvPr>
          <p:cNvSpPr>
            <a:spLocks noGrp="1"/>
          </p:cNvSpPr>
          <p:nvPr>
            <p:ph type="dt" sz="half" idx="10"/>
          </p:nvPr>
        </p:nvSpPr>
        <p:spPr/>
        <p:txBody>
          <a:bodyPr/>
          <a:lstStyle/>
          <a:p>
            <a:fld id="{0576B455-DB35-498B-BB16-1A9C8A98F120}" type="datetimeFigureOut">
              <a:rPr lang="en-IN" smtClean="0"/>
              <a:t>20-11-2022</a:t>
            </a:fld>
            <a:endParaRPr lang="en-IN"/>
          </a:p>
        </p:txBody>
      </p:sp>
      <p:sp>
        <p:nvSpPr>
          <p:cNvPr id="6" name="Footer Placeholder 5">
            <a:extLst>
              <a:ext uri="{FF2B5EF4-FFF2-40B4-BE49-F238E27FC236}">
                <a16:creationId xmlns:a16="http://schemas.microsoft.com/office/drawing/2014/main" id="{033D75F8-F437-DDC4-C03D-3186E5F8750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055B2C8-20F7-EF6B-9ABC-FE266342B3B2}"/>
              </a:ext>
            </a:extLst>
          </p:cNvPr>
          <p:cNvSpPr>
            <a:spLocks noGrp="1"/>
          </p:cNvSpPr>
          <p:nvPr>
            <p:ph type="sldNum" sz="quarter" idx="12"/>
          </p:nvPr>
        </p:nvSpPr>
        <p:spPr/>
        <p:txBody>
          <a:bodyPr/>
          <a:lstStyle/>
          <a:p>
            <a:fld id="{99CF5E3C-A3E1-40F8-A172-B745E82BFDF7}" type="slidenum">
              <a:rPr lang="en-IN" smtClean="0"/>
              <a:t>‹#›</a:t>
            </a:fld>
            <a:endParaRPr lang="en-IN"/>
          </a:p>
        </p:txBody>
      </p:sp>
    </p:spTree>
    <p:extLst>
      <p:ext uri="{BB962C8B-B14F-4D97-AF65-F5344CB8AC3E}">
        <p14:creationId xmlns:p14="http://schemas.microsoft.com/office/powerpoint/2010/main" val="118524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F25A6-7A57-1507-CFED-D62BD27EB3D0}"/>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1A7D7FE-C22C-0B87-C0AC-8D43C255F0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C1EC90-B9E4-C8CF-FF42-DA631E285E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D89964A-B2BD-8339-4904-B88AFB6CE6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4AD4D0-DC7C-2B35-1638-CE1C8B6EA3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7197992-DD28-F7E7-2C7F-1BD68EB305DB}"/>
              </a:ext>
            </a:extLst>
          </p:cNvPr>
          <p:cNvSpPr>
            <a:spLocks noGrp="1"/>
          </p:cNvSpPr>
          <p:nvPr>
            <p:ph type="dt" sz="half" idx="10"/>
          </p:nvPr>
        </p:nvSpPr>
        <p:spPr/>
        <p:txBody>
          <a:bodyPr/>
          <a:lstStyle/>
          <a:p>
            <a:fld id="{0576B455-DB35-498B-BB16-1A9C8A98F120}" type="datetimeFigureOut">
              <a:rPr lang="en-IN" smtClean="0"/>
              <a:t>20-11-2022</a:t>
            </a:fld>
            <a:endParaRPr lang="en-IN"/>
          </a:p>
        </p:txBody>
      </p:sp>
      <p:sp>
        <p:nvSpPr>
          <p:cNvPr id="8" name="Footer Placeholder 7">
            <a:extLst>
              <a:ext uri="{FF2B5EF4-FFF2-40B4-BE49-F238E27FC236}">
                <a16:creationId xmlns:a16="http://schemas.microsoft.com/office/drawing/2014/main" id="{1940794A-28BB-4FB3-0C5C-37511B79D452}"/>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4D7EB874-D06F-C4DA-A77C-42A8BCD84788}"/>
              </a:ext>
            </a:extLst>
          </p:cNvPr>
          <p:cNvSpPr>
            <a:spLocks noGrp="1"/>
          </p:cNvSpPr>
          <p:nvPr>
            <p:ph type="sldNum" sz="quarter" idx="12"/>
          </p:nvPr>
        </p:nvSpPr>
        <p:spPr/>
        <p:txBody>
          <a:bodyPr/>
          <a:lstStyle/>
          <a:p>
            <a:fld id="{99CF5E3C-A3E1-40F8-A172-B745E82BFDF7}" type="slidenum">
              <a:rPr lang="en-IN" smtClean="0"/>
              <a:t>‹#›</a:t>
            </a:fld>
            <a:endParaRPr lang="en-IN"/>
          </a:p>
        </p:txBody>
      </p:sp>
    </p:spTree>
    <p:extLst>
      <p:ext uri="{BB962C8B-B14F-4D97-AF65-F5344CB8AC3E}">
        <p14:creationId xmlns:p14="http://schemas.microsoft.com/office/powerpoint/2010/main" val="248722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0E449-9E04-B5C5-2373-CADF1634898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800C78C5-6AE6-C231-00CA-D81A6A2A89DE}"/>
              </a:ext>
            </a:extLst>
          </p:cNvPr>
          <p:cNvSpPr>
            <a:spLocks noGrp="1"/>
          </p:cNvSpPr>
          <p:nvPr>
            <p:ph type="dt" sz="half" idx="10"/>
          </p:nvPr>
        </p:nvSpPr>
        <p:spPr/>
        <p:txBody>
          <a:bodyPr/>
          <a:lstStyle/>
          <a:p>
            <a:fld id="{0576B455-DB35-498B-BB16-1A9C8A98F120}" type="datetimeFigureOut">
              <a:rPr lang="en-IN" smtClean="0"/>
              <a:t>20-11-2022</a:t>
            </a:fld>
            <a:endParaRPr lang="en-IN"/>
          </a:p>
        </p:txBody>
      </p:sp>
      <p:sp>
        <p:nvSpPr>
          <p:cNvPr id="4" name="Footer Placeholder 3">
            <a:extLst>
              <a:ext uri="{FF2B5EF4-FFF2-40B4-BE49-F238E27FC236}">
                <a16:creationId xmlns:a16="http://schemas.microsoft.com/office/drawing/2014/main" id="{CA3E3362-AB17-5240-E005-C7AB1DB7272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77FBA1D7-16A0-4D07-66FD-BA024991A540}"/>
              </a:ext>
            </a:extLst>
          </p:cNvPr>
          <p:cNvSpPr>
            <a:spLocks noGrp="1"/>
          </p:cNvSpPr>
          <p:nvPr>
            <p:ph type="sldNum" sz="quarter" idx="12"/>
          </p:nvPr>
        </p:nvSpPr>
        <p:spPr/>
        <p:txBody>
          <a:bodyPr/>
          <a:lstStyle/>
          <a:p>
            <a:fld id="{99CF5E3C-A3E1-40F8-A172-B745E82BFDF7}" type="slidenum">
              <a:rPr lang="en-IN" smtClean="0"/>
              <a:t>‹#›</a:t>
            </a:fld>
            <a:endParaRPr lang="en-IN"/>
          </a:p>
        </p:txBody>
      </p:sp>
    </p:spTree>
    <p:extLst>
      <p:ext uri="{BB962C8B-B14F-4D97-AF65-F5344CB8AC3E}">
        <p14:creationId xmlns:p14="http://schemas.microsoft.com/office/powerpoint/2010/main" val="3147980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EC2EFE-AF17-F55E-D3C4-E2007BF876CB}"/>
              </a:ext>
            </a:extLst>
          </p:cNvPr>
          <p:cNvSpPr>
            <a:spLocks noGrp="1"/>
          </p:cNvSpPr>
          <p:nvPr>
            <p:ph type="dt" sz="half" idx="10"/>
          </p:nvPr>
        </p:nvSpPr>
        <p:spPr/>
        <p:txBody>
          <a:bodyPr/>
          <a:lstStyle/>
          <a:p>
            <a:fld id="{0576B455-DB35-498B-BB16-1A9C8A98F120}" type="datetimeFigureOut">
              <a:rPr lang="en-IN" smtClean="0"/>
              <a:t>20-11-2022</a:t>
            </a:fld>
            <a:endParaRPr lang="en-IN"/>
          </a:p>
        </p:txBody>
      </p:sp>
      <p:sp>
        <p:nvSpPr>
          <p:cNvPr id="3" name="Footer Placeholder 2">
            <a:extLst>
              <a:ext uri="{FF2B5EF4-FFF2-40B4-BE49-F238E27FC236}">
                <a16:creationId xmlns:a16="http://schemas.microsoft.com/office/drawing/2014/main" id="{DC065098-6A35-CF4A-BAF6-38A93860916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C8F49493-EC2E-7C52-FD8A-E960DE5A50EE}"/>
              </a:ext>
            </a:extLst>
          </p:cNvPr>
          <p:cNvSpPr>
            <a:spLocks noGrp="1"/>
          </p:cNvSpPr>
          <p:nvPr>
            <p:ph type="sldNum" sz="quarter" idx="12"/>
          </p:nvPr>
        </p:nvSpPr>
        <p:spPr/>
        <p:txBody>
          <a:bodyPr/>
          <a:lstStyle/>
          <a:p>
            <a:fld id="{99CF5E3C-A3E1-40F8-A172-B745E82BFDF7}" type="slidenum">
              <a:rPr lang="en-IN" smtClean="0"/>
              <a:t>‹#›</a:t>
            </a:fld>
            <a:endParaRPr lang="en-IN"/>
          </a:p>
        </p:txBody>
      </p:sp>
    </p:spTree>
    <p:extLst>
      <p:ext uri="{BB962C8B-B14F-4D97-AF65-F5344CB8AC3E}">
        <p14:creationId xmlns:p14="http://schemas.microsoft.com/office/powerpoint/2010/main" val="2147062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AB732-ED66-0DDF-1EC0-67F64E059D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9CDFBA5-AC99-156B-03C6-85B7917C25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64C236D1-8DF1-69AD-D392-DED1DEF141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4094BB-C152-9CD4-0EB4-C139B7952457}"/>
              </a:ext>
            </a:extLst>
          </p:cNvPr>
          <p:cNvSpPr>
            <a:spLocks noGrp="1"/>
          </p:cNvSpPr>
          <p:nvPr>
            <p:ph type="dt" sz="half" idx="10"/>
          </p:nvPr>
        </p:nvSpPr>
        <p:spPr/>
        <p:txBody>
          <a:bodyPr/>
          <a:lstStyle/>
          <a:p>
            <a:fld id="{0576B455-DB35-498B-BB16-1A9C8A98F120}" type="datetimeFigureOut">
              <a:rPr lang="en-IN" smtClean="0"/>
              <a:t>20-11-2022</a:t>
            </a:fld>
            <a:endParaRPr lang="en-IN"/>
          </a:p>
        </p:txBody>
      </p:sp>
      <p:sp>
        <p:nvSpPr>
          <p:cNvPr id="6" name="Footer Placeholder 5">
            <a:extLst>
              <a:ext uri="{FF2B5EF4-FFF2-40B4-BE49-F238E27FC236}">
                <a16:creationId xmlns:a16="http://schemas.microsoft.com/office/drawing/2014/main" id="{2AC72159-6F48-AB80-ECE3-38242BFCC29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937B423-51E9-B1B7-5140-83880E2CB0D4}"/>
              </a:ext>
            </a:extLst>
          </p:cNvPr>
          <p:cNvSpPr>
            <a:spLocks noGrp="1"/>
          </p:cNvSpPr>
          <p:nvPr>
            <p:ph type="sldNum" sz="quarter" idx="12"/>
          </p:nvPr>
        </p:nvSpPr>
        <p:spPr/>
        <p:txBody>
          <a:bodyPr/>
          <a:lstStyle/>
          <a:p>
            <a:fld id="{99CF5E3C-A3E1-40F8-A172-B745E82BFDF7}" type="slidenum">
              <a:rPr lang="en-IN" smtClean="0"/>
              <a:t>‹#›</a:t>
            </a:fld>
            <a:endParaRPr lang="en-IN"/>
          </a:p>
        </p:txBody>
      </p:sp>
    </p:spTree>
    <p:extLst>
      <p:ext uri="{BB962C8B-B14F-4D97-AF65-F5344CB8AC3E}">
        <p14:creationId xmlns:p14="http://schemas.microsoft.com/office/powerpoint/2010/main" val="351607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7E1E5-E688-8966-AE1B-16D49F066C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EB551B7-BD3E-EFC3-8623-4CEDC647E0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BF5E9170-D24B-A17E-F34D-F2405C35BF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17BEE7-726D-79CA-BB54-A85B224E35BB}"/>
              </a:ext>
            </a:extLst>
          </p:cNvPr>
          <p:cNvSpPr>
            <a:spLocks noGrp="1"/>
          </p:cNvSpPr>
          <p:nvPr>
            <p:ph type="dt" sz="half" idx="10"/>
          </p:nvPr>
        </p:nvSpPr>
        <p:spPr/>
        <p:txBody>
          <a:bodyPr/>
          <a:lstStyle/>
          <a:p>
            <a:fld id="{0576B455-DB35-498B-BB16-1A9C8A98F120}" type="datetimeFigureOut">
              <a:rPr lang="en-IN" smtClean="0"/>
              <a:t>20-11-2022</a:t>
            </a:fld>
            <a:endParaRPr lang="en-IN"/>
          </a:p>
        </p:txBody>
      </p:sp>
      <p:sp>
        <p:nvSpPr>
          <p:cNvPr id="6" name="Footer Placeholder 5">
            <a:extLst>
              <a:ext uri="{FF2B5EF4-FFF2-40B4-BE49-F238E27FC236}">
                <a16:creationId xmlns:a16="http://schemas.microsoft.com/office/drawing/2014/main" id="{3F271813-8637-5498-4E77-AC266CC374F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65FBC2B-A01A-B470-7B48-55B8FAFE9D61}"/>
              </a:ext>
            </a:extLst>
          </p:cNvPr>
          <p:cNvSpPr>
            <a:spLocks noGrp="1"/>
          </p:cNvSpPr>
          <p:nvPr>
            <p:ph type="sldNum" sz="quarter" idx="12"/>
          </p:nvPr>
        </p:nvSpPr>
        <p:spPr/>
        <p:txBody>
          <a:bodyPr/>
          <a:lstStyle/>
          <a:p>
            <a:fld id="{99CF5E3C-A3E1-40F8-A172-B745E82BFDF7}" type="slidenum">
              <a:rPr lang="en-IN" smtClean="0"/>
              <a:t>‹#›</a:t>
            </a:fld>
            <a:endParaRPr lang="en-IN"/>
          </a:p>
        </p:txBody>
      </p:sp>
    </p:spTree>
    <p:extLst>
      <p:ext uri="{BB962C8B-B14F-4D97-AF65-F5344CB8AC3E}">
        <p14:creationId xmlns:p14="http://schemas.microsoft.com/office/powerpoint/2010/main" val="2857727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10470A-9060-A4A2-0C77-333175B0B5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8B9B043-359B-3EF4-305B-B272DD8A5A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8201C28-56D3-4204-C3D3-30C18C06D2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76B455-DB35-498B-BB16-1A9C8A98F120}" type="datetimeFigureOut">
              <a:rPr lang="en-IN" smtClean="0"/>
              <a:t>20-11-2022</a:t>
            </a:fld>
            <a:endParaRPr lang="en-IN"/>
          </a:p>
        </p:txBody>
      </p:sp>
      <p:sp>
        <p:nvSpPr>
          <p:cNvPr id="5" name="Footer Placeholder 4">
            <a:extLst>
              <a:ext uri="{FF2B5EF4-FFF2-40B4-BE49-F238E27FC236}">
                <a16:creationId xmlns:a16="http://schemas.microsoft.com/office/drawing/2014/main" id="{39B27CC7-A62B-FAE6-6C50-A0F7ADD7DF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6618A104-47D0-548B-D202-EB64C91AF8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CF5E3C-A3E1-40F8-A172-B745E82BFDF7}" type="slidenum">
              <a:rPr lang="en-IN" smtClean="0"/>
              <a:t>‹#›</a:t>
            </a:fld>
            <a:endParaRPr lang="en-IN"/>
          </a:p>
        </p:txBody>
      </p:sp>
    </p:spTree>
    <p:extLst>
      <p:ext uri="{BB962C8B-B14F-4D97-AF65-F5344CB8AC3E}">
        <p14:creationId xmlns:p14="http://schemas.microsoft.com/office/powerpoint/2010/main" val="1610371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1AEBB-0FA9-0FE4-4394-CD54083BB410}"/>
              </a:ext>
            </a:extLst>
          </p:cNvPr>
          <p:cNvSpPr>
            <a:spLocks noGrp="1"/>
          </p:cNvSpPr>
          <p:nvPr>
            <p:ph type="ctrTitle"/>
          </p:nvPr>
        </p:nvSpPr>
        <p:spPr>
          <a:xfrm>
            <a:off x="1524000" y="573723"/>
            <a:ext cx="9144000" cy="2387600"/>
          </a:xfrm>
        </p:spPr>
        <p:txBody>
          <a:bodyPr>
            <a:normAutofit/>
          </a:bodyPr>
          <a:lstStyle/>
          <a:p>
            <a:r>
              <a:rPr lang="en-IN" sz="6600" b="1" dirty="0">
                <a:latin typeface="Algerian" panose="04020705040A02060702" pitchFamily="82" charset="0"/>
              </a:rPr>
              <a:t>FACTORS AFFECTING MUSCLE FUNCTION</a:t>
            </a:r>
          </a:p>
        </p:txBody>
      </p:sp>
      <p:sp>
        <p:nvSpPr>
          <p:cNvPr id="4" name="Subtitle 2">
            <a:extLst>
              <a:ext uri="{FF2B5EF4-FFF2-40B4-BE49-F238E27FC236}">
                <a16:creationId xmlns:a16="http://schemas.microsoft.com/office/drawing/2014/main" id="{38057D5B-37BB-866D-2ECA-9881A957B11E}"/>
              </a:ext>
            </a:extLst>
          </p:cNvPr>
          <p:cNvSpPr>
            <a:spLocks noGrp="1"/>
          </p:cNvSpPr>
          <p:nvPr>
            <p:ph type="subTitle" idx="1"/>
          </p:nvPr>
        </p:nvSpPr>
        <p:spPr>
          <a:xfrm>
            <a:off x="1524000" y="3602038"/>
            <a:ext cx="9144000" cy="1655762"/>
          </a:xfrm>
        </p:spPr>
        <p:txBody>
          <a:bodyPr>
            <a:normAutofit lnSpcReduction="10000"/>
          </a:bodyPr>
          <a:lstStyle/>
          <a:p>
            <a:r>
              <a:rPr lang="en-IN" sz="2400" b="1" dirty="0"/>
              <a:t>BY:</a:t>
            </a:r>
          </a:p>
          <a:p>
            <a:r>
              <a:rPr lang="en-IN" sz="2400" b="1" dirty="0"/>
              <a:t>DR. DIGVIJAY SHARMA</a:t>
            </a:r>
          </a:p>
          <a:p>
            <a:r>
              <a:rPr lang="en-IN" sz="2400" b="1" dirty="0"/>
              <a:t>DIRECTOR</a:t>
            </a:r>
          </a:p>
          <a:p>
            <a:r>
              <a:rPr lang="en-IN" sz="2400" b="1" dirty="0"/>
              <a:t>SCHOOL OF HEALTH SCIENCES, CSJMU</a:t>
            </a:r>
          </a:p>
          <a:p>
            <a:endParaRPr lang="en-IN" dirty="0"/>
          </a:p>
        </p:txBody>
      </p:sp>
    </p:spTree>
    <p:extLst>
      <p:ext uri="{BB962C8B-B14F-4D97-AF65-F5344CB8AC3E}">
        <p14:creationId xmlns:p14="http://schemas.microsoft.com/office/powerpoint/2010/main" val="1097445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9B030-BAA6-4F15-F4CC-B77FADB29CFE}"/>
              </a:ext>
            </a:extLst>
          </p:cNvPr>
          <p:cNvSpPr>
            <a:spLocks noGrp="1"/>
          </p:cNvSpPr>
          <p:nvPr>
            <p:ph type="title"/>
          </p:nvPr>
        </p:nvSpPr>
        <p:spPr/>
        <p:txBody>
          <a:bodyPr/>
          <a:lstStyle/>
          <a:p>
            <a:pPr algn="ctr"/>
            <a:r>
              <a:rPr lang="en-IN" b="1" dirty="0">
                <a:latin typeface="Algerian" panose="04020705040A02060702" pitchFamily="82" charset="0"/>
              </a:rPr>
              <a:t>Passive </a:t>
            </a:r>
            <a:r>
              <a:rPr lang="en-IN" sz="4400" b="1" dirty="0">
                <a:latin typeface="Algerian" panose="04020705040A02060702" pitchFamily="82" charset="0"/>
              </a:rPr>
              <a:t>insufficiency</a:t>
            </a:r>
            <a:endParaRPr lang="en-IN" dirty="0"/>
          </a:p>
        </p:txBody>
      </p:sp>
      <p:sp>
        <p:nvSpPr>
          <p:cNvPr id="3" name="Content Placeholder 2">
            <a:extLst>
              <a:ext uri="{FF2B5EF4-FFF2-40B4-BE49-F238E27FC236}">
                <a16:creationId xmlns:a16="http://schemas.microsoft.com/office/drawing/2014/main" id="{166DE7F2-2F4F-01E3-756B-E154B4DBF1DD}"/>
              </a:ext>
            </a:extLst>
          </p:cNvPr>
          <p:cNvSpPr>
            <a:spLocks noGrp="1"/>
          </p:cNvSpPr>
          <p:nvPr>
            <p:ph idx="1"/>
          </p:nvPr>
        </p:nvSpPr>
        <p:spPr>
          <a:xfrm>
            <a:off x="838200" y="1463040"/>
            <a:ext cx="10515600" cy="4713923"/>
          </a:xfrm>
        </p:spPr>
        <p:txBody>
          <a:bodyPr>
            <a:normAutofit fontScale="92500" lnSpcReduction="20000"/>
          </a:bodyPr>
          <a:lstStyle/>
          <a:p>
            <a:r>
              <a:rPr lang="en-IN" dirty="0"/>
              <a:t>It occurs when an inactive antagonistic muscle is of insufficient length to permit completion of the full ROM available at joints crossed by the passive muscle</a:t>
            </a:r>
          </a:p>
          <a:p>
            <a:r>
              <a:rPr lang="en-IN" dirty="0"/>
              <a:t>When such a situation occurs, passive tension develops in muscle</a:t>
            </a:r>
          </a:p>
          <a:p>
            <a:r>
              <a:rPr lang="en-IN" dirty="0"/>
              <a:t>The passive tension developed in these muscles make check further motion of the bony lever and if the tension generated is sufficient it may pull the bony lever in the direction of passive pull</a:t>
            </a:r>
          </a:p>
          <a:p>
            <a:r>
              <a:rPr lang="en-IN" dirty="0"/>
              <a:t>When movement of the lever occurs as a result of the passive pull, it is called as tendon action or tenodesis</a:t>
            </a:r>
          </a:p>
          <a:p>
            <a:r>
              <a:rPr lang="en-IN" dirty="0"/>
              <a:t>Under normal conditions, one joint muscle rarely If ever are of insufficient length to allow full ROM at the joint</a:t>
            </a:r>
          </a:p>
          <a:p>
            <a:r>
              <a:rPr lang="en-IN" dirty="0"/>
              <a:t>However, the two joint or multi joint muscles are frequently insufficient length or extensibility to allow full ROM to be produced simultaneously at all joints crossed by the muscle</a:t>
            </a:r>
          </a:p>
        </p:txBody>
      </p:sp>
    </p:spTree>
    <p:extLst>
      <p:ext uri="{BB962C8B-B14F-4D97-AF65-F5344CB8AC3E}">
        <p14:creationId xmlns:p14="http://schemas.microsoft.com/office/powerpoint/2010/main" val="4066138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8FBD80-D800-4655-B6D2-5567623220CF}"/>
              </a:ext>
            </a:extLst>
          </p:cNvPr>
          <p:cNvSpPr>
            <a:spLocks noGrp="1"/>
          </p:cNvSpPr>
          <p:nvPr>
            <p:ph idx="1"/>
          </p:nvPr>
        </p:nvSpPr>
        <p:spPr>
          <a:xfrm>
            <a:off x="838200" y="1185545"/>
            <a:ext cx="10515600" cy="1679575"/>
          </a:xfrm>
        </p:spPr>
        <p:txBody>
          <a:bodyPr/>
          <a:lstStyle/>
          <a:p>
            <a:r>
              <a:rPr lang="en-IN" dirty="0"/>
              <a:t>Example: if once elbow placed on the table and the hand is allowed to drop forward into wrist flexion, the fingers tend to extend. Extension of the fingers are a result of passive insufficiency of the finger extensors</a:t>
            </a:r>
          </a:p>
          <a:p>
            <a:pPr marL="0" indent="0">
              <a:buNone/>
            </a:pPr>
            <a:endParaRPr lang="en-IN" dirty="0"/>
          </a:p>
        </p:txBody>
      </p:sp>
      <p:pic>
        <p:nvPicPr>
          <p:cNvPr id="2" name="Picture 1">
            <a:extLst>
              <a:ext uri="{FF2B5EF4-FFF2-40B4-BE49-F238E27FC236}">
                <a16:creationId xmlns:a16="http://schemas.microsoft.com/office/drawing/2014/main" id="{69034204-B42D-3101-6181-27B745467991}"/>
              </a:ext>
            </a:extLst>
          </p:cNvPr>
          <p:cNvPicPr>
            <a:picLocks noChangeAspect="1"/>
          </p:cNvPicPr>
          <p:nvPr/>
        </p:nvPicPr>
        <p:blipFill>
          <a:blip r:embed="rId2"/>
          <a:stretch>
            <a:fillRect/>
          </a:stretch>
        </p:blipFill>
        <p:spPr>
          <a:xfrm>
            <a:off x="3857307" y="2527935"/>
            <a:ext cx="5439093" cy="4052658"/>
          </a:xfrm>
          <a:prstGeom prst="rect">
            <a:avLst/>
          </a:prstGeom>
        </p:spPr>
      </p:pic>
    </p:spTree>
    <p:extLst>
      <p:ext uri="{BB962C8B-B14F-4D97-AF65-F5344CB8AC3E}">
        <p14:creationId xmlns:p14="http://schemas.microsoft.com/office/powerpoint/2010/main" val="744506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e Muscular System 1.Organ Level Structure &amp; Function 2.System Level  Structure &amp; Function 3.Injury to the Musculoskeletal System 4.Muscular  Analysis. - ppt download">
            <a:extLst>
              <a:ext uri="{FF2B5EF4-FFF2-40B4-BE49-F238E27FC236}">
                <a16:creationId xmlns:a16="http://schemas.microsoft.com/office/drawing/2014/main" id="{69517A7F-24CD-3AC7-9202-6CE9C564F4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499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CD8DA-95A8-0FB8-27EB-AA225DF93289}"/>
              </a:ext>
            </a:extLst>
          </p:cNvPr>
          <p:cNvSpPr>
            <a:spLocks noGrp="1"/>
          </p:cNvSpPr>
          <p:nvPr>
            <p:ph type="title"/>
          </p:nvPr>
        </p:nvSpPr>
        <p:spPr/>
        <p:txBody>
          <a:bodyPr/>
          <a:lstStyle/>
          <a:p>
            <a:pPr algn="ctr"/>
            <a:r>
              <a:rPr lang="en-IN" sz="6000" b="1" dirty="0">
                <a:latin typeface="Algerian" panose="04020705040A02060702" pitchFamily="82" charset="0"/>
              </a:rPr>
              <a:t>Sensory receptors</a:t>
            </a:r>
            <a:endParaRPr lang="en-IN" b="1" dirty="0">
              <a:latin typeface="Algerian" panose="04020705040A02060702" pitchFamily="82" charset="0"/>
            </a:endParaRPr>
          </a:p>
        </p:txBody>
      </p:sp>
      <p:sp>
        <p:nvSpPr>
          <p:cNvPr id="3" name="Content Placeholder 2">
            <a:extLst>
              <a:ext uri="{FF2B5EF4-FFF2-40B4-BE49-F238E27FC236}">
                <a16:creationId xmlns:a16="http://schemas.microsoft.com/office/drawing/2014/main" id="{19C64DBC-35B5-50F7-6E4C-BA1E32ABFB95}"/>
              </a:ext>
            </a:extLst>
          </p:cNvPr>
          <p:cNvSpPr>
            <a:spLocks noGrp="1"/>
          </p:cNvSpPr>
          <p:nvPr>
            <p:ph idx="1"/>
          </p:nvPr>
        </p:nvSpPr>
        <p:spPr/>
        <p:txBody>
          <a:bodyPr/>
          <a:lstStyle/>
          <a:p>
            <a:r>
              <a:rPr lang="en-IN" dirty="0"/>
              <a:t>Two important types of sensory receptors are:</a:t>
            </a:r>
          </a:p>
          <a:p>
            <a:pPr lvl="1"/>
            <a:r>
              <a:rPr lang="en-IN" dirty="0"/>
              <a:t>Golgi tendon organ</a:t>
            </a:r>
          </a:p>
          <a:p>
            <a:pPr lvl="1"/>
            <a:r>
              <a:rPr lang="en-IN" dirty="0"/>
              <a:t>Muscle spindle  </a:t>
            </a:r>
          </a:p>
          <a:p>
            <a:pPr lvl="1"/>
            <a:endParaRPr lang="en-IN" dirty="0"/>
          </a:p>
          <a:p>
            <a:pPr marL="457200" lvl="1" indent="0">
              <a:buNone/>
            </a:pPr>
            <a:r>
              <a:rPr lang="en-IN" dirty="0"/>
              <a:t>Both these receptors help to protect the muscle from injury by monitoring change in muscle length</a:t>
            </a:r>
          </a:p>
        </p:txBody>
      </p:sp>
    </p:spTree>
    <p:extLst>
      <p:ext uri="{BB962C8B-B14F-4D97-AF65-F5344CB8AC3E}">
        <p14:creationId xmlns:p14="http://schemas.microsoft.com/office/powerpoint/2010/main" val="3569971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74276-123F-907D-8367-AEC034E9594E}"/>
              </a:ext>
            </a:extLst>
          </p:cNvPr>
          <p:cNvSpPr>
            <a:spLocks noGrp="1"/>
          </p:cNvSpPr>
          <p:nvPr>
            <p:ph type="title"/>
          </p:nvPr>
        </p:nvSpPr>
        <p:spPr/>
        <p:txBody>
          <a:bodyPr/>
          <a:lstStyle/>
          <a:p>
            <a:pPr algn="ctr"/>
            <a:r>
              <a:rPr lang="en-IN" sz="6000" b="1" dirty="0">
                <a:latin typeface="Algerian" panose="04020705040A02060702" pitchFamily="82" charset="0"/>
              </a:rPr>
              <a:t>Golgi Tendon organ</a:t>
            </a:r>
            <a:endParaRPr lang="en-IN" b="1" dirty="0">
              <a:latin typeface="Algerian" panose="04020705040A02060702" pitchFamily="82" charset="0"/>
            </a:endParaRPr>
          </a:p>
        </p:txBody>
      </p:sp>
      <p:sp>
        <p:nvSpPr>
          <p:cNvPr id="3" name="Content Placeholder 2">
            <a:extLst>
              <a:ext uri="{FF2B5EF4-FFF2-40B4-BE49-F238E27FC236}">
                <a16:creationId xmlns:a16="http://schemas.microsoft.com/office/drawing/2014/main" id="{47E84A06-94E9-526B-65A4-B063B1E71980}"/>
              </a:ext>
            </a:extLst>
          </p:cNvPr>
          <p:cNvSpPr>
            <a:spLocks noGrp="1"/>
          </p:cNvSpPr>
          <p:nvPr>
            <p:ph idx="1"/>
          </p:nvPr>
        </p:nvSpPr>
        <p:spPr>
          <a:xfrm>
            <a:off x="838200" y="1825625"/>
            <a:ext cx="10515600" cy="2563495"/>
          </a:xfrm>
        </p:spPr>
        <p:txBody>
          <a:bodyPr/>
          <a:lstStyle/>
          <a:p>
            <a:r>
              <a:rPr lang="en-IN" dirty="0"/>
              <a:t>It is located in the tendon at the myotendinous junction</a:t>
            </a:r>
          </a:p>
          <a:p>
            <a:r>
              <a:rPr lang="en-IN" dirty="0"/>
              <a:t>These are sensitive to tension and may be activated either by muscle contraction or excessive stretch of the muscle</a:t>
            </a:r>
          </a:p>
          <a:p>
            <a:r>
              <a:rPr lang="en-IN" dirty="0"/>
              <a:t>When it gets excited, they send a message to the nervous system to inhibit the muscle in whose tendon the receptor lies</a:t>
            </a:r>
          </a:p>
        </p:txBody>
      </p:sp>
    </p:spTree>
    <p:extLst>
      <p:ext uri="{BB962C8B-B14F-4D97-AF65-F5344CB8AC3E}">
        <p14:creationId xmlns:p14="http://schemas.microsoft.com/office/powerpoint/2010/main" val="3354696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E22B33-775D-85DE-2996-B4966DFBA71C}"/>
              </a:ext>
            </a:extLst>
          </p:cNvPr>
          <p:cNvPicPr>
            <a:picLocks noChangeAspect="1"/>
          </p:cNvPicPr>
          <p:nvPr/>
        </p:nvPicPr>
        <p:blipFill>
          <a:blip r:embed="rId2"/>
          <a:stretch>
            <a:fillRect/>
          </a:stretch>
        </p:blipFill>
        <p:spPr>
          <a:xfrm>
            <a:off x="416560" y="291240"/>
            <a:ext cx="4897119" cy="6220910"/>
          </a:xfrm>
          <a:prstGeom prst="rect">
            <a:avLst/>
          </a:prstGeom>
        </p:spPr>
      </p:pic>
      <p:pic>
        <p:nvPicPr>
          <p:cNvPr id="4" name="Picture 3">
            <a:extLst>
              <a:ext uri="{FF2B5EF4-FFF2-40B4-BE49-F238E27FC236}">
                <a16:creationId xmlns:a16="http://schemas.microsoft.com/office/drawing/2014/main" id="{182945F4-B2ED-DAC8-11F1-D0B6F3DE678C}"/>
              </a:ext>
            </a:extLst>
          </p:cNvPr>
          <p:cNvPicPr>
            <a:picLocks noChangeAspect="1"/>
          </p:cNvPicPr>
          <p:nvPr/>
        </p:nvPicPr>
        <p:blipFill>
          <a:blip r:embed="rId3"/>
          <a:stretch>
            <a:fillRect/>
          </a:stretch>
        </p:blipFill>
        <p:spPr>
          <a:xfrm>
            <a:off x="4911851" y="0"/>
            <a:ext cx="6463221" cy="3401695"/>
          </a:xfrm>
          <a:prstGeom prst="rect">
            <a:avLst/>
          </a:prstGeom>
        </p:spPr>
      </p:pic>
      <p:pic>
        <p:nvPicPr>
          <p:cNvPr id="5" name="Picture 4">
            <a:extLst>
              <a:ext uri="{FF2B5EF4-FFF2-40B4-BE49-F238E27FC236}">
                <a16:creationId xmlns:a16="http://schemas.microsoft.com/office/drawing/2014/main" id="{2C68B3E0-1EA5-F5EE-41BA-E082AA58D417}"/>
              </a:ext>
            </a:extLst>
          </p:cNvPr>
          <p:cNvPicPr>
            <a:picLocks noChangeAspect="1"/>
          </p:cNvPicPr>
          <p:nvPr/>
        </p:nvPicPr>
        <p:blipFill>
          <a:blip r:embed="rId4"/>
          <a:stretch>
            <a:fillRect/>
          </a:stretch>
        </p:blipFill>
        <p:spPr>
          <a:xfrm>
            <a:off x="6096000" y="3188286"/>
            <a:ext cx="4063365" cy="3490326"/>
          </a:xfrm>
          <a:prstGeom prst="rect">
            <a:avLst/>
          </a:prstGeom>
        </p:spPr>
      </p:pic>
    </p:spTree>
    <p:extLst>
      <p:ext uri="{BB962C8B-B14F-4D97-AF65-F5344CB8AC3E}">
        <p14:creationId xmlns:p14="http://schemas.microsoft.com/office/powerpoint/2010/main" val="4090716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C4CE7-7887-E37E-9237-4600B9261217}"/>
              </a:ext>
            </a:extLst>
          </p:cNvPr>
          <p:cNvSpPr>
            <a:spLocks noGrp="1"/>
          </p:cNvSpPr>
          <p:nvPr>
            <p:ph type="title"/>
          </p:nvPr>
        </p:nvSpPr>
        <p:spPr>
          <a:xfrm>
            <a:off x="838200" y="172085"/>
            <a:ext cx="10515600" cy="1325563"/>
          </a:xfrm>
        </p:spPr>
        <p:txBody>
          <a:bodyPr/>
          <a:lstStyle/>
          <a:p>
            <a:pPr algn="ctr"/>
            <a:r>
              <a:rPr lang="en-IN" b="1" dirty="0">
                <a:latin typeface="Algerian" panose="04020705040A02060702" pitchFamily="82" charset="0"/>
              </a:rPr>
              <a:t>Muscle spindle</a:t>
            </a:r>
            <a:endParaRPr lang="en-IN" dirty="0"/>
          </a:p>
        </p:txBody>
      </p:sp>
      <p:sp>
        <p:nvSpPr>
          <p:cNvPr id="3" name="Content Placeholder 2">
            <a:extLst>
              <a:ext uri="{FF2B5EF4-FFF2-40B4-BE49-F238E27FC236}">
                <a16:creationId xmlns:a16="http://schemas.microsoft.com/office/drawing/2014/main" id="{895433CB-1ACC-0E1F-7A4E-9D9E7D3FD05D}"/>
              </a:ext>
            </a:extLst>
          </p:cNvPr>
          <p:cNvSpPr>
            <a:spLocks noGrp="1"/>
          </p:cNvSpPr>
          <p:nvPr>
            <p:ph idx="1"/>
          </p:nvPr>
        </p:nvSpPr>
        <p:spPr>
          <a:xfrm>
            <a:off x="406400" y="1320800"/>
            <a:ext cx="11521440" cy="5242560"/>
          </a:xfrm>
        </p:spPr>
        <p:txBody>
          <a:bodyPr>
            <a:normAutofit fontScale="92500" lnSpcReduction="20000"/>
          </a:bodyPr>
          <a:lstStyle/>
          <a:p>
            <a:pPr>
              <a:lnSpc>
                <a:spcPct val="150000"/>
              </a:lnSpc>
            </a:pPr>
            <a:r>
              <a:rPr lang="en-IN" dirty="0"/>
              <a:t>It consists of 2 to 10 specialized muscle fibres (intrafusal fibres) enclosed in a connective tissue sheath are inter-spread throughout the muscle</a:t>
            </a:r>
          </a:p>
          <a:p>
            <a:pPr>
              <a:lnSpc>
                <a:spcPct val="150000"/>
              </a:lnSpc>
            </a:pPr>
            <a:r>
              <a:rPr lang="en-IN" dirty="0"/>
              <a:t>These fibres are sensitive to the length and the velocity of lengthening of muscle fibres (intrafusal fibres)</a:t>
            </a:r>
          </a:p>
          <a:p>
            <a:pPr>
              <a:lnSpc>
                <a:spcPct val="150000"/>
              </a:lnSpc>
            </a:pPr>
            <a:r>
              <a:rPr lang="en-IN" dirty="0"/>
              <a:t>When the muscle stretches muscle spindle send messages to the brain , while stop when muscle shortens</a:t>
            </a:r>
          </a:p>
          <a:p>
            <a:pPr>
              <a:lnSpc>
                <a:spcPct val="150000"/>
              </a:lnSpc>
            </a:pPr>
            <a:r>
              <a:rPr lang="en-IN" dirty="0"/>
              <a:t>When the signals decreases, the higher centres send impulses to intrafusal fibres in the spindle to shorten so they once again are liable to respond to the length change in the muscle</a:t>
            </a:r>
          </a:p>
          <a:p>
            <a:pPr marL="0" indent="0">
              <a:lnSpc>
                <a:spcPct val="150000"/>
              </a:lnSpc>
              <a:buNone/>
            </a:pPr>
            <a:endParaRPr lang="en-IN" dirty="0"/>
          </a:p>
        </p:txBody>
      </p:sp>
    </p:spTree>
    <p:extLst>
      <p:ext uri="{BB962C8B-B14F-4D97-AF65-F5344CB8AC3E}">
        <p14:creationId xmlns:p14="http://schemas.microsoft.com/office/powerpoint/2010/main" val="3022624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63A7A9-AF03-0A0C-2BB0-A8AAA693DE9A}"/>
              </a:ext>
            </a:extLst>
          </p:cNvPr>
          <p:cNvSpPr>
            <a:spLocks noGrp="1"/>
          </p:cNvSpPr>
          <p:nvPr>
            <p:ph idx="1"/>
          </p:nvPr>
        </p:nvSpPr>
        <p:spPr>
          <a:xfrm>
            <a:off x="838200" y="914400"/>
            <a:ext cx="10515600" cy="5364480"/>
          </a:xfrm>
        </p:spPr>
        <p:txBody>
          <a:bodyPr/>
          <a:lstStyle/>
          <a:p>
            <a:pPr>
              <a:lnSpc>
                <a:spcPct val="150000"/>
              </a:lnSpc>
            </a:pPr>
            <a:r>
              <a:rPr lang="en-IN" dirty="0"/>
              <a:t>The muscle spindle is responsible for sending impulse to the muscle in which it lies when the tendon of muscle is tapped with hammer</a:t>
            </a:r>
          </a:p>
          <a:p>
            <a:pPr>
              <a:lnSpc>
                <a:spcPct val="150000"/>
              </a:lnSpc>
            </a:pPr>
            <a:r>
              <a:rPr lang="en-IN" dirty="0"/>
              <a:t>The quick stretch of the muscle by tapping the tendon activates the muscle spindles and muscle respond to this sudden impulse by brief contractions</a:t>
            </a:r>
          </a:p>
          <a:p>
            <a:pPr>
              <a:lnSpc>
                <a:spcPct val="150000"/>
              </a:lnSpc>
            </a:pPr>
            <a:r>
              <a:rPr lang="en-IN" dirty="0"/>
              <a:t>This response is called stretch reflex or deep tendon reflex (DTR) or muscle spindle reflex (MSR)</a:t>
            </a:r>
          </a:p>
          <a:p>
            <a:pPr marL="0" indent="0">
              <a:lnSpc>
                <a:spcPct val="150000"/>
              </a:lnSpc>
              <a:buNone/>
            </a:pPr>
            <a:endParaRPr lang="en-IN" dirty="0"/>
          </a:p>
        </p:txBody>
      </p:sp>
    </p:spTree>
    <p:extLst>
      <p:ext uri="{BB962C8B-B14F-4D97-AF65-F5344CB8AC3E}">
        <p14:creationId xmlns:p14="http://schemas.microsoft.com/office/powerpoint/2010/main" val="1093297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uscle spindle - Wikipedia">
            <a:extLst>
              <a:ext uri="{FF2B5EF4-FFF2-40B4-BE49-F238E27FC236}">
                <a16:creationId xmlns:a16="http://schemas.microsoft.com/office/drawing/2014/main" id="{BF324313-9D9F-F320-3F28-C5EC6F478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480" y="255904"/>
            <a:ext cx="6575319" cy="382841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6D6AB94-2B84-5D63-0A5A-DE54EEF406F4}"/>
              </a:ext>
            </a:extLst>
          </p:cNvPr>
          <p:cNvPicPr>
            <a:picLocks noChangeAspect="1"/>
          </p:cNvPicPr>
          <p:nvPr/>
        </p:nvPicPr>
        <p:blipFill>
          <a:blip r:embed="rId3"/>
          <a:stretch>
            <a:fillRect/>
          </a:stretch>
        </p:blipFill>
        <p:spPr>
          <a:xfrm>
            <a:off x="6978967" y="255905"/>
            <a:ext cx="4820503" cy="4559935"/>
          </a:xfrm>
          <a:prstGeom prst="rect">
            <a:avLst/>
          </a:prstGeom>
        </p:spPr>
      </p:pic>
      <p:pic>
        <p:nvPicPr>
          <p:cNvPr id="4" name="Picture 3">
            <a:extLst>
              <a:ext uri="{FF2B5EF4-FFF2-40B4-BE49-F238E27FC236}">
                <a16:creationId xmlns:a16="http://schemas.microsoft.com/office/drawing/2014/main" id="{D1FE296B-6629-1FF5-3C49-C58600CA1AE0}"/>
              </a:ext>
            </a:extLst>
          </p:cNvPr>
          <p:cNvPicPr>
            <a:picLocks noChangeAspect="1"/>
          </p:cNvPicPr>
          <p:nvPr/>
        </p:nvPicPr>
        <p:blipFill>
          <a:blip r:embed="rId4"/>
          <a:stretch>
            <a:fillRect/>
          </a:stretch>
        </p:blipFill>
        <p:spPr>
          <a:xfrm>
            <a:off x="1341120" y="4084319"/>
            <a:ext cx="4673600" cy="2628900"/>
          </a:xfrm>
          <a:prstGeom prst="rect">
            <a:avLst/>
          </a:prstGeom>
        </p:spPr>
      </p:pic>
    </p:spTree>
    <p:extLst>
      <p:ext uri="{BB962C8B-B14F-4D97-AF65-F5344CB8AC3E}">
        <p14:creationId xmlns:p14="http://schemas.microsoft.com/office/powerpoint/2010/main" val="3802531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7984B-881C-BDD0-08F3-FB40AB6E05B6}"/>
              </a:ext>
            </a:extLst>
          </p:cNvPr>
          <p:cNvSpPr>
            <a:spLocks noGrp="1"/>
          </p:cNvSpPr>
          <p:nvPr>
            <p:ph type="title"/>
          </p:nvPr>
        </p:nvSpPr>
        <p:spPr/>
        <p:txBody>
          <a:bodyPr/>
          <a:lstStyle/>
          <a:p>
            <a:pPr algn="ctr"/>
            <a:r>
              <a:rPr lang="en-IN" b="1" dirty="0">
                <a:latin typeface="Algerian" panose="04020705040A02060702" pitchFamily="82" charset="0"/>
              </a:rPr>
              <a:t>Muscle tone</a:t>
            </a:r>
            <a:endParaRPr lang="en-IN" dirty="0"/>
          </a:p>
        </p:txBody>
      </p:sp>
      <p:sp>
        <p:nvSpPr>
          <p:cNvPr id="3" name="Content Placeholder 2">
            <a:extLst>
              <a:ext uri="{FF2B5EF4-FFF2-40B4-BE49-F238E27FC236}">
                <a16:creationId xmlns:a16="http://schemas.microsoft.com/office/drawing/2014/main" id="{297D10E9-2015-0EDE-C19E-4C1CC10477F3}"/>
              </a:ext>
            </a:extLst>
          </p:cNvPr>
          <p:cNvSpPr>
            <a:spLocks noGrp="1"/>
          </p:cNvSpPr>
          <p:nvPr>
            <p:ph idx="1"/>
          </p:nvPr>
        </p:nvSpPr>
        <p:spPr/>
        <p:txBody>
          <a:bodyPr/>
          <a:lstStyle/>
          <a:p>
            <a:r>
              <a:rPr lang="en-IN" dirty="0"/>
              <a:t>It is defined as the state of partial contraction of muscle or response of the muscle to stretch</a:t>
            </a:r>
          </a:p>
          <a:p>
            <a:r>
              <a:rPr lang="en-IN" dirty="0"/>
              <a:t>Normal muscle tone is due to the discharge in the gamma motor neurons whose activity is regulated by the excitatory and inhibitory reticulospinal tracts</a:t>
            </a:r>
          </a:p>
          <a:p>
            <a:r>
              <a:rPr lang="en-IN" dirty="0"/>
              <a:t>The higher centres that are required for the maintenance of normal muscle tone are:</a:t>
            </a:r>
          </a:p>
          <a:p>
            <a:pPr lvl="1"/>
            <a:r>
              <a:rPr lang="en-IN" dirty="0"/>
              <a:t>Cerebellum</a:t>
            </a:r>
          </a:p>
          <a:p>
            <a:pPr lvl="1"/>
            <a:r>
              <a:rPr lang="en-IN" dirty="0"/>
              <a:t>Basal ganglia</a:t>
            </a:r>
          </a:p>
          <a:p>
            <a:pPr lvl="1"/>
            <a:r>
              <a:rPr lang="en-IN" dirty="0"/>
              <a:t>Cerebral cortex to some extent</a:t>
            </a:r>
          </a:p>
        </p:txBody>
      </p:sp>
    </p:spTree>
    <p:extLst>
      <p:ext uri="{BB962C8B-B14F-4D97-AF65-F5344CB8AC3E}">
        <p14:creationId xmlns:p14="http://schemas.microsoft.com/office/powerpoint/2010/main" val="1730660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D4F54-E520-1748-B8C0-C407CEA05AC6}"/>
              </a:ext>
            </a:extLst>
          </p:cNvPr>
          <p:cNvSpPr>
            <a:spLocks noGrp="1"/>
          </p:cNvSpPr>
          <p:nvPr>
            <p:ph type="title"/>
          </p:nvPr>
        </p:nvSpPr>
        <p:spPr/>
        <p:txBody>
          <a:bodyPr/>
          <a:lstStyle/>
          <a:p>
            <a:r>
              <a:rPr lang="en-IN" sz="4400" b="1" dirty="0">
                <a:latin typeface="Algerian" panose="04020705040A02060702" pitchFamily="82" charset="0"/>
              </a:rPr>
              <a:t>FACTORS AFFECTING MUSCLE FUNCTION</a:t>
            </a:r>
            <a:endParaRPr lang="en-IN" dirty="0"/>
          </a:p>
        </p:txBody>
      </p:sp>
      <p:sp>
        <p:nvSpPr>
          <p:cNvPr id="4" name="Content Placeholder 2">
            <a:extLst>
              <a:ext uri="{FF2B5EF4-FFF2-40B4-BE49-F238E27FC236}">
                <a16:creationId xmlns:a16="http://schemas.microsoft.com/office/drawing/2014/main" id="{45DB9B5C-10DA-EDF9-357E-328BBD6E9695}"/>
              </a:ext>
            </a:extLst>
          </p:cNvPr>
          <p:cNvSpPr>
            <a:spLocks noGrp="1"/>
          </p:cNvSpPr>
          <p:nvPr>
            <p:ph idx="1"/>
          </p:nvPr>
        </p:nvSpPr>
        <p:spPr>
          <a:xfrm>
            <a:off x="838200" y="1825625"/>
            <a:ext cx="10515600" cy="4351338"/>
          </a:xfrm>
        </p:spPr>
        <p:txBody>
          <a:bodyPr/>
          <a:lstStyle/>
          <a:p>
            <a:r>
              <a:rPr lang="en-IN" dirty="0"/>
              <a:t>There are several factors out of which some are:</a:t>
            </a:r>
          </a:p>
          <a:p>
            <a:pPr lvl="1"/>
            <a:r>
              <a:rPr lang="en-IN" dirty="0"/>
              <a:t>Types of joint and location of muscle attachment</a:t>
            </a:r>
          </a:p>
          <a:p>
            <a:pPr lvl="1"/>
            <a:r>
              <a:rPr lang="en-IN" dirty="0"/>
              <a:t>Number of joints crossed by the muscle</a:t>
            </a:r>
          </a:p>
          <a:p>
            <a:pPr lvl="1"/>
            <a:r>
              <a:rPr lang="en-IN" dirty="0"/>
              <a:t>Active insufficiency</a:t>
            </a:r>
          </a:p>
          <a:p>
            <a:pPr lvl="1"/>
            <a:r>
              <a:rPr lang="en-IN" dirty="0"/>
              <a:t>Passive insufficiency</a:t>
            </a:r>
          </a:p>
          <a:p>
            <a:pPr lvl="1"/>
            <a:r>
              <a:rPr lang="en-IN" dirty="0"/>
              <a:t>Sensory receptors</a:t>
            </a:r>
          </a:p>
        </p:txBody>
      </p:sp>
    </p:spTree>
    <p:extLst>
      <p:ext uri="{BB962C8B-B14F-4D97-AF65-F5344CB8AC3E}">
        <p14:creationId xmlns:p14="http://schemas.microsoft.com/office/powerpoint/2010/main" val="2338501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PDF] Muscle Tone Physiology and Abnormalities | Semantic Scholar">
            <a:extLst>
              <a:ext uri="{FF2B5EF4-FFF2-40B4-BE49-F238E27FC236}">
                <a16:creationId xmlns:a16="http://schemas.microsoft.com/office/drawing/2014/main" id="{4EE028F1-1044-F5FC-7700-0F3A228F11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13" y="0"/>
            <a:ext cx="119427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935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87D34-75A2-C699-9D0B-A78EDBC13950}"/>
              </a:ext>
            </a:extLst>
          </p:cNvPr>
          <p:cNvSpPr>
            <a:spLocks noGrp="1"/>
          </p:cNvSpPr>
          <p:nvPr>
            <p:ph type="title"/>
          </p:nvPr>
        </p:nvSpPr>
        <p:spPr/>
        <p:txBody>
          <a:bodyPr/>
          <a:lstStyle/>
          <a:p>
            <a:pPr algn="ctr"/>
            <a:r>
              <a:rPr lang="en-IN" b="1" dirty="0">
                <a:latin typeface="Algerian" panose="04020705040A02060702" pitchFamily="82" charset="0"/>
              </a:rPr>
              <a:t>Abnormalities of Muscle tone</a:t>
            </a:r>
            <a:endParaRPr lang="en-IN" dirty="0"/>
          </a:p>
        </p:txBody>
      </p:sp>
      <p:sp>
        <p:nvSpPr>
          <p:cNvPr id="3" name="Content Placeholder 2">
            <a:extLst>
              <a:ext uri="{FF2B5EF4-FFF2-40B4-BE49-F238E27FC236}">
                <a16:creationId xmlns:a16="http://schemas.microsoft.com/office/drawing/2014/main" id="{9E14BE0F-A0A1-DB43-794A-4C4855ECFE31}"/>
              </a:ext>
            </a:extLst>
          </p:cNvPr>
          <p:cNvSpPr>
            <a:spLocks noGrp="1"/>
          </p:cNvSpPr>
          <p:nvPr>
            <p:ph idx="1"/>
          </p:nvPr>
        </p:nvSpPr>
        <p:spPr/>
        <p:txBody>
          <a:bodyPr/>
          <a:lstStyle/>
          <a:p>
            <a:pPr marL="514350" indent="-514350">
              <a:buAutoNum type="arabicPeriod"/>
            </a:pPr>
            <a:r>
              <a:rPr lang="en-IN" dirty="0"/>
              <a:t>Hypotonia- Decrease in the muscle tone in Lower motor neuron lesion</a:t>
            </a:r>
          </a:p>
          <a:p>
            <a:pPr marL="514350" indent="-514350">
              <a:buAutoNum type="arabicPeriod"/>
            </a:pPr>
            <a:r>
              <a:rPr lang="en-IN" dirty="0"/>
              <a:t>Atonia- absence of muscle tone occurring due to cerebellar lesions</a:t>
            </a:r>
          </a:p>
          <a:p>
            <a:pPr marL="514350" indent="-514350">
              <a:buAutoNum type="arabicPeriod"/>
            </a:pPr>
            <a:r>
              <a:rPr lang="en-IN" dirty="0"/>
              <a:t>Hypertonia- increase in muscle tone occurring due to upper motor neuron lesion</a:t>
            </a:r>
          </a:p>
          <a:p>
            <a:pPr marL="971550" lvl="1" indent="-514350">
              <a:buAutoNum type="arabicPeriod"/>
            </a:pPr>
            <a:r>
              <a:rPr lang="en-IN" dirty="0"/>
              <a:t>Spasticity- occurs in upper motor neuron lesion in which extra-pyramidal fibres are damaged</a:t>
            </a:r>
          </a:p>
          <a:p>
            <a:pPr marL="971550" lvl="1" indent="-514350">
              <a:buAutoNum type="arabicPeriod"/>
            </a:pPr>
            <a:r>
              <a:rPr lang="en-IN" dirty="0"/>
              <a:t>Rigidity- it occurs in diseases of basal ganglia</a:t>
            </a:r>
          </a:p>
        </p:txBody>
      </p:sp>
    </p:spTree>
    <p:extLst>
      <p:ext uri="{BB962C8B-B14F-4D97-AF65-F5344CB8AC3E}">
        <p14:creationId xmlns:p14="http://schemas.microsoft.com/office/powerpoint/2010/main" val="3545405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uscle tone and Physiology of muscle tone | muscle tone definition,effect  and physiology - PHYSIO STUDY">
            <a:extLst>
              <a:ext uri="{FF2B5EF4-FFF2-40B4-BE49-F238E27FC236}">
                <a16:creationId xmlns:a16="http://schemas.microsoft.com/office/drawing/2014/main" id="{BFB2FFBD-A7E1-57C5-E350-EC7348B7D2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6787"/>
            <a:ext cx="8296275" cy="492442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Muscle Tone - an overview | ScienceDirect Topics">
            <a:extLst>
              <a:ext uri="{FF2B5EF4-FFF2-40B4-BE49-F238E27FC236}">
                <a16:creationId xmlns:a16="http://schemas.microsoft.com/office/drawing/2014/main" id="{37B0A7A7-D972-0A81-1C57-043F54E8A8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860" y="966787"/>
            <a:ext cx="4389140" cy="492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541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9860D-E44C-74C9-8FE7-0EE60042994F}"/>
              </a:ext>
            </a:extLst>
          </p:cNvPr>
          <p:cNvSpPr>
            <a:spLocks noGrp="1"/>
          </p:cNvSpPr>
          <p:nvPr>
            <p:ph type="title"/>
          </p:nvPr>
        </p:nvSpPr>
        <p:spPr/>
        <p:txBody>
          <a:bodyPr>
            <a:normAutofit fontScale="90000"/>
          </a:bodyPr>
          <a:lstStyle/>
          <a:p>
            <a:pPr algn="ctr"/>
            <a:r>
              <a:rPr lang="en-IN" sz="5400" b="1" dirty="0">
                <a:latin typeface="Algerian" panose="04020705040A02060702" pitchFamily="82" charset="0"/>
              </a:rPr>
              <a:t>Proprioception &amp; </a:t>
            </a:r>
            <a:r>
              <a:rPr lang="en-IN" sz="5400" b="1" dirty="0" err="1">
                <a:latin typeface="Algerian" panose="04020705040A02060702" pitchFamily="82" charset="0"/>
              </a:rPr>
              <a:t>kinesthesia</a:t>
            </a:r>
            <a:endParaRPr lang="en-IN" b="1" dirty="0">
              <a:latin typeface="Algerian" panose="04020705040A02060702" pitchFamily="82" charset="0"/>
            </a:endParaRPr>
          </a:p>
        </p:txBody>
      </p:sp>
      <p:sp>
        <p:nvSpPr>
          <p:cNvPr id="3" name="Content Placeholder 2">
            <a:extLst>
              <a:ext uri="{FF2B5EF4-FFF2-40B4-BE49-F238E27FC236}">
                <a16:creationId xmlns:a16="http://schemas.microsoft.com/office/drawing/2014/main" id="{D677678F-2B05-AD59-A5BF-E68631F9C370}"/>
              </a:ext>
            </a:extLst>
          </p:cNvPr>
          <p:cNvSpPr>
            <a:spLocks noGrp="1"/>
          </p:cNvSpPr>
          <p:nvPr>
            <p:ph idx="1"/>
          </p:nvPr>
        </p:nvSpPr>
        <p:spPr/>
        <p:txBody>
          <a:bodyPr>
            <a:normAutofit lnSpcReduction="10000"/>
          </a:bodyPr>
          <a:lstStyle/>
          <a:p>
            <a:pPr>
              <a:lnSpc>
                <a:spcPct val="200000"/>
              </a:lnSpc>
            </a:pPr>
            <a:r>
              <a:rPr lang="en-IN" dirty="0"/>
              <a:t>Proprioception means sense of body’s position in space and </a:t>
            </a:r>
            <a:r>
              <a:rPr lang="en-IN" dirty="0" err="1"/>
              <a:t>kinesthesia</a:t>
            </a:r>
            <a:r>
              <a:rPr lang="en-IN" dirty="0"/>
              <a:t> means the sensation associated with joint movement</a:t>
            </a:r>
          </a:p>
          <a:p>
            <a:pPr>
              <a:lnSpc>
                <a:spcPct val="200000"/>
              </a:lnSpc>
            </a:pPr>
            <a:r>
              <a:rPr lang="en-IN" dirty="0"/>
              <a:t>Proprioceptors are receptors capable of detecting the change in position. Therefore they carry conscious and unconscious </a:t>
            </a:r>
            <a:r>
              <a:rPr lang="en-IN" dirty="0" err="1"/>
              <a:t>kinesthetic</a:t>
            </a:r>
            <a:r>
              <a:rPr lang="en-IN" dirty="0"/>
              <a:t> movement such as sense of passive movement and posture</a:t>
            </a:r>
          </a:p>
        </p:txBody>
      </p:sp>
    </p:spTree>
    <p:extLst>
      <p:ext uri="{BB962C8B-B14F-4D97-AF65-F5344CB8AC3E}">
        <p14:creationId xmlns:p14="http://schemas.microsoft.com/office/powerpoint/2010/main" val="486234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E626AB-3588-CA9D-5B41-07CF577D506D}"/>
              </a:ext>
            </a:extLst>
          </p:cNvPr>
          <p:cNvPicPr>
            <a:picLocks noChangeAspect="1"/>
          </p:cNvPicPr>
          <p:nvPr/>
        </p:nvPicPr>
        <p:blipFill>
          <a:blip r:embed="rId2"/>
          <a:stretch>
            <a:fillRect/>
          </a:stretch>
        </p:blipFill>
        <p:spPr>
          <a:xfrm>
            <a:off x="1445577" y="53340"/>
            <a:ext cx="9300845" cy="6751319"/>
          </a:xfrm>
          <a:prstGeom prst="rect">
            <a:avLst/>
          </a:prstGeom>
        </p:spPr>
      </p:pic>
    </p:spTree>
    <p:extLst>
      <p:ext uri="{BB962C8B-B14F-4D97-AF65-F5344CB8AC3E}">
        <p14:creationId xmlns:p14="http://schemas.microsoft.com/office/powerpoint/2010/main" val="2026238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2D3BA-9B96-D0B5-86C6-088EF48456AD}"/>
              </a:ext>
            </a:extLst>
          </p:cNvPr>
          <p:cNvSpPr>
            <a:spLocks noGrp="1"/>
          </p:cNvSpPr>
          <p:nvPr>
            <p:ph type="title"/>
          </p:nvPr>
        </p:nvSpPr>
        <p:spPr/>
        <p:txBody>
          <a:bodyPr/>
          <a:lstStyle/>
          <a:p>
            <a:pPr algn="ctr"/>
            <a:r>
              <a:rPr lang="en-IN" sz="5400" b="1" dirty="0">
                <a:latin typeface="Algerian" panose="04020705040A02060702" pitchFamily="82" charset="0"/>
              </a:rPr>
              <a:t>Neural pathway</a:t>
            </a:r>
            <a:endParaRPr lang="en-IN" b="1" dirty="0">
              <a:latin typeface="Algerian" panose="04020705040A02060702" pitchFamily="82" charset="0"/>
            </a:endParaRPr>
          </a:p>
        </p:txBody>
      </p:sp>
      <p:sp>
        <p:nvSpPr>
          <p:cNvPr id="3" name="Content Placeholder 2">
            <a:extLst>
              <a:ext uri="{FF2B5EF4-FFF2-40B4-BE49-F238E27FC236}">
                <a16:creationId xmlns:a16="http://schemas.microsoft.com/office/drawing/2014/main" id="{30DD6760-73E1-3A31-330D-1DFB7BEA30DD}"/>
              </a:ext>
            </a:extLst>
          </p:cNvPr>
          <p:cNvSpPr>
            <a:spLocks noGrp="1"/>
          </p:cNvSpPr>
          <p:nvPr>
            <p:ph idx="1"/>
          </p:nvPr>
        </p:nvSpPr>
        <p:spPr>
          <a:xfrm>
            <a:off x="838200" y="1690688"/>
            <a:ext cx="10515600" cy="4486275"/>
          </a:xfrm>
        </p:spPr>
        <p:txBody>
          <a:bodyPr/>
          <a:lstStyle/>
          <a:p>
            <a:pPr>
              <a:lnSpc>
                <a:spcPct val="150000"/>
              </a:lnSpc>
            </a:pPr>
            <a:r>
              <a:rPr lang="en-IN" dirty="0"/>
              <a:t>Conscious sense of position vibration, deep pressure is carried by axons from joint receptors- Pacinian corpuscles. These entering the spinal cord via posterior route, branch and enter the dorsal column of the same side.</a:t>
            </a:r>
          </a:p>
          <a:p>
            <a:pPr>
              <a:lnSpc>
                <a:spcPct val="150000"/>
              </a:lnSpc>
            </a:pPr>
            <a:r>
              <a:rPr lang="en-IN" dirty="0"/>
              <a:t>Unconscious sense is carried by the dorsal and ventral </a:t>
            </a:r>
            <a:r>
              <a:rPr lang="en-IN" dirty="0" err="1"/>
              <a:t>spino</a:t>
            </a:r>
            <a:r>
              <a:rPr lang="en-IN" dirty="0"/>
              <a:t>-cerebellar tract</a:t>
            </a:r>
          </a:p>
          <a:p>
            <a:pPr>
              <a:lnSpc>
                <a:spcPct val="150000"/>
              </a:lnSpc>
            </a:pPr>
            <a:endParaRPr lang="en-IN" dirty="0"/>
          </a:p>
        </p:txBody>
      </p:sp>
    </p:spTree>
    <p:extLst>
      <p:ext uri="{BB962C8B-B14F-4D97-AF65-F5344CB8AC3E}">
        <p14:creationId xmlns:p14="http://schemas.microsoft.com/office/powerpoint/2010/main" val="2982029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Novel observations of Pacinian corpuscle distribution in the hands and feet  based on high-resolution 7-T MRI in healthy volunteers | SpringerLink">
            <a:extLst>
              <a:ext uri="{FF2B5EF4-FFF2-40B4-BE49-F238E27FC236}">
                <a16:creationId xmlns:a16="http://schemas.microsoft.com/office/drawing/2014/main" id="{BC269EEB-F535-29D3-1C9E-648A156F3B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 y="0"/>
            <a:ext cx="68275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SOMATOSENSORY PATHWAYS FROM THE BODY">
            <a:extLst>
              <a:ext uri="{FF2B5EF4-FFF2-40B4-BE49-F238E27FC236}">
                <a16:creationId xmlns:a16="http://schemas.microsoft.com/office/drawing/2014/main" id="{527AD3D4-0574-1C66-4B74-FD9CE0BEBA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3680" y="100481"/>
            <a:ext cx="3129279" cy="6657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655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2FF5F6-5AD2-ED55-639B-03C3FC9A657C}"/>
              </a:ext>
            </a:extLst>
          </p:cNvPr>
          <p:cNvSpPr>
            <a:spLocks noGrp="1"/>
          </p:cNvSpPr>
          <p:nvPr>
            <p:ph type="title"/>
          </p:nvPr>
        </p:nvSpPr>
        <p:spPr/>
        <p:txBody>
          <a:bodyPr/>
          <a:lstStyle/>
          <a:p>
            <a:pPr algn="ctr"/>
            <a:r>
              <a:rPr lang="en-IN" sz="6000" b="1" dirty="0">
                <a:latin typeface="Algerian" panose="04020705040A02060702" pitchFamily="82" charset="0"/>
              </a:rPr>
              <a:t>Types of joint receptors</a:t>
            </a:r>
            <a:endParaRPr lang="en-IN" b="1" dirty="0">
              <a:latin typeface="Algerian" panose="04020705040A02060702" pitchFamily="82" charset="0"/>
            </a:endParaRPr>
          </a:p>
        </p:txBody>
      </p:sp>
      <p:graphicFrame>
        <p:nvGraphicFramePr>
          <p:cNvPr id="5" name="Table 5">
            <a:extLst>
              <a:ext uri="{FF2B5EF4-FFF2-40B4-BE49-F238E27FC236}">
                <a16:creationId xmlns:a16="http://schemas.microsoft.com/office/drawing/2014/main" id="{7711D5FA-3AA4-8543-42DF-167F2F515D40}"/>
              </a:ext>
            </a:extLst>
          </p:cNvPr>
          <p:cNvGraphicFramePr>
            <a:graphicFrameLocks noGrp="1"/>
          </p:cNvGraphicFramePr>
          <p:nvPr>
            <p:extLst>
              <p:ext uri="{D42A27DB-BD31-4B8C-83A1-F6EECF244321}">
                <p14:modId xmlns:p14="http://schemas.microsoft.com/office/powerpoint/2010/main" val="4133625949"/>
              </p:ext>
            </p:extLst>
          </p:nvPr>
        </p:nvGraphicFramePr>
        <p:xfrm>
          <a:off x="340360" y="1603585"/>
          <a:ext cx="11617960" cy="4889289"/>
        </p:xfrm>
        <a:graphic>
          <a:graphicData uri="http://schemas.openxmlformats.org/drawingml/2006/table">
            <a:tbl>
              <a:tblPr firstRow="1" bandRow="1">
                <a:tableStyleId>{5C22544A-7EE6-4342-B048-85BDC9FD1C3A}</a:tableStyleId>
              </a:tblPr>
              <a:tblGrid>
                <a:gridCol w="2440490">
                  <a:extLst>
                    <a:ext uri="{9D8B030D-6E8A-4147-A177-3AD203B41FA5}">
                      <a16:colId xmlns:a16="http://schemas.microsoft.com/office/drawing/2014/main" val="95073386"/>
                    </a:ext>
                  </a:extLst>
                </a:gridCol>
                <a:gridCol w="4245221">
                  <a:extLst>
                    <a:ext uri="{9D8B030D-6E8A-4147-A177-3AD203B41FA5}">
                      <a16:colId xmlns:a16="http://schemas.microsoft.com/office/drawing/2014/main" val="4126627109"/>
                    </a:ext>
                  </a:extLst>
                </a:gridCol>
                <a:gridCol w="4932249">
                  <a:extLst>
                    <a:ext uri="{9D8B030D-6E8A-4147-A177-3AD203B41FA5}">
                      <a16:colId xmlns:a16="http://schemas.microsoft.com/office/drawing/2014/main" val="1540333164"/>
                    </a:ext>
                  </a:extLst>
                </a:gridCol>
              </a:tblGrid>
              <a:tr h="750337">
                <a:tc>
                  <a:txBody>
                    <a:bodyPr/>
                    <a:lstStyle/>
                    <a:p>
                      <a:pPr algn="ctr"/>
                      <a:r>
                        <a:rPr lang="en-IN" sz="2000" dirty="0"/>
                        <a:t>NAME OF RECEPTOR</a:t>
                      </a:r>
                    </a:p>
                  </a:txBody>
                  <a:tcPr anchor="ctr"/>
                </a:tc>
                <a:tc>
                  <a:txBody>
                    <a:bodyPr/>
                    <a:lstStyle/>
                    <a:p>
                      <a:pPr algn="ctr"/>
                      <a:r>
                        <a:rPr lang="en-IN" sz="2000" dirty="0"/>
                        <a:t>SENSITIVITY </a:t>
                      </a:r>
                    </a:p>
                  </a:txBody>
                  <a:tcPr anchor="ctr"/>
                </a:tc>
                <a:tc>
                  <a:txBody>
                    <a:bodyPr/>
                    <a:lstStyle/>
                    <a:p>
                      <a:pPr algn="ctr"/>
                      <a:r>
                        <a:rPr lang="en-IN" sz="2000" dirty="0"/>
                        <a:t>LOCATION </a:t>
                      </a:r>
                    </a:p>
                  </a:txBody>
                  <a:tcPr anchor="ctr"/>
                </a:tc>
                <a:extLst>
                  <a:ext uri="{0D108BD9-81ED-4DB2-BD59-A6C34878D82A}">
                    <a16:rowId xmlns:a16="http://schemas.microsoft.com/office/drawing/2014/main" val="4111366385"/>
                  </a:ext>
                </a:extLst>
              </a:tr>
              <a:tr h="765171">
                <a:tc>
                  <a:txBody>
                    <a:bodyPr/>
                    <a:lstStyle/>
                    <a:p>
                      <a:pPr algn="ctr"/>
                      <a:r>
                        <a:rPr lang="en-IN" b="1" dirty="0"/>
                        <a:t>Ruffini receptors</a:t>
                      </a:r>
                    </a:p>
                  </a:txBody>
                  <a:tcPr anchor="ctr"/>
                </a:tc>
                <a:tc>
                  <a:txBody>
                    <a:bodyPr/>
                    <a:lstStyle/>
                    <a:p>
                      <a:pPr algn="ctr"/>
                      <a:r>
                        <a:rPr lang="en-IN" dirty="0"/>
                        <a:t>Stretch usually at extremes of extension</a:t>
                      </a:r>
                    </a:p>
                  </a:txBody>
                  <a:tcPr anchor="ctr"/>
                </a:tc>
                <a:tc>
                  <a:txBody>
                    <a:bodyPr/>
                    <a:lstStyle/>
                    <a:p>
                      <a:pPr algn="ctr"/>
                      <a:r>
                        <a:rPr lang="en-IN" dirty="0"/>
                        <a:t>Fibrous layer of the joint capsule on flexion side of the joints. Periosteum, ligaments and tendons</a:t>
                      </a:r>
                    </a:p>
                  </a:txBody>
                  <a:tcPr anchor="ctr"/>
                </a:tc>
                <a:extLst>
                  <a:ext uri="{0D108BD9-81ED-4DB2-BD59-A6C34878D82A}">
                    <a16:rowId xmlns:a16="http://schemas.microsoft.com/office/drawing/2014/main" val="3392639538"/>
                  </a:ext>
                </a:extLst>
              </a:tr>
              <a:tr h="765171">
                <a:tc>
                  <a:txBody>
                    <a:bodyPr/>
                    <a:lstStyle/>
                    <a:p>
                      <a:pPr algn="ctr"/>
                      <a:r>
                        <a:rPr lang="en-IN" b="1" dirty="0" err="1"/>
                        <a:t>Paccini</a:t>
                      </a:r>
                      <a:r>
                        <a:rPr lang="en-IN" b="1" dirty="0"/>
                        <a:t> or </a:t>
                      </a:r>
                      <a:r>
                        <a:rPr lang="en-IN" b="1" dirty="0" err="1"/>
                        <a:t>pacciniform</a:t>
                      </a:r>
                      <a:endParaRPr lang="en-IN" b="1" dirty="0"/>
                    </a:p>
                  </a:txBody>
                  <a:tcPr anchor="ctr"/>
                </a:tc>
                <a:tc>
                  <a:txBody>
                    <a:bodyPr/>
                    <a:lstStyle/>
                    <a:p>
                      <a:pPr algn="ctr"/>
                      <a:r>
                        <a:rPr lang="en-IN" dirty="0"/>
                        <a:t>Compression or changes in hydrostatic pressure and joint movement</a:t>
                      </a:r>
                    </a:p>
                  </a:txBody>
                  <a:tcPr anchor="ctr"/>
                </a:tc>
                <a:tc>
                  <a:txBody>
                    <a:bodyPr/>
                    <a:lstStyle/>
                    <a:p>
                      <a:pPr algn="ctr"/>
                      <a:r>
                        <a:rPr lang="en-IN" dirty="0"/>
                        <a:t>Throughout joint capsule mainly in deeper layer and in fat pads</a:t>
                      </a:r>
                    </a:p>
                  </a:txBody>
                  <a:tcPr anchor="ctr"/>
                </a:tc>
                <a:extLst>
                  <a:ext uri="{0D108BD9-81ED-4DB2-BD59-A6C34878D82A}">
                    <a16:rowId xmlns:a16="http://schemas.microsoft.com/office/drawing/2014/main" val="3885604274"/>
                  </a:ext>
                </a:extLst>
              </a:tr>
              <a:tr h="765171">
                <a:tc>
                  <a:txBody>
                    <a:bodyPr/>
                    <a:lstStyle/>
                    <a:p>
                      <a:pPr algn="ctr"/>
                      <a:r>
                        <a:rPr lang="en-IN" b="1" dirty="0"/>
                        <a:t>Golgi tendon organ</a:t>
                      </a:r>
                    </a:p>
                  </a:txBody>
                  <a:tcPr anchor="ctr"/>
                </a:tc>
                <a:tc>
                  <a:txBody>
                    <a:bodyPr/>
                    <a:lstStyle/>
                    <a:p>
                      <a:pPr algn="ctr"/>
                      <a:r>
                        <a:rPr lang="en-IN" dirty="0"/>
                        <a:t>Pressure and forceful joint movement into extremes of motions</a:t>
                      </a:r>
                    </a:p>
                  </a:txBody>
                  <a:tcPr anchor="ctr"/>
                </a:tc>
                <a:tc>
                  <a:txBody>
                    <a:bodyPr/>
                    <a:lstStyle/>
                    <a:p>
                      <a:pPr algn="ctr"/>
                      <a:r>
                        <a:rPr lang="en-IN" dirty="0"/>
                        <a:t>Inner layer of joint capsule, ligament and tendons</a:t>
                      </a:r>
                    </a:p>
                  </a:txBody>
                  <a:tcPr anchor="ctr"/>
                </a:tc>
                <a:extLst>
                  <a:ext uri="{0D108BD9-81ED-4DB2-BD59-A6C34878D82A}">
                    <a16:rowId xmlns:a16="http://schemas.microsoft.com/office/drawing/2014/main" val="2572677720"/>
                  </a:ext>
                </a:extLst>
              </a:tr>
              <a:tr h="1093102">
                <a:tc>
                  <a:txBody>
                    <a:bodyPr/>
                    <a:lstStyle/>
                    <a:p>
                      <a:pPr algn="ctr"/>
                      <a:r>
                        <a:rPr lang="en-IN" b="1" dirty="0"/>
                        <a:t>Free nerve endings</a:t>
                      </a:r>
                    </a:p>
                  </a:txBody>
                  <a:tcPr anchor="ctr"/>
                </a:tc>
                <a:tc>
                  <a:txBody>
                    <a:bodyPr/>
                    <a:lstStyle/>
                    <a:p>
                      <a:pPr algn="ctr"/>
                      <a:r>
                        <a:rPr lang="en-IN" dirty="0"/>
                        <a:t>Non-noxious and noxious mechanical stress or biomechanical stress</a:t>
                      </a:r>
                    </a:p>
                  </a:txBody>
                  <a:tcPr anchor="ctr"/>
                </a:tc>
                <a:tc>
                  <a:txBody>
                    <a:bodyPr/>
                    <a:lstStyle/>
                    <a:p>
                      <a:pPr algn="ctr"/>
                      <a:r>
                        <a:rPr lang="en-IN" dirty="0"/>
                        <a:t>Around blood vessels in synovial layer or capsule, adjacent to fat pads, ligaments, tendons and periosteum</a:t>
                      </a:r>
                    </a:p>
                  </a:txBody>
                  <a:tcPr anchor="ctr"/>
                </a:tc>
                <a:extLst>
                  <a:ext uri="{0D108BD9-81ED-4DB2-BD59-A6C34878D82A}">
                    <a16:rowId xmlns:a16="http://schemas.microsoft.com/office/drawing/2014/main" val="1007569595"/>
                  </a:ext>
                </a:extLst>
              </a:tr>
              <a:tr h="750337">
                <a:tc>
                  <a:txBody>
                    <a:bodyPr/>
                    <a:lstStyle/>
                    <a:p>
                      <a:pPr algn="ctr"/>
                      <a:r>
                        <a:rPr lang="en-IN" b="1" dirty="0"/>
                        <a:t>Vestibular receptors</a:t>
                      </a:r>
                    </a:p>
                  </a:txBody>
                  <a:tcPr anchor="ctr"/>
                </a:tc>
                <a:tc>
                  <a:txBody>
                    <a:bodyPr/>
                    <a:lstStyle/>
                    <a:p>
                      <a:pPr algn="ctr"/>
                      <a:r>
                        <a:rPr lang="en-IN" dirty="0"/>
                        <a:t>For vestibular function</a:t>
                      </a:r>
                    </a:p>
                  </a:txBody>
                  <a:tcPr anchor="ctr"/>
                </a:tc>
                <a:tc>
                  <a:txBody>
                    <a:bodyPr/>
                    <a:lstStyle/>
                    <a:p>
                      <a:pPr algn="ctr"/>
                      <a:r>
                        <a:rPr lang="en-IN" dirty="0"/>
                        <a:t>Vestibular apparatus in internal ear</a:t>
                      </a:r>
                    </a:p>
                  </a:txBody>
                  <a:tcPr anchor="ctr"/>
                </a:tc>
                <a:extLst>
                  <a:ext uri="{0D108BD9-81ED-4DB2-BD59-A6C34878D82A}">
                    <a16:rowId xmlns:a16="http://schemas.microsoft.com/office/drawing/2014/main" val="1060354780"/>
                  </a:ext>
                </a:extLst>
              </a:tr>
            </a:tbl>
          </a:graphicData>
        </a:graphic>
      </p:graphicFrame>
    </p:spTree>
    <p:extLst>
      <p:ext uri="{BB962C8B-B14F-4D97-AF65-F5344CB8AC3E}">
        <p14:creationId xmlns:p14="http://schemas.microsoft.com/office/powerpoint/2010/main" val="914317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7.2 Somatosensation – Concepts of Biology – 1st Canadian Edition">
            <a:extLst>
              <a:ext uri="{FF2B5EF4-FFF2-40B4-BE49-F238E27FC236}">
                <a16:creationId xmlns:a16="http://schemas.microsoft.com/office/drawing/2014/main" id="{4DE2F9FF-F65F-F462-06D8-6B80A5BDDB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2675" y="187646"/>
            <a:ext cx="6029325" cy="3136579"/>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Write a note on mechanoreceptors (tactile receptors) in the skin | Biology  Boom">
            <a:extLst>
              <a:ext uri="{FF2B5EF4-FFF2-40B4-BE49-F238E27FC236}">
                <a16:creationId xmlns:a16="http://schemas.microsoft.com/office/drawing/2014/main" id="{31F88A3B-9518-40C9-8867-C5D458A1F8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2675" y="3324225"/>
            <a:ext cx="6029325" cy="353377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Sensory Receptors - Nerve Endings - Neuroanatomy Flashcards | Draw it to  Know it">
            <a:extLst>
              <a:ext uri="{FF2B5EF4-FFF2-40B4-BE49-F238E27FC236}">
                <a16:creationId xmlns:a16="http://schemas.microsoft.com/office/drawing/2014/main" id="{E066BC1D-603E-AF4E-9AB7-5E1BCB01FF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1626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12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FFDA4-962D-46B8-09D7-BEC80411ABDC}"/>
              </a:ext>
            </a:extLst>
          </p:cNvPr>
          <p:cNvSpPr>
            <a:spLocks noGrp="1"/>
          </p:cNvSpPr>
          <p:nvPr>
            <p:ph type="title"/>
          </p:nvPr>
        </p:nvSpPr>
        <p:spPr/>
        <p:txBody>
          <a:bodyPr/>
          <a:lstStyle/>
          <a:p>
            <a:pPr algn="ctr"/>
            <a:r>
              <a:rPr lang="en-IN" sz="5400" b="1" dirty="0">
                <a:latin typeface="Algerian" panose="04020705040A02060702" pitchFamily="82" charset="0"/>
              </a:rPr>
              <a:t>Applied physiology</a:t>
            </a:r>
            <a:endParaRPr lang="en-IN" b="1" dirty="0">
              <a:latin typeface="Algerian" panose="04020705040A02060702" pitchFamily="82" charset="0"/>
            </a:endParaRPr>
          </a:p>
        </p:txBody>
      </p:sp>
      <p:sp>
        <p:nvSpPr>
          <p:cNvPr id="3" name="Content Placeholder 2">
            <a:extLst>
              <a:ext uri="{FF2B5EF4-FFF2-40B4-BE49-F238E27FC236}">
                <a16:creationId xmlns:a16="http://schemas.microsoft.com/office/drawing/2014/main" id="{24BA9D2B-1219-E06F-625F-840F05D5D15C}"/>
              </a:ext>
            </a:extLst>
          </p:cNvPr>
          <p:cNvSpPr>
            <a:spLocks noGrp="1"/>
          </p:cNvSpPr>
          <p:nvPr>
            <p:ph idx="1"/>
          </p:nvPr>
        </p:nvSpPr>
        <p:spPr/>
        <p:txBody>
          <a:bodyPr/>
          <a:lstStyle/>
          <a:p>
            <a:r>
              <a:rPr lang="en-IN" dirty="0"/>
              <a:t>Loss of control over the voluntary movement (muscular incoordination) is called Ataxia</a:t>
            </a:r>
          </a:p>
          <a:p>
            <a:r>
              <a:rPr lang="en-IN" dirty="0"/>
              <a:t>A disturbance of muscular coordination due to defective sensory information usually due to disease or injury of dorsal column is called Sensory Ataxia</a:t>
            </a:r>
          </a:p>
          <a:p>
            <a:r>
              <a:rPr lang="en-IN" dirty="0"/>
              <a:t>While due to cerebellar lesion is called cerebellar Ataxia</a:t>
            </a:r>
          </a:p>
        </p:txBody>
      </p:sp>
    </p:spTree>
    <p:extLst>
      <p:ext uri="{BB962C8B-B14F-4D97-AF65-F5344CB8AC3E}">
        <p14:creationId xmlns:p14="http://schemas.microsoft.com/office/powerpoint/2010/main" val="910663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5D8A9-44B2-2E2A-DAEF-7FD401BFC6F0}"/>
              </a:ext>
            </a:extLst>
          </p:cNvPr>
          <p:cNvSpPr>
            <a:spLocks noGrp="1"/>
          </p:cNvSpPr>
          <p:nvPr>
            <p:ph type="title"/>
          </p:nvPr>
        </p:nvSpPr>
        <p:spPr/>
        <p:txBody>
          <a:bodyPr>
            <a:normAutofit/>
          </a:bodyPr>
          <a:lstStyle/>
          <a:p>
            <a:pPr algn="ctr"/>
            <a:r>
              <a:rPr lang="en-IN" sz="3600" b="1" dirty="0">
                <a:latin typeface="Algerian" panose="04020705040A02060702" pitchFamily="82" charset="0"/>
              </a:rPr>
              <a:t>Types of joint and location of muscle attachment</a:t>
            </a:r>
          </a:p>
        </p:txBody>
      </p:sp>
      <p:sp>
        <p:nvSpPr>
          <p:cNvPr id="3" name="Content Placeholder 2">
            <a:extLst>
              <a:ext uri="{FF2B5EF4-FFF2-40B4-BE49-F238E27FC236}">
                <a16:creationId xmlns:a16="http://schemas.microsoft.com/office/drawing/2014/main" id="{5F0537C2-1A1F-4475-3646-A8CFE0BF115E}"/>
              </a:ext>
            </a:extLst>
          </p:cNvPr>
          <p:cNvSpPr>
            <a:spLocks noGrp="1"/>
          </p:cNvSpPr>
          <p:nvPr>
            <p:ph idx="1"/>
          </p:nvPr>
        </p:nvSpPr>
        <p:spPr/>
        <p:txBody>
          <a:bodyPr>
            <a:normAutofit lnSpcReduction="10000"/>
          </a:bodyPr>
          <a:lstStyle/>
          <a:p>
            <a:r>
              <a:rPr lang="en-IN" dirty="0"/>
              <a:t>It is the structure of joint that determines the type of motion that will occur such as flexion and extension and the range of motion</a:t>
            </a:r>
          </a:p>
          <a:p>
            <a:r>
              <a:rPr lang="en-IN" dirty="0"/>
              <a:t>The location determines which motion the muscle performs</a:t>
            </a:r>
          </a:p>
          <a:p>
            <a:r>
              <a:rPr lang="en-IN" dirty="0"/>
              <a:t>Generally, the muscles that cross the anterior aspect of the joints are flexors while muscles located on the posterior aspect of these joints are extensors</a:t>
            </a:r>
          </a:p>
          <a:p>
            <a:r>
              <a:rPr lang="en-IN" dirty="0"/>
              <a:t>Muscles located medially and laterally are adductors and abductors and may also serve as rotators</a:t>
            </a:r>
          </a:p>
          <a:p>
            <a:r>
              <a:rPr lang="en-IN" dirty="0"/>
              <a:t>SPURT muscle has prime function of mobility while the SHUNT muscle’s is stability. </a:t>
            </a:r>
          </a:p>
        </p:txBody>
      </p:sp>
    </p:spTree>
    <p:extLst>
      <p:ext uri="{BB962C8B-B14F-4D97-AF65-F5344CB8AC3E}">
        <p14:creationId xmlns:p14="http://schemas.microsoft.com/office/powerpoint/2010/main" val="2265845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Ataxia: What It Is, Causes, Symptoms, Treatment &amp; Types">
            <a:extLst>
              <a:ext uri="{FF2B5EF4-FFF2-40B4-BE49-F238E27FC236}">
                <a16:creationId xmlns:a16="http://schemas.microsoft.com/office/drawing/2014/main" id="{96525618-96B7-805D-512D-21A0B608E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7360" y="0"/>
            <a:ext cx="565531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922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uscular System Anatomy and Physiology - Nurseslabs">
            <a:extLst>
              <a:ext uri="{FF2B5EF4-FFF2-40B4-BE49-F238E27FC236}">
                <a16:creationId xmlns:a16="http://schemas.microsoft.com/office/drawing/2014/main" id="{FFA0A78F-74E4-7FB4-94E1-6684D11B3D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0" y="0"/>
            <a:ext cx="9779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180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09608-6F8B-9CD2-4A3D-F5ADB6D6B11E}"/>
              </a:ext>
            </a:extLst>
          </p:cNvPr>
          <p:cNvSpPr>
            <a:spLocks noGrp="1"/>
          </p:cNvSpPr>
          <p:nvPr>
            <p:ph type="title"/>
          </p:nvPr>
        </p:nvSpPr>
        <p:spPr/>
        <p:txBody>
          <a:bodyPr>
            <a:normAutofit/>
          </a:bodyPr>
          <a:lstStyle/>
          <a:p>
            <a:pPr algn="ctr"/>
            <a:r>
              <a:rPr lang="en-IN" sz="4000" b="1" dirty="0">
                <a:latin typeface="Algerian" panose="04020705040A02060702" pitchFamily="82" charset="0"/>
              </a:rPr>
              <a:t>Number of joints crossed by the muscle</a:t>
            </a:r>
          </a:p>
        </p:txBody>
      </p:sp>
      <p:sp>
        <p:nvSpPr>
          <p:cNvPr id="3" name="Content Placeholder 2">
            <a:extLst>
              <a:ext uri="{FF2B5EF4-FFF2-40B4-BE49-F238E27FC236}">
                <a16:creationId xmlns:a16="http://schemas.microsoft.com/office/drawing/2014/main" id="{3E1735B4-18F5-EDCB-443C-FC44D89ECDF8}"/>
              </a:ext>
            </a:extLst>
          </p:cNvPr>
          <p:cNvSpPr>
            <a:spLocks noGrp="1"/>
          </p:cNvSpPr>
          <p:nvPr>
            <p:ph idx="1"/>
          </p:nvPr>
        </p:nvSpPr>
        <p:spPr/>
        <p:txBody>
          <a:bodyPr/>
          <a:lstStyle/>
          <a:p>
            <a:r>
              <a:rPr lang="en-IN" dirty="0"/>
              <a:t>The number of joints that the muscles cross determines the muscle function in many cases</a:t>
            </a:r>
          </a:p>
          <a:p>
            <a:r>
              <a:rPr lang="en-IN" dirty="0"/>
              <a:t>The single joint muscles tend to produce force and work primarily in concentric and isometric contraction</a:t>
            </a:r>
          </a:p>
          <a:p>
            <a:r>
              <a:rPr lang="en-IN" dirty="0"/>
              <a:t>Multiple joint muscles on the other hand tend to control the fine regulation of torque during dynamic movements</a:t>
            </a:r>
          </a:p>
          <a:p>
            <a:r>
              <a:rPr lang="en-IN" dirty="0"/>
              <a:t>The multiple joints gets recruited during complex motions such as elbow flexion with supination, while one joint muscle in case of simple motion such as elbow flexion</a:t>
            </a:r>
          </a:p>
        </p:txBody>
      </p:sp>
    </p:spTree>
    <p:extLst>
      <p:ext uri="{BB962C8B-B14F-4D97-AF65-F5344CB8AC3E}">
        <p14:creationId xmlns:p14="http://schemas.microsoft.com/office/powerpoint/2010/main" val="2036448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D11670-AADA-E1C6-6A68-094E8A36A2F1}"/>
              </a:ext>
            </a:extLst>
          </p:cNvPr>
          <p:cNvPicPr>
            <a:picLocks noChangeAspect="1"/>
          </p:cNvPicPr>
          <p:nvPr/>
        </p:nvPicPr>
        <p:blipFill>
          <a:blip r:embed="rId2"/>
          <a:stretch>
            <a:fillRect/>
          </a:stretch>
        </p:blipFill>
        <p:spPr>
          <a:xfrm>
            <a:off x="560489" y="0"/>
            <a:ext cx="4610951" cy="6858000"/>
          </a:xfrm>
          <a:prstGeom prst="rect">
            <a:avLst/>
          </a:prstGeom>
        </p:spPr>
      </p:pic>
      <p:pic>
        <p:nvPicPr>
          <p:cNvPr id="4" name="Picture 3">
            <a:extLst>
              <a:ext uri="{FF2B5EF4-FFF2-40B4-BE49-F238E27FC236}">
                <a16:creationId xmlns:a16="http://schemas.microsoft.com/office/drawing/2014/main" id="{2F2591E3-3F49-C968-1082-B9B12DDEBE8A}"/>
              </a:ext>
            </a:extLst>
          </p:cNvPr>
          <p:cNvPicPr>
            <a:picLocks noChangeAspect="1"/>
          </p:cNvPicPr>
          <p:nvPr/>
        </p:nvPicPr>
        <p:blipFill>
          <a:blip r:embed="rId3"/>
          <a:stretch>
            <a:fillRect/>
          </a:stretch>
        </p:blipFill>
        <p:spPr>
          <a:xfrm>
            <a:off x="5098492" y="0"/>
            <a:ext cx="7093508" cy="6858000"/>
          </a:xfrm>
          <a:prstGeom prst="rect">
            <a:avLst/>
          </a:prstGeom>
        </p:spPr>
      </p:pic>
    </p:spTree>
    <p:extLst>
      <p:ext uri="{BB962C8B-B14F-4D97-AF65-F5344CB8AC3E}">
        <p14:creationId xmlns:p14="http://schemas.microsoft.com/office/powerpoint/2010/main" val="1298114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C7AC8-9D38-9567-B2FB-27D65056A16A}"/>
              </a:ext>
            </a:extLst>
          </p:cNvPr>
          <p:cNvSpPr>
            <a:spLocks noGrp="1"/>
          </p:cNvSpPr>
          <p:nvPr>
            <p:ph type="title"/>
          </p:nvPr>
        </p:nvSpPr>
        <p:spPr/>
        <p:txBody>
          <a:bodyPr>
            <a:normAutofit/>
          </a:bodyPr>
          <a:lstStyle/>
          <a:p>
            <a:pPr algn="ctr"/>
            <a:r>
              <a:rPr lang="en-IN" sz="4800" b="1" dirty="0">
                <a:latin typeface="Algerian" panose="04020705040A02060702" pitchFamily="82" charset="0"/>
              </a:rPr>
              <a:t>Active insufficiency</a:t>
            </a:r>
          </a:p>
        </p:txBody>
      </p:sp>
      <p:sp>
        <p:nvSpPr>
          <p:cNvPr id="3" name="Content Placeholder 2">
            <a:extLst>
              <a:ext uri="{FF2B5EF4-FFF2-40B4-BE49-F238E27FC236}">
                <a16:creationId xmlns:a16="http://schemas.microsoft.com/office/drawing/2014/main" id="{E4BA6934-15BC-E995-F6C9-9C8FE5B8EE7A}"/>
              </a:ext>
            </a:extLst>
          </p:cNvPr>
          <p:cNvSpPr>
            <a:spLocks noGrp="1"/>
          </p:cNvSpPr>
          <p:nvPr>
            <p:ph idx="1"/>
          </p:nvPr>
        </p:nvSpPr>
        <p:spPr/>
        <p:txBody>
          <a:bodyPr>
            <a:normAutofit fontScale="92500"/>
          </a:bodyPr>
          <a:lstStyle/>
          <a:p>
            <a:r>
              <a:rPr lang="en-IN" dirty="0"/>
              <a:t>It is diminished activity of a muscle to produce or maintain active tension</a:t>
            </a:r>
          </a:p>
          <a:p>
            <a:r>
              <a:rPr lang="en-IN" dirty="0"/>
              <a:t>Usually this occurs when a muscle has shorten to a point at which no further sliding of the filament can take place</a:t>
            </a:r>
          </a:p>
          <a:p>
            <a:r>
              <a:rPr lang="en-IN" dirty="0"/>
              <a:t>Some muscles are arranged around a joint so the muscle can neither excessively elongated or shortened</a:t>
            </a:r>
          </a:p>
          <a:p>
            <a:r>
              <a:rPr lang="en-IN" dirty="0"/>
              <a:t>Thus arrangement is effective for muscle which crosses more than one joint </a:t>
            </a:r>
          </a:p>
          <a:p>
            <a:r>
              <a:rPr lang="en-IN" dirty="0"/>
              <a:t>Active insufficiency is encountered when full range of motion is attempted simultaneously at all joints crossed by a two or multi joint muscle</a:t>
            </a:r>
          </a:p>
        </p:txBody>
      </p:sp>
    </p:spTree>
    <p:extLst>
      <p:ext uri="{BB962C8B-B14F-4D97-AF65-F5344CB8AC3E}">
        <p14:creationId xmlns:p14="http://schemas.microsoft.com/office/powerpoint/2010/main" val="1856855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969858-E813-6EC2-30C6-D867E57843C5}"/>
              </a:ext>
            </a:extLst>
          </p:cNvPr>
          <p:cNvSpPr>
            <a:spLocks noGrp="1"/>
          </p:cNvSpPr>
          <p:nvPr>
            <p:ph idx="1"/>
          </p:nvPr>
        </p:nvSpPr>
        <p:spPr>
          <a:xfrm>
            <a:off x="838200" y="1205865"/>
            <a:ext cx="10515600" cy="2756535"/>
          </a:xfrm>
        </p:spPr>
        <p:txBody>
          <a:bodyPr>
            <a:normAutofit lnSpcReduction="10000"/>
          </a:bodyPr>
          <a:lstStyle/>
          <a:p>
            <a:r>
              <a:rPr lang="en-IN" dirty="0"/>
              <a:t>Example: the finger flexors crosses wrist, MCP and IP joints. If all joints are allowed to flex simultaneously the finger flexors will probably be shortened than the optimal length as a result it will be actively insufficient. Normally when the finger flexors contact the wrist is maintained in right extension by exterior muscles. The wrist extensors prevents the finger flexor from flexing the wrist and therefore an optimal length is maintained. </a:t>
            </a:r>
          </a:p>
        </p:txBody>
      </p:sp>
      <p:pic>
        <p:nvPicPr>
          <p:cNvPr id="2" name="Picture 2" descr="What is Active insufficiency in Physiotherapy ? - #stayfitwithanand - Medium">
            <a:extLst>
              <a:ext uri="{FF2B5EF4-FFF2-40B4-BE49-F238E27FC236}">
                <a16:creationId xmlns:a16="http://schemas.microsoft.com/office/drawing/2014/main" id="{79EA3DA3-0AC2-1BE4-6E15-D7E0CE9AD0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6880" y="3833328"/>
            <a:ext cx="4104640" cy="3024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330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hat is Active insufficiency in Physiotherapy ? - #stayfitwithanand - Medium">
            <a:extLst>
              <a:ext uri="{FF2B5EF4-FFF2-40B4-BE49-F238E27FC236}">
                <a16:creationId xmlns:a16="http://schemas.microsoft.com/office/drawing/2014/main" id="{669E34E7-6110-BFC9-554F-6C1D6B59F9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698" y="452120"/>
            <a:ext cx="5828490" cy="59588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26F7483-F5FC-256F-0F73-773AFA302FCE}"/>
              </a:ext>
            </a:extLst>
          </p:cNvPr>
          <p:cNvPicPr>
            <a:picLocks noChangeAspect="1"/>
          </p:cNvPicPr>
          <p:nvPr/>
        </p:nvPicPr>
        <p:blipFill>
          <a:blip r:embed="rId3"/>
          <a:stretch>
            <a:fillRect/>
          </a:stretch>
        </p:blipFill>
        <p:spPr>
          <a:xfrm>
            <a:off x="5844857" y="1264285"/>
            <a:ext cx="6178590" cy="3957955"/>
          </a:xfrm>
          <a:prstGeom prst="rect">
            <a:avLst/>
          </a:prstGeom>
        </p:spPr>
      </p:pic>
    </p:spTree>
    <p:extLst>
      <p:ext uri="{BB962C8B-B14F-4D97-AF65-F5344CB8AC3E}">
        <p14:creationId xmlns:p14="http://schemas.microsoft.com/office/powerpoint/2010/main" val="7751559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1223</Words>
  <Application>Microsoft Office PowerPoint</Application>
  <PresentationFormat>Widescreen</PresentationFormat>
  <Paragraphs>98</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Algerian</vt:lpstr>
      <vt:lpstr>Arial</vt:lpstr>
      <vt:lpstr>Calibri</vt:lpstr>
      <vt:lpstr>Calibri Light</vt:lpstr>
      <vt:lpstr>Office Theme</vt:lpstr>
      <vt:lpstr>FACTORS AFFECTING MUSCLE FUNCTION</vt:lpstr>
      <vt:lpstr>FACTORS AFFECTING MUSCLE FUNCTION</vt:lpstr>
      <vt:lpstr>Types of joint and location of muscle attachment</vt:lpstr>
      <vt:lpstr>PowerPoint Presentation</vt:lpstr>
      <vt:lpstr>Number of joints crossed by the muscle</vt:lpstr>
      <vt:lpstr>PowerPoint Presentation</vt:lpstr>
      <vt:lpstr>Active insufficiency</vt:lpstr>
      <vt:lpstr>PowerPoint Presentation</vt:lpstr>
      <vt:lpstr>PowerPoint Presentation</vt:lpstr>
      <vt:lpstr>Passive insufficiency</vt:lpstr>
      <vt:lpstr>PowerPoint Presentation</vt:lpstr>
      <vt:lpstr>PowerPoint Presentation</vt:lpstr>
      <vt:lpstr>Sensory receptors</vt:lpstr>
      <vt:lpstr>Golgi Tendon organ</vt:lpstr>
      <vt:lpstr>PowerPoint Presentation</vt:lpstr>
      <vt:lpstr>Muscle spindle</vt:lpstr>
      <vt:lpstr>PowerPoint Presentation</vt:lpstr>
      <vt:lpstr>PowerPoint Presentation</vt:lpstr>
      <vt:lpstr>Muscle tone</vt:lpstr>
      <vt:lpstr>PowerPoint Presentation</vt:lpstr>
      <vt:lpstr>Abnormalities of Muscle tone</vt:lpstr>
      <vt:lpstr>PowerPoint Presentation</vt:lpstr>
      <vt:lpstr>Proprioception &amp; kinesthesia</vt:lpstr>
      <vt:lpstr>PowerPoint Presentation</vt:lpstr>
      <vt:lpstr>Neural pathway</vt:lpstr>
      <vt:lpstr>PowerPoint Presentation</vt:lpstr>
      <vt:lpstr>Types of joint receptors</vt:lpstr>
      <vt:lpstr>PowerPoint Presentation</vt:lpstr>
      <vt:lpstr>Applied physiology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MUSCULAR FUNCTIONS</dc:title>
  <dc:creator>apoorva srivastava</dc:creator>
  <cp:lastModifiedBy>apoorva srivastava</cp:lastModifiedBy>
  <cp:revision>7</cp:revision>
  <dcterms:created xsi:type="dcterms:W3CDTF">2022-11-02T19:45:02Z</dcterms:created>
  <dcterms:modified xsi:type="dcterms:W3CDTF">2022-11-20T15:23:40Z</dcterms:modified>
</cp:coreProperties>
</file>