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660"/>
  </p:normalViewPr>
  <p:slideViewPr>
    <p:cSldViewPr snapToGrid="0">
      <p:cViewPr varScale="1">
        <p:scale>
          <a:sx n="123" d="100"/>
          <a:sy n="123" d="100"/>
        </p:scale>
        <p:origin x="-102" y="-22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10/7/2022</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245C75E8-3BEF-4CC9-BC4B-4453AD167B96}"/>
              </a:ext>
            </a:extLst>
          </p:cNvPr>
          <p:cNvSpPr txBox="1"/>
          <p:nvPr/>
        </p:nvSpPr>
        <p:spPr>
          <a:xfrm>
            <a:off x="2061882" y="0"/>
            <a:ext cx="10130118" cy="6740307"/>
          </a:xfrm>
          <a:prstGeom prst="rect">
            <a:avLst/>
          </a:prstGeom>
          <a:noFill/>
        </p:spPr>
        <p:txBody>
          <a:bodyPr wrap="square" rtlCol="0">
            <a:spAutoFit/>
          </a:bodyPr>
          <a:lstStyle/>
          <a:p>
            <a:endParaRPr lang="en-IN" sz="9600" b="1" i="1" dirty="0">
              <a:ln w="9525">
                <a:solidFill>
                  <a:schemeClr val="bg1"/>
                </a:solidFill>
                <a:prstDash val="solid"/>
              </a:ln>
              <a:effectLst>
                <a:outerShdw blurRad="12700" dist="38100" dir="2700000" algn="tl" rotWithShape="0">
                  <a:schemeClr val="bg1">
                    <a:lumMod val="50000"/>
                  </a:schemeClr>
                </a:outerShdw>
              </a:effectLst>
            </a:endParaRPr>
          </a:p>
          <a:p>
            <a:r>
              <a:rPr lang="en-IN" sz="9600" b="1" i="1" dirty="0">
                <a:ln w="9525">
                  <a:solidFill>
                    <a:schemeClr val="bg1"/>
                  </a:solidFill>
                  <a:prstDash val="solid"/>
                </a:ln>
                <a:effectLst>
                  <a:outerShdw blurRad="12700" dist="38100" dir="2700000" algn="tl" rotWithShape="0">
                    <a:schemeClr val="bg1">
                      <a:lumMod val="50000"/>
                    </a:schemeClr>
                  </a:outerShdw>
                </a:effectLst>
              </a:rPr>
              <a:t>        </a:t>
            </a:r>
            <a:endParaRPr lang="en-IN" sz="9600" b="1" i="1" dirty="0">
              <a:solidFill>
                <a:srgbClr val="FF0000"/>
              </a:solidFill>
              <a:latin typeface="Algerian" panose="04020705040A02060702" pitchFamily="82" charset="0"/>
            </a:endParaRPr>
          </a:p>
          <a:p>
            <a:r>
              <a:rPr lang="en-IN" sz="7200" b="1" i="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Finite Differences</a:t>
            </a:r>
          </a:p>
          <a:p>
            <a:r>
              <a:rPr lang="en-IN" dirty="0"/>
              <a:t>                                                    </a:t>
            </a:r>
          </a:p>
          <a:p>
            <a:endParaRPr lang="en-IN" dirty="0"/>
          </a:p>
          <a:p>
            <a:endParaRPr lang="en-IN" dirty="0"/>
          </a:p>
          <a:p>
            <a:r>
              <a:rPr lang="en-IN" dirty="0"/>
              <a:t>                                                                                                              </a:t>
            </a:r>
            <a:r>
              <a:rPr lang="en-IN" sz="4800" b="1" i="1" dirty="0">
                <a:solidFill>
                  <a:srgbClr val="0070C0"/>
                </a:solidFill>
                <a:latin typeface="Arial" panose="020B0604020202020204" pitchFamily="34" charset="0"/>
                <a:cs typeface="Arial" panose="020B0604020202020204" pitchFamily="34" charset="0"/>
              </a:rPr>
              <a:t>By-Amit </a:t>
            </a:r>
            <a:r>
              <a:rPr lang="en-IN" sz="4800" b="1" i="1" dirty="0" err="1">
                <a:solidFill>
                  <a:srgbClr val="0070C0"/>
                </a:solidFill>
                <a:latin typeface="Arial" panose="020B0604020202020204" pitchFamily="34" charset="0"/>
                <a:cs typeface="Arial" panose="020B0604020202020204" pitchFamily="34" charset="0"/>
              </a:rPr>
              <a:t>Virmani</a:t>
            </a:r>
            <a:endParaRPr lang="en-IN" sz="4800" b="1" i="1" dirty="0">
              <a:solidFill>
                <a:srgbClr val="0070C0"/>
              </a:solidFill>
              <a:latin typeface="Arial" panose="020B0604020202020204" pitchFamily="34" charset="0"/>
              <a:cs typeface="Arial" panose="020B0604020202020204" pitchFamily="34" charset="0"/>
            </a:endParaRPr>
          </a:p>
          <a:p>
            <a:r>
              <a:rPr lang="en-IN" sz="4800" b="1" i="1" dirty="0">
                <a:solidFill>
                  <a:srgbClr val="0070C0"/>
                </a:solidFill>
                <a:latin typeface="Arial" panose="020B0604020202020204" pitchFamily="34" charset="0"/>
                <a:cs typeface="Arial" panose="020B0604020202020204" pitchFamily="34" charset="0"/>
              </a:rPr>
              <a:t>                           </a:t>
            </a:r>
            <a:r>
              <a:rPr lang="en-IN" sz="3200" b="1" i="1" dirty="0">
                <a:solidFill>
                  <a:srgbClr val="0070C0"/>
                </a:solidFill>
                <a:latin typeface="Arial" panose="020B0604020202020204" pitchFamily="34" charset="0"/>
                <a:cs typeface="Arial" panose="020B0604020202020204" pitchFamily="34" charset="0"/>
              </a:rPr>
              <a:t>( </a:t>
            </a:r>
            <a:r>
              <a:rPr lang="en-IN" sz="2400" i="1" dirty="0">
                <a:solidFill>
                  <a:srgbClr val="00B050"/>
                </a:solidFill>
                <a:latin typeface="Arial" panose="020B0604020202020204" pitchFamily="34" charset="0"/>
                <a:cs typeface="Arial" panose="020B0604020202020204" pitchFamily="34" charset="0"/>
              </a:rPr>
              <a:t>Department of computer application </a:t>
            </a:r>
            <a:r>
              <a:rPr lang="en-IN" sz="3200" b="1" i="1" dirty="0">
                <a:solidFill>
                  <a:srgbClr val="0070C0"/>
                </a:solidFill>
                <a:latin typeface="Arial" panose="020B0604020202020204" pitchFamily="34" charset="0"/>
                <a:cs typeface="Arial" panose="020B0604020202020204" pitchFamily="34" charset="0"/>
              </a:rPr>
              <a:t>)</a:t>
            </a:r>
          </a:p>
          <a:p>
            <a:endParaRPr lang="en-IN" dirty="0"/>
          </a:p>
        </p:txBody>
      </p:sp>
    </p:spTree>
    <p:extLst>
      <p:ext uri="{BB962C8B-B14F-4D97-AF65-F5344CB8AC3E}">
        <p14:creationId xmlns:p14="http://schemas.microsoft.com/office/powerpoint/2010/main" xmlns="" val="2504899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8310D1D-803A-4BE0-A315-62FEBD6E0660}"/>
              </a:ext>
            </a:extLst>
          </p:cNvPr>
          <p:cNvSpPr txBox="1"/>
          <p:nvPr/>
        </p:nvSpPr>
        <p:spPr>
          <a:xfrm>
            <a:off x="1343891" y="0"/>
            <a:ext cx="10848109" cy="7725192"/>
          </a:xfrm>
          <a:prstGeom prst="rect">
            <a:avLst/>
          </a:prstGeom>
          <a:noFill/>
        </p:spPr>
        <p:txBody>
          <a:bodyPr wrap="square" rtlCol="0">
            <a:spAutoFit/>
          </a:bodyPr>
          <a:lstStyle/>
          <a:p>
            <a:r>
              <a:rPr lang="en-IN" sz="3600" dirty="0">
                <a:latin typeface="Arial" panose="020B0604020202020204" pitchFamily="34" charset="0"/>
                <a:cs typeface="Arial" panose="020B0604020202020204" pitchFamily="34" charset="0"/>
              </a:rPr>
              <a:t>                         </a:t>
            </a:r>
            <a:r>
              <a:rPr lang="en-IN" sz="3600" b="1" i="1" dirty="0">
                <a:solidFill>
                  <a:srgbClr val="FF0000"/>
                </a:solidFill>
                <a:latin typeface="Arial" panose="020B0604020202020204" pitchFamily="34" charset="0"/>
                <a:cs typeface="Arial" panose="020B0604020202020204" pitchFamily="34" charset="0"/>
              </a:rPr>
              <a:t>Introduction</a:t>
            </a:r>
          </a:p>
          <a:p>
            <a:endParaRPr lang="en-IN" sz="2000" dirty="0">
              <a:latin typeface="Arial" panose="020B0604020202020204" pitchFamily="34" charset="0"/>
              <a:cs typeface="Arial" panose="020B0604020202020204" pitchFamily="34" charset="0"/>
            </a:endParaRPr>
          </a:p>
          <a:p>
            <a:endParaRPr lang="en-IN" sz="2000" dirty="0">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The calculus of finite differences plays a significant role in numerical analysis . It deals with the variation that take places in the value of a function when the independent variable changes by finite jumps which may be equal or unequal. In contrast the infinitesimal calculus deals with the relationship that exist between the value assumed by the function whenever the independent variable changes continuously in a given interval. This chapter is devoted to the study of variations in a function when the independent variable changes by </a:t>
            </a:r>
            <a:r>
              <a:rPr lang="en-IN" sz="2000" i="1" dirty="0">
                <a:latin typeface="Arial" panose="020B0604020202020204" pitchFamily="34" charset="0"/>
                <a:cs typeface="Arial" panose="020B0604020202020204" pitchFamily="34" charset="0"/>
              </a:rPr>
              <a:t>equal intervals</a:t>
            </a:r>
            <a:r>
              <a:rPr lang="en-IN" sz="2000" dirty="0">
                <a:latin typeface="Arial" panose="020B0604020202020204" pitchFamily="34" charset="0"/>
                <a:cs typeface="Arial" panose="020B0604020202020204" pitchFamily="34" charset="0"/>
              </a:rPr>
              <a:t>.</a:t>
            </a:r>
          </a:p>
          <a:p>
            <a:endParaRPr lang="en-IN" sz="2000" dirty="0">
              <a:latin typeface="Arial" panose="020B0604020202020204" pitchFamily="34" charset="0"/>
              <a:cs typeface="Arial" panose="020B0604020202020204" pitchFamily="34" charset="0"/>
            </a:endParaRPr>
          </a:p>
          <a:p>
            <a:r>
              <a:rPr lang="en-IN" sz="2000" b="1" i="1" u="sng" dirty="0">
                <a:solidFill>
                  <a:srgbClr val="FF0000"/>
                </a:solidFill>
                <a:latin typeface="Arial" panose="020B0604020202020204" pitchFamily="34" charset="0"/>
                <a:cs typeface="Arial" panose="020B0604020202020204" pitchFamily="34" charset="0"/>
              </a:rPr>
              <a:t>Finite Differences : </a:t>
            </a:r>
            <a:r>
              <a:rPr lang="en-IN" sz="2000" dirty="0">
                <a:latin typeface="Arial" panose="020B0604020202020204" pitchFamily="34" charset="0"/>
                <a:cs typeface="Arial" panose="020B0604020202020204" pitchFamily="34" charset="0"/>
              </a:rPr>
              <a:t>Let y=f(x) be a discrete function defined on the partition-</a:t>
            </a:r>
          </a:p>
          <a:p>
            <a:r>
              <a:rPr lang="en-IN" sz="2000" dirty="0">
                <a:latin typeface="Arial" panose="020B0604020202020204" pitchFamily="34" charset="0"/>
                <a:cs typeface="Arial" panose="020B0604020202020204" pitchFamily="34" charset="0"/>
              </a:rPr>
              <a:t>                                     </a:t>
            </a:r>
          </a:p>
          <a:p>
            <a:r>
              <a:rPr lang="en-IN" sz="2000" dirty="0">
                <a:latin typeface="Arial" panose="020B0604020202020204" pitchFamily="34" charset="0"/>
                <a:cs typeface="Arial" panose="020B0604020202020204" pitchFamily="34" charset="0"/>
              </a:rPr>
              <a:t>                                 { x</a:t>
            </a:r>
            <a:r>
              <a:rPr lang="en-IN" sz="2000" baseline="-25000" dirty="0">
                <a:latin typeface="Arial" panose="020B0604020202020204" pitchFamily="34" charset="0"/>
                <a:cs typeface="Arial" panose="020B0604020202020204" pitchFamily="34" charset="0"/>
              </a:rPr>
              <a:t>0 </a:t>
            </a:r>
            <a:r>
              <a:rPr lang="en-IN" sz="2000" dirty="0">
                <a:latin typeface="Arial" panose="020B0604020202020204" pitchFamily="34" charset="0"/>
                <a:cs typeface="Arial" panose="020B0604020202020204" pitchFamily="34" charset="0"/>
              </a:rPr>
              <a:t>, x</a:t>
            </a:r>
            <a:r>
              <a:rPr lang="en-IN" sz="2000" baseline="-25000" dirty="0">
                <a:latin typeface="Arial" panose="020B0604020202020204" pitchFamily="34" charset="0"/>
                <a:cs typeface="Arial" panose="020B0604020202020204" pitchFamily="34" charset="0"/>
              </a:rPr>
              <a:t>0</a:t>
            </a:r>
            <a:r>
              <a:rPr lang="en-IN" sz="2000" dirty="0">
                <a:latin typeface="Arial" panose="020B0604020202020204" pitchFamily="34" charset="0"/>
                <a:cs typeface="Arial" panose="020B0604020202020204" pitchFamily="34" charset="0"/>
              </a:rPr>
              <a:t>+h , x</a:t>
            </a:r>
            <a:r>
              <a:rPr lang="en-IN" sz="2000" baseline="-25000" dirty="0">
                <a:latin typeface="Arial" panose="020B0604020202020204" pitchFamily="34" charset="0"/>
                <a:cs typeface="Arial" panose="020B0604020202020204" pitchFamily="34" charset="0"/>
              </a:rPr>
              <a:t>0</a:t>
            </a:r>
            <a:r>
              <a:rPr lang="en-IN" sz="2000" dirty="0">
                <a:latin typeface="Arial" panose="020B0604020202020204" pitchFamily="34" charset="0"/>
                <a:cs typeface="Arial" panose="020B0604020202020204" pitchFamily="34" charset="0"/>
              </a:rPr>
              <a:t>+2h , --------------------- x</a:t>
            </a:r>
            <a:r>
              <a:rPr lang="en-IN" sz="2000" baseline="-25000" dirty="0">
                <a:latin typeface="Arial" panose="020B0604020202020204" pitchFamily="34" charset="0"/>
                <a:cs typeface="Arial" panose="020B0604020202020204" pitchFamily="34" charset="0"/>
              </a:rPr>
              <a:t>0</a:t>
            </a:r>
            <a:r>
              <a:rPr lang="en-IN" sz="2000" dirty="0">
                <a:latin typeface="Arial" panose="020B0604020202020204" pitchFamily="34" charset="0"/>
                <a:cs typeface="Arial" panose="020B0604020202020204" pitchFamily="34" charset="0"/>
              </a:rPr>
              <a:t>+nh }</a:t>
            </a:r>
          </a:p>
          <a:p>
            <a:r>
              <a:rPr lang="en-IN" sz="2000" dirty="0">
                <a:latin typeface="Arial" panose="020B0604020202020204" pitchFamily="34" charset="0"/>
                <a:cs typeface="Arial" panose="020B0604020202020204" pitchFamily="34" charset="0"/>
              </a:rPr>
              <a:t>                                             </a:t>
            </a:r>
          </a:p>
          <a:p>
            <a:r>
              <a:rPr lang="en-IN" sz="2000" dirty="0">
                <a:latin typeface="Arial" panose="020B0604020202020204" pitchFamily="34" charset="0"/>
                <a:cs typeface="Arial" panose="020B0604020202020204" pitchFamily="34" charset="0"/>
              </a:rPr>
              <a:t>                                   Y</a:t>
            </a:r>
            <a:r>
              <a:rPr lang="en-IN" sz="2000" baseline="-25000" dirty="0">
                <a:latin typeface="Arial" panose="020B0604020202020204" pitchFamily="34" charset="0"/>
                <a:cs typeface="Arial" panose="020B0604020202020204" pitchFamily="34" charset="0"/>
              </a:rPr>
              <a:t>i</a:t>
            </a:r>
            <a:r>
              <a:rPr lang="en-IN" sz="2000" dirty="0">
                <a:latin typeface="Arial" panose="020B0604020202020204" pitchFamily="34" charset="0"/>
                <a:cs typeface="Arial" panose="020B0604020202020204" pitchFamily="34" charset="0"/>
              </a:rPr>
              <a:t> = f(x</a:t>
            </a:r>
            <a:r>
              <a:rPr lang="en-IN" sz="2000" baseline="-25000" dirty="0">
                <a:latin typeface="Arial" panose="020B0604020202020204" pitchFamily="34" charset="0"/>
                <a:cs typeface="Arial" panose="020B0604020202020204" pitchFamily="34" charset="0"/>
              </a:rPr>
              <a:t>0</a:t>
            </a:r>
            <a:r>
              <a:rPr lang="en-IN" sz="2000" dirty="0">
                <a:latin typeface="Arial" panose="020B0604020202020204" pitchFamily="34" charset="0"/>
                <a:cs typeface="Arial" panose="020B0604020202020204" pitchFamily="34" charset="0"/>
              </a:rPr>
              <a:t>+ih)  ,       where I = 1,2,3,4 ----------- n</a:t>
            </a:r>
          </a:p>
          <a:p>
            <a:endParaRPr lang="en-IN" sz="2000" dirty="0">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For I starting for 0 to n. then the value of the independent variable x as given in the above partition are called arguments and the corresponding functional values are known as entities.</a:t>
            </a:r>
          </a:p>
          <a:p>
            <a:r>
              <a:rPr lang="en-IN" sz="2000" dirty="0">
                <a:latin typeface="Arial" panose="020B0604020202020204" pitchFamily="34" charset="0"/>
                <a:cs typeface="Arial" panose="020B0604020202020204" pitchFamily="34" charset="0"/>
              </a:rPr>
              <a:t> </a:t>
            </a:r>
          </a:p>
          <a:p>
            <a:endParaRPr lang="en-IN" sz="2000" dirty="0">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 </a:t>
            </a:r>
          </a:p>
          <a:p>
            <a:endParaRPr lang="en-IN" sz="2000" dirty="0">
              <a:latin typeface="Arial" panose="020B0604020202020204" pitchFamily="34" charset="0"/>
              <a:cs typeface="Arial" panose="020B0604020202020204" pitchFamily="34" charset="0"/>
            </a:endParaRPr>
          </a:p>
          <a:p>
            <a:endParaRPr lang="en-IN" sz="2000" dirty="0">
              <a:latin typeface="Arial" panose="020B0604020202020204" pitchFamily="34" charset="0"/>
              <a:cs typeface="Arial" panose="020B0604020202020204" pitchFamily="34" charset="0"/>
            </a:endParaRPr>
          </a:p>
          <a:p>
            <a:endParaRPr lang="en-IN" sz="2000" dirty="0">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xmlns="" id="{E73ECBE1-10B4-4B1F-B61C-F7C11FAEB095}"/>
              </a:ext>
            </a:extLst>
          </p:cNvPr>
          <p:cNvCxnSpPr>
            <a:cxnSpLocks/>
          </p:cNvCxnSpPr>
          <p:nvPr/>
        </p:nvCxnSpPr>
        <p:spPr>
          <a:xfrm>
            <a:off x="4240306" y="627529"/>
            <a:ext cx="3460376"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xmlns="" val="598264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BBE9F10F-1D68-4076-AA5D-AA54E7837D03}"/>
              </a:ext>
            </a:extLst>
          </p:cNvPr>
          <p:cNvSpPr txBox="1"/>
          <p:nvPr/>
        </p:nvSpPr>
        <p:spPr>
          <a:xfrm>
            <a:off x="1317813" y="0"/>
            <a:ext cx="10874188" cy="6986528"/>
          </a:xfrm>
          <a:prstGeom prst="rect">
            <a:avLst/>
          </a:prstGeom>
          <a:noFill/>
        </p:spPr>
        <p:txBody>
          <a:bodyPr wrap="square" rtlCol="0">
            <a:spAutoFit/>
          </a:bodyPr>
          <a:lstStyle/>
          <a:p>
            <a:r>
              <a:rPr lang="en-IN" sz="2400" dirty="0">
                <a:latin typeface="Arial" panose="020B0604020202020204" pitchFamily="34" charset="0"/>
                <a:cs typeface="Arial" panose="020B0604020202020204" pitchFamily="34" charset="0"/>
              </a:rPr>
              <a:t>  In finite differences three operators are here-</a:t>
            </a:r>
          </a:p>
          <a:p>
            <a:pPr marL="342900" indent="-342900">
              <a:buFont typeface="Wingdings" panose="05000000000000000000" pitchFamily="2" charset="2"/>
              <a:buChar char="q"/>
            </a:pPr>
            <a:endParaRPr lang="en-IN"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q"/>
            </a:pPr>
            <a:r>
              <a:rPr lang="en-IN" sz="2000" dirty="0">
                <a:latin typeface="Arial" panose="020B0604020202020204" pitchFamily="34" charset="0"/>
                <a:cs typeface="Arial" panose="020B0604020202020204" pitchFamily="34" charset="0"/>
              </a:rPr>
              <a:t>Shift Operator</a:t>
            </a:r>
          </a:p>
          <a:p>
            <a:pPr marL="342900" indent="-342900">
              <a:buFont typeface="Wingdings" panose="05000000000000000000" pitchFamily="2" charset="2"/>
              <a:buChar char="q"/>
            </a:pPr>
            <a:r>
              <a:rPr lang="en-IN" sz="2000" dirty="0">
                <a:latin typeface="Arial" panose="020B0604020202020204" pitchFamily="34" charset="0"/>
                <a:cs typeface="Arial" panose="020B0604020202020204" pitchFamily="34" charset="0"/>
              </a:rPr>
              <a:t>Forward differences Operator</a:t>
            </a:r>
          </a:p>
          <a:p>
            <a:pPr marL="342900" indent="-342900">
              <a:buFont typeface="Wingdings" panose="05000000000000000000" pitchFamily="2" charset="2"/>
              <a:buChar char="q"/>
            </a:pPr>
            <a:r>
              <a:rPr lang="en-IN" sz="2000" dirty="0">
                <a:latin typeface="Arial" panose="020B0604020202020204" pitchFamily="34" charset="0"/>
                <a:cs typeface="Arial" panose="020B0604020202020204" pitchFamily="34" charset="0"/>
              </a:rPr>
              <a:t>Backward difference Operator</a:t>
            </a:r>
          </a:p>
          <a:p>
            <a:endParaRPr lang="en-IN" sz="2000" dirty="0">
              <a:latin typeface="Arial" panose="020B0604020202020204" pitchFamily="34" charset="0"/>
              <a:cs typeface="Arial" panose="020B0604020202020204" pitchFamily="34" charset="0"/>
            </a:endParaRPr>
          </a:p>
          <a:p>
            <a:r>
              <a:rPr lang="en-IN" sz="2400" b="1" i="1" u="sng" dirty="0">
                <a:solidFill>
                  <a:srgbClr val="002060"/>
                </a:solidFill>
                <a:latin typeface="Arial" panose="020B0604020202020204" pitchFamily="34" charset="0"/>
                <a:cs typeface="Arial" panose="020B0604020202020204" pitchFamily="34" charset="0"/>
              </a:rPr>
              <a:t>Shift Operator : </a:t>
            </a:r>
            <a:r>
              <a:rPr lang="en-IN" sz="2400" u="sng" dirty="0">
                <a:latin typeface="Arial" panose="020B0604020202020204" pitchFamily="34" charset="0"/>
                <a:cs typeface="Arial" panose="020B0604020202020204" pitchFamily="34" charset="0"/>
              </a:rPr>
              <a:t> </a:t>
            </a:r>
            <a:r>
              <a:rPr lang="en-IN" sz="2000" dirty="0">
                <a:latin typeface="Arial" panose="020B0604020202020204" pitchFamily="34" charset="0"/>
                <a:cs typeface="Arial" panose="020B0604020202020204" pitchFamily="34" charset="0"/>
              </a:rPr>
              <a:t>Before moving the finite difference in the next section we introduce here </a:t>
            </a:r>
          </a:p>
          <a:p>
            <a:r>
              <a:rPr lang="en-IN" sz="2000" dirty="0">
                <a:latin typeface="Arial" panose="020B0604020202020204" pitchFamily="34" charset="0"/>
                <a:cs typeface="Arial" panose="020B0604020202020204" pitchFamily="34" charset="0"/>
              </a:rPr>
              <a:t>                                   the useful concept of shift operator. </a:t>
            </a:r>
          </a:p>
          <a:p>
            <a:r>
              <a:rPr lang="en-IN" sz="2000" dirty="0">
                <a:latin typeface="Arial" panose="020B0604020202020204" pitchFamily="34" charset="0"/>
                <a:cs typeface="Arial" panose="020B0604020202020204" pitchFamily="34" charset="0"/>
              </a:rPr>
              <a:t> </a:t>
            </a:r>
          </a:p>
          <a:p>
            <a:r>
              <a:rPr lang="en-IN" sz="2000" dirty="0">
                <a:latin typeface="Arial" panose="020B0604020202020204" pitchFamily="34" charset="0"/>
                <a:cs typeface="Arial" panose="020B0604020202020204" pitchFamily="34" charset="0"/>
              </a:rPr>
              <a:t>                                         E f(x) = f( x + h )</a:t>
            </a:r>
          </a:p>
          <a:p>
            <a:endParaRPr lang="en-IN" sz="2000" dirty="0">
              <a:latin typeface="Arial" panose="020B0604020202020204" pitchFamily="34" charset="0"/>
              <a:cs typeface="Arial" panose="020B0604020202020204" pitchFamily="34" charset="0"/>
            </a:endParaRPr>
          </a:p>
          <a:p>
            <a:r>
              <a:rPr lang="en-IN" sz="2000" dirty="0">
                <a:solidFill>
                  <a:srgbClr val="FF0000"/>
                </a:solidFill>
                <a:latin typeface="Arial" panose="020B0604020202020204" pitchFamily="34" charset="0"/>
                <a:cs typeface="Arial" panose="020B0604020202020204" pitchFamily="34" charset="0"/>
              </a:rPr>
              <a:t>Power of the shift operator-</a:t>
            </a:r>
          </a:p>
          <a:p>
            <a:r>
              <a:rPr lang="en-IN" sz="2000" dirty="0">
                <a:solidFill>
                  <a:srgbClr val="FF0000"/>
                </a:solidFill>
                <a:latin typeface="Arial" panose="020B0604020202020204" pitchFamily="34" charset="0"/>
                <a:cs typeface="Arial" panose="020B0604020202020204" pitchFamily="34" charset="0"/>
              </a:rPr>
              <a:t>                                       </a:t>
            </a:r>
          </a:p>
          <a:p>
            <a:r>
              <a:rPr lang="en-IN" sz="2000" dirty="0">
                <a:solidFill>
                  <a:srgbClr val="FF0000"/>
                </a:solidFill>
                <a:latin typeface="Arial" panose="020B0604020202020204" pitchFamily="34" charset="0"/>
                <a:cs typeface="Arial" panose="020B0604020202020204" pitchFamily="34" charset="0"/>
              </a:rPr>
              <a:t>                         </a:t>
            </a:r>
            <a:r>
              <a:rPr lang="en-IN" sz="2000" dirty="0">
                <a:latin typeface="Arial" panose="020B0604020202020204" pitchFamily="34" charset="0"/>
                <a:cs typeface="Arial" panose="020B0604020202020204" pitchFamily="34" charset="0"/>
              </a:rPr>
              <a:t>E</a:t>
            </a:r>
            <a:r>
              <a:rPr lang="en-IN" sz="2000" baseline="62000" dirty="0">
                <a:latin typeface="Arial" panose="020B0604020202020204" pitchFamily="34" charset="0"/>
                <a:cs typeface="Arial" panose="020B0604020202020204" pitchFamily="34" charset="0"/>
              </a:rPr>
              <a:t>2 </a:t>
            </a:r>
            <a:r>
              <a:rPr lang="en-IN" sz="2000" dirty="0">
                <a:latin typeface="Arial" panose="020B0604020202020204" pitchFamily="34" charset="0"/>
                <a:cs typeface="Arial" panose="020B0604020202020204" pitchFamily="34" charset="0"/>
              </a:rPr>
              <a:t>f(x) = E [ E f(x) ] = E f( x + h ) = f( x + 2h ) ;</a:t>
            </a:r>
          </a:p>
          <a:p>
            <a:r>
              <a:rPr lang="en-IN" sz="2000" dirty="0">
                <a:latin typeface="Arial" panose="020B0604020202020204" pitchFamily="34" charset="0"/>
                <a:cs typeface="Arial" panose="020B0604020202020204" pitchFamily="34" charset="0"/>
              </a:rPr>
              <a:t>                 </a:t>
            </a:r>
          </a:p>
          <a:p>
            <a:r>
              <a:rPr lang="en-IN" sz="2000" dirty="0">
                <a:latin typeface="Arial" panose="020B0604020202020204" pitchFamily="34" charset="0"/>
                <a:cs typeface="Arial" panose="020B0604020202020204" pitchFamily="34" charset="0"/>
              </a:rPr>
              <a:t>                        </a:t>
            </a:r>
            <a:r>
              <a:rPr lang="en-IN" sz="2000" dirty="0">
                <a:solidFill>
                  <a:srgbClr val="FF0000"/>
                </a:solidFill>
                <a:latin typeface="Arial" panose="020B0604020202020204" pitchFamily="34" charset="0"/>
                <a:cs typeface="Arial" panose="020B0604020202020204" pitchFamily="34" charset="0"/>
              </a:rPr>
              <a:t> </a:t>
            </a:r>
            <a:r>
              <a:rPr lang="en-IN" sz="2000" dirty="0">
                <a:latin typeface="Arial" panose="020B0604020202020204" pitchFamily="34" charset="0"/>
                <a:cs typeface="Arial" panose="020B0604020202020204" pitchFamily="34" charset="0"/>
              </a:rPr>
              <a:t>E</a:t>
            </a:r>
            <a:r>
              <a:rPr lang="en-IN" sz="2000" baseline="62000" dirty="0">
                <a:latin typeface="Arial" panose="020B0604020202020204" pitchFamily="34" charset="0"/>
                <a:cs typeface="Arial" panose="020B0604020202020204" pitchFamily="34" charset="0"/>
              </a:rPr>
              <a:t>3 </a:t>
            </a:r>
            <a:r>
              <a:rPr lang="en-IN" sz="2000" dirty="0">
                <a:latin typeface="Arial" panose="020B0604020202020204" pitchFamily="34" charset="0"/>
                <a:cs typeface="Arial" panose="020B0604020202020204" pitchFamily="34" charset="0"/>
              </a:rPr>
              <a:t>f(x) = f( x + 3h ),…………, </a:t>
            </a:r>
            <a:r>
              <a:rPr lang="en-IN" sz="2000" dirty="0" err="1">
                <a:latin typeface="Arial" panose="020B0604020202020204" pitchFamily="34" charset="0"/>
                <a:cs typeface="Arial" panose="020B0604020202020204" pitchFamily="34" charset="0"/>
              </a:rPr>
              <a:t>E</a:t>
            </a:r>
            <a:r>
              <a:rPr lang="en-IN" sz="2000" baseline="60000" dirty="0" err="1">
                <a:latin typeface="Arial" panose="020B0604020202020204" pitchFamily="34" charset="0"/>
                <a:cs typeface="Arial" panose="020B0604020202020204" pitchFamily="34" charset="0"/>
              </a:rPr>
              <a:t>n</a:t>
            </a:r>
            <a:r>
              <a:rPr lang="en-IN" sz="2000" dirty="0">
                <a:latin typeface="Arial" panose="020B0604020202020204" pitchFamily="34" charset="0"/>
                <a:cs typeface="Arial" panose="020B0604020202020204" pitchFamily="34" charset="0"/>
              </a:rPr>
              <a:t> f(x) = f( x + </a:t>
            </a:r>
            <a:r>
              <a:rPr lang="en-IN" sz="2000" dirty="0" err="1">
                <a:latin typeface="Arial" panose="020B0604020202020204" pitchFamily="34" charset="0"/>
                <a:cs typeface="Arial" panose="020B0604020202020204" pitchFamily="34" charset="0"/>
              </a:rPr>
              <a:t>nh</a:t>
            </a:r>
            <a:r>
              <a:rPr lang="en-IN" sz="2000" dirty="0">
                <a:latin typeface="Arial" panose="020B0604020202020204" pitchFamily="34" charset="0"/>
                <a:cs typeface="Arial" panose="020B0604020202020204" pitchFamily="34" charset="0"/>
              </a:rPr>
              <a:t> ) ;</a:t>
            </a:r>
          </a:p>
          <a:p>
            <a:endParaRPr lang="en-IN" sz="2000" dirty="0">
              <a:latin typeface="Arial" panose="020B0604020202020204" pitchFamily="34" charset="0"/>
              <a:cs typeface="Arial" panose="020B0604020202020204" pitchFamily="34" charset="0"/>
            </a:endParaRPr>
          </a:p>
          <a:p>
            <a:r>
              <a:rPr lang="en-IN" sz="2000" dirty="0">
                <a:solidFill>
                  <a:srgbClr val="FF0000"/>
                </a:solidFill>
                <a:latin typeface="Arial" panose="020B0604020202020204" pitchFamily="34" charset="0"/>
                <a:cs typeface="Arial" panose="020B0604020202020204" pitchFamily="34" charset="0"/>
              </a:rPr>
              <a:t>Linear property of the shift operator-</a:t>
            </a:r>
          </a:p>
          <a:p>
            <a:endParaRPr lang="en-IN" sz="2000" dirty="0">
              <a:solidFill>
                <a:srgbClr val="FF0000"/>
              </a:solidFill>
              <a:latin typeface="Arial" panose="020B0604020202020204" pitchFamily="34" charset="0"/>
              <a:cs typeface="Arial" panose="020B0604020202020204" pitchFamily="34" charset="0"/>
            </a:endParaRPr>
          </a:p>
          <a:p>
            <a:r>
              <a:rPr lang="en-IN" sz="2000" dirty="0">
                <a:solidFill>
                  <a:srgbClr val="FF0000"/>
                </a:solidFill>
                <a:latin typeface="Arial" panose="020B0604020202020204" pitchFamily="34" charset="0"/>
                <a:cs typeface="Arial" panose="020B0604020202020204" pitchFamily="34" charset="0"/>
              </a:rPr>
              <a:t>                         </a:t>
            </a:r>
            <a:r>
              <a:rPr lang="en-IN" sz="2000" dirty="0">
                <a:latin typeface="Arial" panose="020B0604020202020204" pitchFamily="34" charset="0"/>
                <a:cs typeface="Arial" panose="020B0604020202020204" pitchFamily="34" charset="0"/>
              </a:rPr>
              <a:t>E [ c</a:t>
            </a:r>
            <a:r>
              <a:rPr lang="en-IN" sz="2000" baseline="-25000" dirty="0">
                <a:latin typeface="Arial" panose="020B0604020202020204" pitchFamily="34" charset="0"/>
                <a:cs typeface="Arial" panose="020B0604020202020204" pitchFamily="34" charset="0"/>
              </a:rPr>
              <a:t>1 </a:t>
            </a:r>
            <a:r>
              <a:rPr lang="en-IN" sz="2000" dirty="0">
                <a:latin typeface="Arial" panose="020B0604020202020204" pitchFamily="34" charset="0"/>
                <a:cs typeface="Arial" panose="020B0604020202020204" pitchFamily="34" charset="0"/>
              </a:rPr>
              <a:t>f</a:t>
            </a:r>
            <a:r>
              <a:rPr lang="en-IN" sz="2000" baseline="-25000" dirty="0">
                <a:latin typeface="Arial" panose="020B0604020202020204" pitchFamily="34" charset="0"/>
                <a:cs typeface="Arial" panose="020B0604020202020204" pitchFamily="34" charset="0"/>
              </a:rPr>
              <a:t>1 </a:t>
            </a:r>
            <a:r>
              <a:rPr lang="en-IN" sz="2000" dirty="0">
                <a:latin typeface="Arial" panose="020B0604020202020204" pitchFamily="34" charset="0"/>
                <a:cs typeface="Arial" panose="020B0604020202020204" pitchFamily="34" charset="0"/>
              </a:rPr>
              <a:t>(x) + c</a:t>
            </a:r>
            <a:r>
              <a:rPr lang="en-IN" sz="2000" baseline="-25000" dirty="0">
                <a:latin typeface="Arial" panose="020B0604020202020204" pitchFamily="34" charset="0"/>
                <a:cs typeface="Arial" panose="020B0604020202020204" pitchFamily="34" charset="0"/>
              </a:rPr>
              <a:t>2 </a:t>
            </a:r>
            <a:r>
              <a:rPr lang="en-IN" sz="2000" dirty="0">
                <a:latin typeface="Arial" panose="020B0604020202020204" pitchFamily="34" charset="0"/>
                <a:cs typeface="Arial" panose="020B0604020202020204" pitchFamily="34" charset="0"/>
              </a:rPr>
              <a:t>f</a:t>
            </a:r>
            <a:r>
              <a:rPr lang="en-IN" sz="2000" baseline="-25000" dirty="0">
                <a:latin typeface="Arial" panose="020B0604020202020204" pitchFamily="34" charset="0"/>
                <a:cs typeface="Arial" panose="020B0604020202020204" pitchFamily="34" charset="0"/>
              </a:rPr>
              <a:t>2 </a:t>
            </a:r>
            <a:r>
              <a:rPr lang="en-IN" sz="2000" dirty="0">
                <a:latin typeface="Arial" panose="020B0604020202020204" pitchFamily="34" charset="0"/>
                <a:cs typeface="Arial" panose="020B0604020202020204" pitchFamily="34" charset="0"/>
              </a:rPr>
              <a:t>(x) ] = E f(x)</a:t>
            </a:r>
            <a:endParaRPr lang="en-IN" sz="2000" dirty="0">
              <a:solidFill>
                <a:srgbClr val="FF0000"/>
              </a:solidFill>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        </a:t>
            </a:r>
            <a:endParaRPr lang="en-IN" sz="2000" baseline="62000" dirty="0">
              <a:solidFill>
                <a:srgbClr val="FF0000"/>
              </a:solidFill>
              <a:latin typeface="Arial" panose="020B0604020202020204" pitchFamily="34" charset="0"/>
              <a:cs typeface="Arial" panose="020B0604020202020204" pitchFamily="34" charset="0"/>
            </a:endParaRPr>
          </a:p>
          <a:p>
            <a:r>
              <a:rPr lang="en-IN" sz="2000" dirty="0">
                <a:solidFill>
                  <a:srgbClr val="FF0000"/>
                </a:solidFill>
                <a:latin typeface="Arial" panose="020B0604020202020204" pitchFamily="34" charset="0"/>
                <a:cs typeface="Arial" panose="020B0604020202020204" pitchFamily="34" charset="0"/>
              </a:rPr>
              <a:t>  </a:t>
            </a:r>
            <a:r>
              <a:rPr lang="en-IN" sz="2000" dirty="0">
                <a:latin typeface="Arial" panose="020B0604020202020204" pitchFamily="34" charset="0"/>
                <a:cs typeface="Arial" panose="020B0604020202020204" pitchFamily="34" charset="0"/>
              </a:rPr>
              <a:t>          </a:t>
            </a:r>
            <a:endParaRPr lang="en-IN" sz="2000" b="1" i="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73656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4D56813-1BA8-4BAB-B3C2-D58A0609189B}"/>
              </a:ext>
            </a:extLst>
          </p:cNvPr>
          <p:cNvSpPr txBox="1"/>
          <p:nvPr/>
        </p:nvSpPr>
        <p:spPr>
          <a:xfrm>
            <a:off x="1568824" y="0"/>
            <a:ext cx="10623176" cy="5909310"/>
          </a:xfrm>
          <a:prstGeom prst="rect">
            <a:avLst/>
          </a:prstGeom>
          <a:noFill/>
        </p:spPr>
        <p:txBody>
          <a:bodyPr wrap="square" rtlCol="0">
            <a:spAutoFit/>
          </a:bodyPr>
          <a:lstStyle/>
          <a:p>
            <a:r>
              <a:rPr lang="en-IN" dirty="0"/>
              <a:t>                </a:t>
            </a:r>
            <a:r>
              <a:rPr lang="en-IN" dirty="0">
                <a:latin typeface="Arial" panose="020B0604020202020204" pitchFamily="34" charset="0"/>
                <a:cs typeface="Arial" panose="020B0604020202020204" pitchFamily="34" charset="0"/>
              </a:rPr>
              <a:t>where                     f(x) = c</a:t>
            </a:r>
            <a:r>
              <a:rPr lang="en-IN" baseline="-25000" dirty="0">
                <a:latin typeface="Arial" panose="020B0604020202020204" pitchFamily="34" charset="0"/>
                <a:cs typeface="Arial" panose="020B0604020202020204" pitchFamily="34" charset="0"/>
              </a:rPr>
              <a:t>1 </a:t>
            </a:r>
            <a:r>
              <a:rPr lang="en-IN" dirty="0">
                <a:latin typeface="Arial" panose="020B0604020202020204" pitchFamily="34" charset="0"/>
                <a:cs typeface="Arial" panose="020B0604020202020204" pitchFamily="34" charset="0"/>
              </a:rPr>
              <a:t>f</a:t>
            </a:r>
            <a:r>
              <a:rPr lang="en-IN" baseline="-25000" dirty="0">
                <a:latin typeface="Arial" panose="020B0604020202020204" pitchFamily="34" charset="0"/>
                <a:cs typeface="Arial" panose="020B0604020202020204" pitchFamily="34" charset="0"/>
              </a:rPr>
              <a:t>1 </a:t>
            </a:r>
            <a:r>
              <a:rPr lang="en-IN" dirty="0">
                <a:latin typeface="Arial" panose="020B0604020202020204" pitchFamily="34" charset="0"/>
                <a:cs typeface="Arial" panose="020B0604020202020204" pitchFamily="34" charset="0"/>
              </a:rPr>
              <a:t>(x) + c</a:t>
            </a:r>
            <a:r>
              <a:rPr lang="en-IN" baseline="-25000" dirty="0">
                <a:latin typeface="Arial" panose="020B0604020202020204" pitchFamily="34" charset="0"/>
                <a:cs typeface="Arial" panose="020B0604020202020204" pitchFamily="34" charset="0"/>
              </a:rPr>
              <a:t>2 </a:t>
            </a:r>
            <a:r>
              <a:rPr lang="en-IN" dirty="0">
                <a:latin typeface="Arial" panose="020B0604020202020204" pitchFamily="34" charset="0"/>
                <a:cs typeface="Arial" panose="020B0604020202020204" pitchFamily="34" charset="0"/>
              </a:rPr>
              <a:t>f</a:t>
            </a:r>
            <a:r>
              <a:rPr lang="en-IN" baseline="-25000" dirty="0">
                <a:latin typeface="Arial" panose="020B0604020202020204" pitchFamily="34" charset="0"/>
                <a:cs typeface="Arial" panose="020B0604020202020204" pitchFamily="34" charset="0"/>
              </a:rPr>
              <a:t>2 </a:t>
            </a:r>
            <a:r>
              <a:rPr lang="en-IN" dirty="0">
                <a:latin typeface="Arial" panose="020B0604020202020204" pitchFamily="34" charset="0"/>
                <a:cs typeface="Arial" panose="020B0604020202020204" pitchFamily="34" charset="0"/>
              </a:rPr>
              <a:t>(x)</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f( x + h ) = c</a:t>
            </a:r>
            <a:r>
              <a:rPr lang="en-IN" baseline="-25000" dirty="0">
                <a:latin typeface="Arial" panose="020B0604020202020204" pitchFamily="34" charset="0"/>
                <a:cs typeface="Arial" panose="020B0604020202020204" pitchFamily="34" charset="0"/>
              </a:rPr>
              <a:t>1 </a:t>
            </a:r>
            <a:r>
              <a:rPr lang="en-IN" dirty="0">
                <a:latin typeface="Arial" panose="020B0604020202020204" pitchFamily="34" charset="0"/>
                <a:cs typeface="Arial" panose="020B0604020202020204" pitchFamily="34" charset="0"/>
              </a:rPr>
              <a:t>f</a:t>
            </a:r>
            <a:r>
              <a:rPr lang="en-IN" baseline="-25000" dirty="0">
                <a:latin typeface="Arial" panose="020B0604020202020204" pitchFamily="34" charset="0"/>
                <a:cs typeface="Arial" panose="020B0604020202020204" pitchFamily="34" charset="0"/>
              </a:rPr>
              <a:t>1</a:t>
            </a:r>
            <a:r>
              <a:rPr lang="en-IN" dirty="0">
                <a:latin typeface="Arial" panose="020B0604020202020204" pitchFamily="34" charset="0"/>
                <a:cs typeface="Arial" panose="020B0604020202020204" pitchFamily="34" charset="0"/>
              </a:rPr>
              <a:t> ( x + h ) + c</a:t>
            </a:r>
            <a:r>
              <a:rPr lang="en-IN" baseline="-25000" dirty="0">
                <a:latin typeface="Arial" panose="020B0604020202020204" pitchFamily="34" charset="0"/>
                <a:cs typeface="Arial" panose="020B0604020202020204" pitchFamily="34" charset="0"/>
              </a:rPr>
              <a:t>2 </a:t>
            </a:r>
            <a:r>
              <a:rPr lang="en-IN" dirty="0">
                <a:latin typeface="Arial" panose="020B0604020202020204" pitchFamily="34" charset="0"/>
                <a:cs typeface="Arial" panose="020B0604020202020204" pitchFamily="34" charset="0"/>
              </a:rPr>
              <a:t>f</a:t>
            </a:r>
            <a:r>
              <a:rPr lang="en-IN" baseline="-25000" dirty="0">
                <a:latin typeface="Arial" panose="020B0604020202020204" pitchFamily="34" charset="0"/>
                <a:cs typeface="Arial" panose="020B0604020202020204" pitchFamily="34" charset="0"/>
              </a:rPr>
              <a:t>2</a:t>
            </a:r>
            <a:r>
              <a:rPr lang="en-IN" dirty="0">
                <a:latin typeface="Arial" panose="020B0604020202020204" pitchFamily="34" charset="0"/>
                <a:cs typeface="Arial" panose="020B0604020202020204" pitchFamily="34" charset="0"/>
              </a:rPr>
              <a:t> ( x + h ) , using (1)</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c</a:t>
            </a:r>
            <a:r>
              <a:rPr lang="en-IN" baseline="-25000" dirty="0">
                <a:latin typeface="Arial" panose="020B0604020202020204" pitchFamily="34" charset="0"/>
                <a:cs typeface="Arial" panose="020B0604020202020204" pitchFamily="34" charset="0"/>
              </a:rPr>
              <a:t>1 </a:t>
            </a:r>
            <a:r>
              <a:rPr lang="en-IN" dirty="0">
                <a:latin typeface="Arial" panose="020B0604020202020204" pitchFamily="34" charset="0"/>
                <a:cs typeface="Arial" panose="020B0604020202020204" pitchFamily="34" charset="0"/>
              </a:rPr>
              <a:t>E f</a:t>
            </a:r>
            <a:r>
              <a:rPr lang="en-IN" baseline="-25000" dirty="0">
                <a:latin typeface="Arial" panose="020B0604020202020204" pitchFamily="34" charset="0"/>
                <a:cs typeface="Arial" panose="020B0604020202020204" pitchFamily="34" charset="0"/>
              </a:rPr>
              <a:t>1</a:t>
            </a:r>
            <a:r>
              <a:rPr lang="en-IN" dirty="0">
                <a:latin typeface="Arial" panose="020B0604020202020204" pitchFamily="34" charset="0"/>
                <a:cs typeface="Arial" panose="020B0604020202020204" pitchFamily="34" charset="0"/>
              </a:rPr>
              <a:t>(x) + c</a:t>
            </a:r>
            <a:r>
              <a:rPr lang="en-IN" baseline="-25000" dirty="0">
                <a:latin typeface="Arial" panose="020B0604020202020204" pitchFamily="34" charset="0"/>
                <a:cs typeface="Arial" panose="020B0604020202020204" pitchFamily="34" charset="0"/>
              </a:rPr>
              <a:t>2 </a:t>
            </a:r>
            <a:r>
              <a:rPr lang="en-IN" dirty="0">
                <a:latin typeface="Arial" panose="020B0604020202020204" pitchFamily="34" charset="0"/>
                <a:cs typeface="Arial" panose="020B0604020202020204" pitchFamily="34" charset="0"/>
              </a:rPr>
              <a:t>E f</a:t>
            </a:r>
            <a:r>
              <a:rPr lang="en-IN" baseline="-25000" dirty="0">
                <a:latin typeface="Arial" panose="020B0604020202020204" pitchFamily="34" charset="0"/>
                <a:cs typeface="Arial" panose="020B0604020202020204" pitchFamily="34" charset="0"/>
              </a:rPr>
              <a:t>2 </a:t>
            </a:r>
            <a:r>
              <a:rPr lang="en-IN" dirty="0">
                <a:latin typeface="Arial" panose="020B0604020202020204" pitchFamily="34" charset="0"/>
                <a:cs typeface="Arial" panose="020B0604020202020204" pitchFamily="34" charset="0"/>
              </a:rPr>
              <a:t>(x).</a:t>
            </a:r>
          </a:p>
          <a:p>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Low of indices-</a:t>
            </a:r>
          </a:p>
          <a:p>
            <a:r>
              <a:rPr lang="en-IN" dirty="0">
                <a:solidFill>
                  <a:srgbClr val="FF0000"/>
                </a:solidFill>
                <a:latin typeface="Arial" panose="020B0604020202020204" pitchFamily="34" charset="0"/>
                <a:cs typeface="Arial" panose="020B0604020202020204" pitchFamily="34" charset="0"/>
              </a:rPr>
              <a:t>                                </a:t>
            </a:r>
            <a:r>
              <a:rPr lang="en-IN" dirty="0">
                <a:latin typeface="Arial" panose="020B0604020202020204" pitchFamily="34" charset="0"/>
                <a:cs typeface="Arial" panose="020B0604020202020204" pitchFamily="34" charset="0"/>
              </a:rPr>
              <a:t>E </a:t>
            </a:r>
            <a:r>
              <a:rPr lang="en-IN" baseline="60000" dirty="0">
                <a:latin typeface="Arial" panose="020B0604020202020204" pitchFamily="34" charset="0"/>
                <a:cs typeface="Arial" panose="020B0604020202020204" pitchFamily="34" charset="0"/>
              </a:rPr>
              <a:t>m </a:t>
            </a:r>
            <a:r>
              <a:rPr lang="en-IN" dirty="0">
                <a:latin typeface="Arial" panose="020B0604020202020204" pitchFamily="34" charset="0"/>
                <a:cs typeface="Arial" panose="020B0604020202020204" pitchFamily="34" charset="0"/>
              </a:rPr>
              <a:t>E </a:t>
            </a:r>
            <a:r>
              <a:rPr lang="en-IN" baseline="62000" dirty="0">
                <a:latin typeface="Arial" panose="020B0604020202020204" pitchFamily="34" charset="0"/>
                <a:cs typeface="Arial" panose="020B0604020202020204" pitchFamily="34" charset="0"/>
              </a:rPr>
              <a:t>n </a:t>
            </a:r>
            <a:r>
              <a:rPr lang="en-IN" dirty="0">
                <a:latin typeface="Arial" panose="020B0604020202020204" pitchFamily="34" charset="0"/>
                <a:cs typeface="Arial" panose="020B0604020202020204" pitchFamily="34" charset="0"/>
              </a:rPr>
              <a:t>f(x) = E </a:t>
            </a:r>
            <a:r>
              <a:rPr lang="en-IN" baseline="62000" dirty="0">
                <a:latin typeface="Arial" panose="020B0604020202020204" pitchFamily="34" charset="0"/>
                <a:cs typeface="Arial" panose="020B0604020202020204" pitchFamily="34" charset="0"/>
              </a:rPr>
              <a:t>m + n  </a:t>
            </a:r>
            <a:r>
              <a:rPr lang="en-IN" dirty="0">
                <a:latin typeface="Arial" panose="020B0604020202020204" pitchFamily="34" charset="0"/>
                <a:cs typeface="Arial" panose="020B0604020202020204" pitchFamily="34" charset="0"/>
              </a:rPr>
              <a:t>f(x)</a:t>
            </a:r>
          </a:p>
          <a:p>
            <a:endParaRPr lang="en-IN"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Inverse shift operator-</a:t>
            </a:r>
          </a:p>
          <a:p>
            <a:r>
              <a:rPr lang="en-IN" dirty="0">
                <a:solidFill>
                  <a:srgbClr val="FF0000"/>
                </a:solidFill>
                <a:latin typeface="Arial" panose="020B0604020202020204" pitchFamily="34" charset="0"/>
                <a:cs typeface="Arial" panose="020B0604020202020204" pitchFamily="34" charset="0"/>
              </a:rPr>
              <a:t>                                           </a:t>
            </a:r>
            <a:r>
              <a:rPr lang="en-IN" dirty="0">
                <a:latin typeface="Arial" panose="020B0604020202020204" pitchFamily="34" charset="0"/>
                <a:cs typeface="Arial" panose="020B0604020202020204" pitchFamily="34" charset="0"/>
              </a:rPr>
              <a:t>E</a:t>
            </a:r>
            <a:r>
              <a:rPr lang="en-IN" baseline="62000" dirty="0">
                <a:latin typeface="Arial" panose="020B0604020202020204" pitchFamily="34" charset="0"/>
                <a:cs typeface="Arial" panose="020B0604020202020204" pitchFamily="34" charset="0"/>
              </a:rPr>
              <a:t>-1</a:t>
            </a:r>
            <a:r>
              <a:rPr lang="en-IN" dirty="0">
                <a:latin typeface="Arial" panose="020B0604020202020204" pitchFamily="34" charset="0"/>
                <a:cs typeface="Arial" panose="020B0604020202020204" pitchFamily="34" charset="0"/>
              </a:rPr>
              <a:t> f(x) = f( x – h )   </a:t>
            </a:r>
          </a:p>
          <a:p>
            <a:endParaRPr lang="en-IN" dirty="0">
              <a:latin typeface="Arial" panose="020B0604020202020204" pitchFamily="34" charset="0"/>
              <a:cs typeface="Arial" panose="020B0604020202020204" pitchFamily="34" charset="0"/>
            </a:endParaRPr>
          </a:p>
          <a:p>
            <a:r>
              <a:rPr lang="en-IN" dirty="0">
                <a:solidFill>
                  <a:srgbClr val="0070C0"/>
                </a:solidFill>
                <a:latin typeface="Arial" panose="020B0604020202020204" pitchFamily="34" charset="0"/>
                <a:cs typeface="Arial" panose="020B0604020202020204" pitchFamily="34" charset="0"/>
              </a:rPr>
              <a:t>Example-1</a:t>
            </a:r>
            <a:r>
              <a:rPr lang="en-IN" dirty="0">
                <a:latin typeface="Arial" panose="020B0604020202020204" pitchFamily="34" charset="0"/>
                <a:cs typeface="Arial" panose="020B0604020202020204" pitchFamily="34" charset="0"/>
              </a:rPr>
              <a:t> </a:t>
            </a:r>
            <a:r>
              <a:rPr lang="en-IN" dirty="0">
                <a:solidFill>
                  <a:srgbClr val="002060"/>
                </a:solidFill>
                <a:latin typeface="Arial" panose="020B0604020202020204" pitchFamily="34" charset="0"/>
                <a:cs typeface="Arial" panose="020B0604020202020204" pitchFamily="34" charset="0"/>
              </a:rPr>
              <a:t>Evaluate E </a:t>
            </a:r>
            <a:r>
              <a:rPr lang="en-IN" baseline="64000" dirty="0">
                <a:solidFill>
                  <a:srgbClr val="002060"/>
                </a:solidFill>
                <a:latin typeface="Arial" panose="020B0604020202020204" pitchFamily="34" charset="0"/>
                <a:cs typeface="Arial" panose="020B0604020202020204" pitchFamily="34" charset="0"/>
              </a:rPr>
              <a:t>n </a:t>
            </a:r>
            <a:r>
              <a:rPr lang="en-IN" dirty="0">
                <a:solidFill>
                  <a:srgbClr val="002060"/>
                </a:solidFill>
                <a:latin typeface="Arial" panose="020B0604020202020204" pitchFamily="34" charset="0"/>
                <a:cs typeface="Arial" panose="020B0604020202020204" pitchFamily="34" charset="0"/>
              </a:rPr>
              <a:t>e </a:t>
            </a:r>
            <a:r>
              <a:rPr lang="en-IN" baseline="62000" dirty="0">
                <a:solidFill>
                  <a:srgbClr val="002060"/>
                </a:solidFill>
                <a:latin typeface="Arial" panose="020B0604020202020204" pitchFamily="34" charset="0"/>
                <a:cs typeface="Arial" panose="020B0604020202020204" pitchFamily="34" charset="0"/>
              </a:rPr>
              <a:t>x</a:t>
            </a:r>
            <a:r>
              <a:rPr lang="en-IN" dirty="0">
                <a:solidFill>
                  <a:srgbClr val="002060"/>
                </a:solidFill>
                <a:latin typeface="Arial" panose="020B0604020202020204" pitchFamily="34" charset="0"/>
                <a:cs typeface="Arial" panose="020B0604020202020204" pitchFamily="34" charset="0"/>
              </a:rPr>
              <a:t> when interval of differencing is h.</a:t>
            </a:r>
            <a:r>
              <a:rPr lang="en-IN" dirty="0">
                <a:latin typeface="Arial" panose="020B0604020202020204" pitchFamily="34" charset="0"/>
                <a:cs typeface="Arial" panose="020B0604020202020204" pitchFamily="34" charset="0"/>
              </a:rPr>
              <a:t>  </a:t>
            </a:r>
          </a:p>
          <a:p>
            <a:endParaRPr lang="en-IN"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Solution – we know that </a:t>
            </a:r>
          </a:p>
          <a:p>
            <a:r>
              <a:rPr lang="en-IN" dirty="0">
                <a:latin typeface="Arial" panose="020B0604020202020204" pitchFamily="34" charset="0"/>
                <a:cs typeface="Arial" panose="020B0604020202020204" pitchFamily="34" charset="0"/>
              </a:rPr>
              <a:t>                                          E </a:t>
            </a:r>
            <a:r>
              <a:rPr lang="en-IN" baseline="62000" dirty="0">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f(x) = f( x + </a:t>
            </a:r>
            <a:r>
              <a:rPr lang="en-IN" dirty="0" err="1">
                <a:latin typeface="Arial" panose="020B0604020202020204" pitchFamily="34" charset="0"/>
                <a:cs typeface="Arial" panose="020B0604020202020204" pitchFamily="34" charset="0"/>
              </a:rPr>
              <a:t>nh</a:t>
            </a:r>
            <a:r>
              <a:rPr lang="en-IN" dirty="0">
                <a:latin typeface="Arial" panose="020B0604020202020204" pitchFamily="34" charset="0"/>
                <a:cs typeface="Arial" panose="020B0604020202020204" pitchFamily="34" charset="0"/>
              </a:rPr>
              <a:t> )  </a:t>
            </a:r>
          </a:p>
          <a:p>
            <a:r>
              <a:rPr lang="en-IN" dirty="0">
                <a:latin typeface="Arial" panose="020B0604020202020204" pitchFamily="34" charset="0"/>
                <a:cs typeface="Arial" panose="020B0604020202020204" pitchFamily="34" charset="0"/>
              </a:rPr>
              <a:t>Here f(x) = e </a:t>
            </a:r>
            <a:r>
              <a:rPr lang="en-IN" baseline="62000" dirty="0">
                <a:latin typeface="Arial" panose="020B0604020202020204" pitchFamily="34" charset="0"/>
                <a:cs typeface="Arial" panose="020B0604020202020204" pitchFamily="34" charset="0"/>
              </a:rPr>
              <a:t>x</a:t>
            </a:r>
            <a:r>
              <a:rPr lang="en-IN" dirty="0">
                <a:latin typeface="Arial" panose="020B0604020202020204" pitchFamily="34" charset="0"/>
                <a:cs typeface="Arial" panose="020B0604020202020204" pitchFamily="34" charset="0"/>
              </a:rPr>
              <a:t> therefore-</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E </a:t>
            </a:r>
            <a:r>
              <a:rPr lang="en-IN" baseline="62000" dirty="0">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e </a:t>
            </a:r>
            <a:r>
              <a:rPr lang="en-IN" baseline="62000" dirty="0">
                <a:latin typeface="Arial" panose="020B0604020202020204" pitchFamily="34" charset="0"/>
                <a:cs typeface="Arial" panose="020B0604020202020204" pitchFamily="34" charset="0"/>
              </a:rPr>
              <a:t>x</a:t>
            </a:r>
            <a:r>
              <a:rPr lang="en-IN" dirty="0">
                <a:latin typeface="Arial" panose="020B0604020202020204" pitchFamily="34" charset="0"/>
                <a:cs typeface="Arial" panose="020B0604020202020204" pitchFamily="34" charset="0"/>
              </a:rPr>
              <a:t> = e </a:t>
            </a:r>
            <a:r>
              <a:rPr lang="en-IN" baseline="62000" dirty="0">
                <a:latin typeface="Arial" panose="020B0604020202020204" pitchFamily="34" charset="0"/>
                <a:cs typeface="Arial" panose="020B0604020202020204" pitchFamily="34" charset="0"/>
              </a:rPr>
              <a:t>x + </a:t>
            </a:r>
            <a:r>
              <a:rPr lang="en-IN" baseline="62000" dirty="0" err="1">
                <a:latin typeface="Arial" panose="020B0604020202020204" pitchFamily="34" charset="0"/>
                <a:cs typeface="Arial" panose="020B0604020202020204" pitchFamily="34" charset="0"/>
              </a:rPr>
              <a:t>nh</a:t>
            </a:r>
            <a:r>
              <a:rPr lang="en-IN" baseline="62000"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                                                                          Answer.</a:t>
            </a:r>
          </a:p>
        </p:txBody>
      </p:sp>
    </p:spTree>
    <p:extLst>
      <p:ext uri="{BB962C8B-B14F-4D97-AF65-F5344CB8AC3E}">
        <p14:creationId xmlns:p14="http://schemas.microsoft.com/office/powerpoint/2010/main" xmlns="" val="386313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1B2AAB3-42ED-4C47-8F7B-829E4AA84D91}"/>
              </a:ext>
            </a:extLst>
          </p:cNvPr>
          <p:cNvSpPr txBox="1"/>
          <p:nvPr/>
        </p:nvSpPr>
        <p:spPr>
          <a:xfrm>
            <a:off x="1570892" y="0"/>
            <a:ext cx="10621108" cy="7458452"/>
          </a:xfrm>
          <a:prstGeom prst="rect">
            <a:avLst/>
          </a:prstGeom>
          <a:noFill/>
        </p:spPr>
        <p:txBody>
          <a:bodyPr wrap="square" rtlCol="0">
            <a:spAutoFit/>
          </a:bodyPr>
          <a:lstStyle/>
          <a:p>
            <a:r>
              <a:rPr lang="en-IN" sz="2400" b="1" i="1" u="sng" dirty="0">
                <a:solidFill>
                  <a:srgbClr val="002060"/>
                </a:solidFill>
                <a:latin typeface="Arial" panose="020B0604020202020204" pitchFamily="34" charset="0"/>
                <a:cs typeface="Arial" panose="020B0604020202020204" pitchFamily="34" charset="0"/>
              </a:rPr>
              <a:t>Forward difference operator :</a:t>
            </a:r>
          </a:p>
          <a:p>
            <a:endParaRPr lang="en-IN" sz="2400" b="1" i="1" u="sng" dirty="0">
              <a:solidFill>
                <a:srgbClr val="002060"/>
              </a:solidFill>
              <a:latin typeface="Arial" panose="020B0604020202020204" pitchFamily="34" charset="0"/>
              <a:cs typeface="Arial" panose="020B0604020202020204" pitchFamily="34" charset="0"/>
            </a:endParaRPr>
          </a:p>
          <a:p>
            <a:r>
              <a:rPr lang="en-IN" sz="2000" dirty="0">
                <a:solidFill>
                  <a:srgbClr val="002060"/>
                </a:solidFill>
                <a:latin typeface="Arial" panose="020B0604020202020204" pitchFamily="34" charset="0"/>
                <a:cs typeface="Arial" panose="020B0604020202020204" pitchFamily="34" charset="0"/>
              </a:rPr>
              <a:t>                                  </a:t>
            </a:r>
            <a:r>
              <a:rPr lang="en-IN" sz="2000" dirty="0">
                <a:latin typeface="Arial" panose="020B0604020202020204" pitchFamily="34" charset="0"/>
                <a:cs typeface="Arial" panose="020B0604020202020204" pitchFamily="34" charset="0"/>
              </a:rPr>
              <a:t>∆f(x) = f( x + h ) – f( x )</a:t>
            </a:r>
          </a:p>
          <a:p>
            <a:r>
              <a:rPr lang="en-IN" sz="2000" dirty="0">
                <a:latin typeface="Arial" panose="020B0604020202020204" pitchFamily="34" charset="0"/>
                <a:cs typeface="Arial" panose="020B0604020202020204" pitchFamily="34" charset="0"/>
              </a:rPr>
              <a:t>                                           ∆c = 0</a:t>
            </a:r>
          </a:p>
          <a:p>
            <a:r>
              <a:rPr lang="en-IN" sz="2000" dirty="0">
                <a:latin typeface="Arial" panose="020B0604020202020204" pitchFamily="34" charset="0"/>
                <a:cs typeface="Arial" panose="020B0604020202020204" pitchFamily="34" charset="0"/>
              </a:rPr>
              <a:t>Same as                      ∆</a:t>
            </a:r>
            <a:r>
              <a:rPr lang="en-IN" sz="2000" baseline="60000" dirty="0">
                <a:latin typeface="Arial" panose="020B0604020202020204" pitchFamily="34" charset="0"/>
                <a:cs typeface="Arial" panose="020B0604020202020204" pitchFamily="34" charset="0"/>
              </a:rPr>
              <a:t>2 </a:t>
            </a:r>
            <a:r>
              <a:rPr lang="en-IN" sz="2000" dirty="0">
                <a:latin typeface="Arial" panose="020B0604020202020204" pitchFamily="34" charset="0"/>
                <a:cs typeface="Arial" panose="020B0604020202020204" pitchFamily="34" charset="0"/>
              </a:rPr>
              <a:t>f( x ) = …………</a:t>
            </a:r>
          </a:p>
          <a:p>
            <a:r>
              <a:rPr lang="en-IN" sz="2000" dirty="0">
                <a:latin typeface="Arial" panose="020B0604020202020204" pitchFamily="34" charset="0"/>
                <a:cs typeface="Arial" panose="020B0604020202020204" pitchFamily="34" charset="0"/>
              </a:rPr>
              <a:t>                                    ∆</a:t>
            </a:r>
            <a:r>
              <a:rPr lang="en-IN" sz="2000" baseline="62000" dirty="0">
                <a:latin typeface="Arial" panose="020B0604020202020204" pitchFamily="34" charset="0"/>
                <a:cs typeface="Arial" panose="020B0604020202020204" pitchFamily="34" charset="0"/>
              </a:rPr>
              <a:t>3 </a:t>
            </a:r>
            <a:r>
              <a:rPr lang="en-IN" sz="2000" dirty="0">
                <a:latin typeface="Arial" panose="020B0604020202020204" pitchFamily="34" charset="0"/>
                <a:cs typeface="Arial" panose="020B0604020202020204" pitchFamily="34" charset="0"/>
              </a:rPr>
              <a:t>f( x ) =………….</a:t>
            </a:r>
          </a:p>
          <a:p>
            <a:r>
              <a:rPr lang="en-IN" sz="2000" dirty="0">
                <a:latin typeface="Arial" panose="020B0604020202020204" pitchFamily="34" charset="0"/>
                <a:cs typeface="Arial" panose="020B0604020202020204" pitchFamily="34" charset="0"/>
              </a:rPr>
              <a:t>                                     .</a:t>
            </a:r>
          </a:p>
          <a:p>
            <a:r>
              <a:rPr lang="en-IN" sz="2000" dirty="0">
                <a:latin typeface="Arial" panose="020B0604020202020204" pitchFamily="34" charset="0"/>
                <a:cs typeface="Arial" panose="020B0604020202020204" pitchFamily="34" charset="0"/>
              </a:rPr>
              <a:t>                                     .</a:t>
            </a:r>
          </a:p>
          <a:p>
            <a:r>
              <a:rPr lang="en-IN" sz="2000" dirty="0">
                <a:latin typeface="Arial" panose="020B0604020202020204" pitchFamily="34" charset="0"/>
                <a:cs typeface="Arial" panose="020B0604020202020204" pitchFamily="34" charset="0"/>
              </a:rPr>
              <a:t>                                     .</a:t>
            </a:r>
          </a:p>
          <a:p>
            <a:r>
              <a:rPr lang="en-IN" sz="2000" dirty="0">
                <a:latin typeface="Arial" panose="020B0604020202020204" pitchFamily="34" charset="0"/>
                <a:cs typeface="Arial" panose="020B0604020202020204" pitchFamily="34" charset="0"/>
              </a:rPr>
              <a:t>                                    ∆</a:t>
            </a:r>
            <a:r>
              <a:rPr lang="en-IN" sz="2000" baseline="64000" dirty="0">
                <a:latin typeface="Arial" panose="020B0604020202020204" pitchFamily="34" charset="0"/>
                <a:cs typeface="Arial" panose="020B0604020202020204" pitchFamily="34" charset="0"/>
              </a:rPr>
              <a:t>n</a:t>
            </a:r>
            <a:r>
              <a:rPr lang="en-IN" sz="2000" dirty="0">
                <a:latin typeface="Arial" panose="020B0604020202020204" pitchFamily="34" charset="0"/>
                <a:cs typeface="Arial" panose="020B0604020202020204" pitchFamily="34" charset="0"/>
              </a:rPr>
              <a:t> f( x ) = ………</a:t>
            </a:r>
          </a:p>
          <a:p>
            <a:r>
              <a:rPr lang="en-IN" sz="2000" dirty="0">
                <a:solidFill>
                  <a:srgbClr val="002060"/>
                </a:solidFill>
                <a:latin typeface="Arial" panose="020B0604020202020204" pitchFamily="34" charset="0"/>
                <a:cs typeface="Arial" panose="020B0604020202020204" pitchFamily="34" charset="0"/>
              </a:rPr>
              <a:t>For example-</a:t>
            </a:r>
          </a:p>
          <a:p>
            <a:endParaRPr lang="en-IN" sz="2000" dirty="0">
              <a:solidFill>
                <a:srgbClr val="002060"/>
              </a:solidFill>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                                 ∆</a:t>
            </a:r>
            <a:r>
              <a:rPr lang="en-IN" sz="2000" baseline="60000" dirty="0">
                <a:latin typeface="Arial" panose="020B0604020202020204" pitchFamily="34" charset="0"/>
                <a:cs typeface="Arial" panose="020B0604020202020204" pitchFamily="34" charset="0"/>
              </a:rPr>
              <a:t>2 </a:t>
            </a:r>
            <a:r>
              <a:rPr lang="en-IN" sz="2000" dirty="0">
                <a:latin typeface="Arial" panose="020B0604020202020204" pitchFamily="34" charset="0"/>
                <a:cs typeface="Arial" panose="020B0604020202020204" pitchFamily="34" charset="0"/>
              </a:rPr>
              <a:t>f( x ) = </a:t>
            </a:r>
            <a:r>
              <a:rPr lang="en-IN" sz="2000" dirty="0">
                <a:solidFill>
                  <a:srgbClr val="002060"/>
                </a:solidFill>
                <a:latin typeface="Arial" panose="020B0604020202020204" pitchFamily="34" charset="0"/>
                <a:cs typeface="Arial" panose="020B0604020202020204" pitchFamily="34" charset="0"/>
              </a:rPr>
              <a:t> </a:t>
            </a:r>
            <a:r>
              <a:rPr lang="en-IN" sz="2000" dirty="0">
                <a:latin typeface="Arial" panose="020B0604020202020204" pitchFamily="34" charset="0"/>
                <a:cs typeface="Arial" panose="020B0604020202020204" pitchFamily="34" charset="0"/>
              </a:rPr>
              <a:t>∆ [ ∆f(x) ] = ∆ [f( x + h ) – f( x ) ]</a:t>
            </a:r>
          </a:p>
          <a:p>
            <a:r>
              <a:rPr lang="en-IN" sz="2000" dirty="0">
                <a:latin typeface="Arial" panose="020B0604020202020204" pitchFamily="34" charset="0"/>
                <a:cs typeface="Arial" panose="020B0604020202020204" pitchFamily="34" charset="0"/>
              </a:rPr>
              <a:t>                                         </a:t>
            </a:r>
          </a:p>
          <a:p>
            <a:r>
              <a:rPr lang="en-IN" sz="2000" dirty="0">
                <a:latin typeface="Arial" panose="020B0604020202020204" pitchFamily="34" charset="0"/>
                <a:cs typeface="Arial" panose="020B0604020202020204" pitchFamily="34" charset="0"/>
              </a:rPr>
              <a:t>                                             = ∆ f( x + h ) – ∆ f( x ) </a:t>
            </a:r>
          </a:p>
          <a:p>
            <a:endParaRPr lang="en-IN" sz="2000" dirty="0">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                                             = [ f(x + 2h ) – f( x + h ) ] – [ f( x + h) – f( x ) ]</a:t>
            </a:r>
          </a:p>
          <a:p>
            <a:endParaRPr lang="en-IN" sz="2000" dirty="0">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                                             = f(x + 2h ) – 2f( x + h ) + f( x )</a:t>
            </a:r>
          </a:p>
          <a:p>
            <a:r>
              <a:rPr lang="en-IN" sz="2000" dirty="0">
                <a:latin typeface="Arial" panose="020B0604020202020204" pitchFamily="34" charset="0"/>
                <a:cs typeface="Arial" panose="020B0604020202020204" pitchFamily="34" charset="0"/>
              </a:rPr>
              <a:t> </a:t>
            </a:r>
            <a:endParaRPr lang="en-IN" sz="2000" dirty="0">
              <a:solidFill>
                <a:srgbClr val="002060"/>
              </a:solidFill>
              <a:latin typeface="Arial" panose="020B0604020202020204" pitchFamily="34" charset="0"/>
              <a:cs typeface="Arial" panose="020B0604020202020204" pitchFamily="34" charset="0"/>
            </a:endParaRPr>
          </a:p>
          <a:p>
            <a:endParaRPr lang="en-IN" sz="2000" dirty="0">
              <a:solidFill>
                <a:srgbClr val="002060"/>
              </a:solidFill>
              <a:latin typeface="Arial" panose="020B0604020202020204" pitchFamily="34" charset="0"/>
              <a:cs typeface="Arial" panose="020B0604020202020204" pitchFamily="34" charset="0"/>
            </a:endParaRPr>
          </a:p>
          <a:p>
            <a:endParaRPr lang="en-IN" sz="2000" baseline="62000" dirty="0">
              <a:latin typeface="Arial" panose="020B0604020202020204" pitchFamily="34" charset="0"/>
              <a:cs typeface="Arial" panose="020B0604020202020204" pitchFamily="34" charset="0"/>
            </a:endParaRPr>
          </a:p>
          <a:p>
            <a:r>
              <a:rPr lang="en-IN" sz="2000" baseline="60000" dirty="0">
                <a:latin typeface="Arial" panose="020B0604020202020204" pitchFamily="34" charset="0"/>
                <a:cs typeface="Arial" panose="020B0604020202020204" pitchFamily="34" charset="0"/>
              </a:rPr>
              <a:t>                                                                   </a:t>
            </a:r>
          </a:p>
          <a:p>
            <a:r>
              <a:rPr lang="en-IN" sz="2400" u="sng" dirty="0">
                <a:solidFill>
                  <a:srgbClr val="00206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xmlns="" val="1369859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78FDD05-57A7-4844-8514-FAFC5F0E43CB}"/>
              </a:ext>
            </a:extLst>
          </p:cNvPr>
          <p:cNvSpPr txBox="1"/>
          <p:nvPr/>
        </p:nvSpPr>
        <p:spPr>
          <a:xfrm>
            <a:off x="1574800" y="0"/>
            <a:ext cx="10617200" cy="707886"/>
          </a:xfrm>
          <a:prstGeom prst="rect">
            <a:avLst/>
          </a:prstGeom>
          <a:noFill/>
        </p:spPr>
        <p:txBody>
          <a:bodyPr wrap="square" rtlCol="0">
            <a:spAutoFit/>
          </a:bodyPr>
          <a:lstStyle/>
          <a:p>
            <a:r>
              <a:rPr lang="en-IN" sz="2000" dirty="0">
                <a:latin typeface="Arial" panose="020B0604020202020204" pitchFamily="34" charset="0"/>
                <a:cs typeface="Arial" panose="020B0604020202020204" pitchFamily="34" charset="0"/>
              </a:rPr>
              <a:t>The forward difference are usually arranged in a tabular form in the following table</a:t>
            </a:r>
          </a:p>
          <a:p>
            <a:endParaRPr lang="en-IN" sz="2000" dirty="0">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xmlns="" id="{303A2AED-082E-4CE7-825E-6185F2B9CB64}"/>
              </a:ext>
            </a:extLst>
          </p:cNvPr>
          <p:cNvGraphicFramePr>
            <a:graphicFrameLocks noGrp="1"/>
          </p:cNvGraphicFramePr>
          <p:nvPr>
            <p:extLst>
              <p:ext uri="{D42A27DB-BD31-4B8C-83A1-F6EECF244321}">
                <p14:modId xmlns:p14="http://schemas.microsoft.com/office/powerpoint/2010/main" xmlns="" val="3155634147"/>
              </p:ext>
            </p:extLst>
          </p:nvPr>
        </p:nvGraphicFramePr>
        <p:xfrm>
          <a:off x="1574800" y="487680"/>
          <a:ext cx="10401300" cy="5882640"/>
        </p:xfrm>
        <a:graphic>
          <a:graphicData uri="http://schemas.openxmlformats.org/drawingml/2006/table">
            <a:tbl>
              <a:tblPr/>
              <a:tblGrid>
                <a:gridCol w="10401300">
                  <a:extLst>
                    <a:ext uri="{9D8B030D-6E8A-4147-A177-3AD203B41FA5}">
                      <a16:colId xmlns:a16="http://schemas.microsoft.com/office/drawing/2014/main" xmlns="" val="3426263176"/>
                    </a:ext>
                  </a:extLst>
                </a:gridCol>
              </a:tblGrid>
              <a:tr h="5857240">
                <a:tc>
                  <a:txBody>
                    <a:bodyPr/>
                    <a:lstStyle/>
                    <a:p>
                      <a:r>
                        <a:rPr lang="en-IN" sz="2000" dirty="0">
                          <a:solidFill>
                            <a:srgbClr val="FF0000"/>
                          </a:solidFill>
                          <a:latin typeface="Arial" panose="020B0604020202020204" pitchFamily="34" charset="0"/>
                          <a:cs typeface="Arial" panose="020B0604020202020204" pitchFamily="34" charset="0"/>
                        </a:rPr>
                        <a:t>Argument              Entry             1</a:t>
                      </a:r>
                      <a:r>
                        <a:rPr lang="en-IN" sz="2000" baseline="30000" dirty="0">
                          <a:solidFill>
                            <a:srgbClr val="FF0000"/>
                          </a:solidFill>
                          <a:latin typeface="Arial" panose="020B0604020202020204" pitchFamily="34" charset="0"/>
                          <a:cs typeface="Arial" panose="020B0604020202020204" pitchFamily="34" charset="0"/>
                        </a:rPr>
                        <a:t>st</a:t>
                      </a:r>
                      <a:r>
                        <a:rPr lang="en-IN" sz="2000" dirty="0">
                          <a:solidFill>
                            <a:srgbClr val="FF0000"/>
                          </a:solidFill>
                          <a:latin typeface="Arial" panose="020B0604020202020204" pitchFamily="34" charset="0"/>
                          <a:cs typeface="Arial" panose="020B0604020202020204" pitchFamily="34" charset="0"/>
                        </a:rPr>
                        <a:t> Diff.         2</a:t>
                      </a:r>
                      <a:r>
                        <a:rPr lang="en-IN" sz="2000" baseline="30000" dirty="0">
                          <a:solidFill>
                            <a:srgbClr val="FF0000"/>
                          </a:solidFill>
                          <a:latin typeface="Arial" panose="020B0604020202020204" pitchFamily="34" charset="0"/>
                          <a:cs typeface="Arial" panose="020B0604020202020204" pitchFamily="34" charset="0"/>
                        </a:rPr>
                        <a:t>nd</a:t>
                      </a:r>
                      <a:r>
                        <a:rPr lang="en-IN" sz="2000" dirty="0">
                          <a:solidFill>
                            <a:srgbClr val="FF0000"/>
                          </a:solidFill>
                          <a:latin typeface="Arial" panose="020B0604020202020204" pitchFamily="34" charset="0"/>
                          <a:cs typeface="Arial" panose="020B0604020202020204" pitchFamily="34" charset="0"/>
                        </a:rPr>
                        <a:t> Diff.          3</a:t>
                      </a:r>
                      <a:r>
                        <a:rPr lang="en-IN" sz="2000" baseline="30000" dirty="0">
                          <a:solidFill>
                            <a:srgbClr val="FF0000"/>
                          </a:solidFill>
                          <a:latin typeface="Arial" panose="020B0604020202020204" pitchFamily="34" charset="0"/>
                          <a:cs typeface="Arial" panose="020B0604020202020204" pitchFamily="34" charset="0"/>
                        </a:rPr>
                        <a:t>rd</a:t>
                      </a:r>
                      <a:r>
                        <a:rPr lang="en-IN" sz="2000" dirty="0">
                          <a:solidFill>
                            <a:srgbClr val="FF0000"/>
                          </a:solidFill>
                          <a:latin typeface="Arial" panose="020B0604020202020204" pitchFamily="34" charset="0"/>
                          <a:cs typeface="Arial" panose="020B0604020202020204" pitchFamily="34" charset="0"/>
                        </a:rPr>
                        <a:t> Diff.        4</a:t>
                      </a:r>
                      <a:r>
                        <a:rPr lang="en-IN" sz="2000" baseline="30000" dirty="0">
                          <a:solidFill>
                            <a:srgbClr val="FF0000"/>
                          </a:solidFill>
                          <a:latin typeface="Arial" panose="020B0604020202020204" pitchFamily="34" charset="0"/>
                          <a:cs typeface="Arial" panose="020B0604020202020204" pitchFamily="34" charset="0"/>
                        </a:rPr>
                        <a:t>th</a:t>
                      </a:r>
                      <a:r>
                        <a:rPr lang="en-IN" sz="2000" dirty="0">
                          <a:solidFill>
                            <a:srgbClr val="FF0000"/>
                          </a:solidFill>
                          <a:latin typeface="Arial" panose="020B0604020202020204" pitchFamily="34" charset="0"/>
                          <a:cs typeface="Arial" panose="020B0604020202020204" pitchFamily="34" charset="0"/>
                        </a:rPr>
                        <a:t> Diff.        5</a:t>
                      </a:r>
                      <a:r>
                        <a:rPr lang="en-IN" sz="2000" baseline="30000" dirty="0">
                          <a:solidFill>
                            <a:srgbClr val="FF0000"/>
                          </a:solidFill>
                          <a:latin typeface="Arial" panose="020B0604020202020204" pitchFamily="34" charset="0"/>
                          <a:cs typeface="Arial" panose="020B0604020202020204" pitchFamily="34" charset="0"/>
                        </a:rPr>
                        <a:t>th</a:t>
                      </a:r>
                      <a:r>
                        <a:rPr lang="en-IN" sz="2000" dirty="0">
                          <a:solidFill>
                            <a:srgbClr val="FF0000"/>
                          </a:solidFill>
                          <a:latin typeface="Arial" panose="020B0604020202020204" pitchFamily="34" charset="0"/>
                          <a:cs typeface="Arial" panose="020B0604020202020204" pitchFamily="34" charset="0"/>
                        </a:rPr>
                        <a:t> Diff.</a:t>
                      </a:r>
                    </a:p>
                    <a:p>
                      <a:r>
                        <a:rPr lang="en-IN" sz="2000" dirty="0">
                          <a:solidFill>
                            <a:srgbClr val="FF0000"/>
                          </a:solidFill>
                          <a:latin typeface="Arial" panose="020B0604020202020204" pitchFamily="34" charset="0"/>
                          <a:cs typeface="Arial" panose="020B0604020202020204" pitchFamily="34" charset="0"/>
                        </a:rPr>
                        <a:t>       x                    y=f(x)                ∆y                ∆</a:t>
                      </a:r>
                      <a:r>
                        <a:rPr lang="en-IN" sz="2000" baseline="62000" dirty="0">
                          <a:solidFill>
                            <a:srgbClr val="FF0000"/>
                          </a:solidFill>
                          <a:latin typeface="Arial" panose="020B0604020202020204" pitchFamily="34" charset="0"/>
                          <a:cs typeface="Arial" panose="020B0604020202020204" pitchFamily="34" charset="0"/>
                        </a:rPr>
                        <a:t>2</a:t>
                      </a:r>
                      <a:r>
                        <a:rPr lang="en-IN" sz="2000" dirty="0">
                          <a:solidFill>
                            <a:srgbClr val="FF0000"/>
                          </a:solidFill>
                          <a:latin typeface="Arial" panose="020B0604020202020204" pitchFamily="34" charset="0"/>
                          <a:cs typeface="Arial" panose="020B0604020202020204" pitchFamily="34" charset="0"/>
                        </a:rPr>
                        <a:t>y                ∆</a:t>
                      </a:r>
                      <a:r>
                        <a:rPr lang="en-IN" sz="2000" baseline="60000" dirty="0">
                          <a:solidFill>
                            <a:srgbClr val="FF0000"/>
                          </a:solidFill>
                          <a:latin typeface="Arial" panose="020B0604020202020204" pitchFamily="34" charset="0"/>
                          <a:cs typeface="Arial" panose="020B0604020202020204" pitchFamily="34" charset="0"/>
                        </a:rPr>
                        <a:t>3</a:t>
                      </a:r>
                      <a:r>
                        <a:rPr lang="en-IN" sz="2000" dirty="0">
                          <a:solidFill>
                            <a:srgbClr val="FF0000"/>
                          </a:solidFill>
                          <a:latin typeface="Arial" panose="020B0604020202020204" pitchFamily="34" charset="0"/>
                          <a:cs typeface="Arial" panose="020B0604020202020204" pitchFamily="34" charset="0"/>
                        </a:rPr>
                        <a:t>y             ∆</a:t>
                      </a:r>
                      <a:r>
                        <a:rPr lang="en-IN" sz="2000" baseline="64000" dirty="0">
                          <a:solidFill>
                            <a:srgbClr val="FF0000"/>
                          </a:solidFill>
                          <a:latin typeface="Arial" panose="020B0604020202020204" pitchFamily="34" charset="0"/>
                          <a:cs typeface="Arial" panose="020B0604020202020204" pitchFamily="34" charset="0"/>
                        </a:rPr>
                        <a:t>4</a:t>
                      </a:r>
                      <a:r>
                        <a:rPr lang="en-IN" sz="2000" dirty="0">
                          <a:solidFill>
                            <a:srgbClr val="FF0000"/>
                          </a:solidFill>
                          <a:latin typeface="Arial" panose="020B0604020202020204" pitchFamily="34" charset="0"/>
                          <a:cs typeface="Arial" panose="020B0604020202020204" pitchFamily="34" charset="0"/>
                        </a:rPr>
                        <a:t>y              ∆</a:t>
                      </a:r>
                      <a:r>
                        <a:rPr lang="en-IN" sz="2000" baseline="62000" dirty="0">
                          <a:solidFill>
                            <a:srgbClr val="FF0000"/>
                          </a:solidFill>
                          <a:latin typeface="Arial" panose="020B0604020202020204" pitchFamily="34" charset="0"/>
                          <a:cs typeface="Arial" panose="020B0604020202020204" pitchFamily="34" charset="0"/>
                        </a:rPr>
                        <a:t>5</a:t>
                      </a:r>
                      <a:r>
                        <a:rPr lang="en-IN" sz="2000" dirty="0">
                          <a:solidFill>
                            <a:srgbClr val="FF0000"/>
                          </a:solidFill>
                          <a:latin typeface="Arial" panose="020B0604020202020204" pitchFamily="34" charset="0"/>
                          <a:cs typeface="Arial" panose="020B0604020202020204" pitchFamily="34" charset="0"/>
                        </a:rPr>
                        <a:t>y</a:t>
                      </a:r>
                    </a:p>
                    <a:p>
                      <a:endParaRPr lang="en-IN" sz="2000" dirty="0">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X0                       y0=f(x0)</a:t>
                      </a:r>
                    </a:p>
                    <a:p>
                      <a:r>
                        <a:rPr lang="en-IN" sz="2000" dirty="0">
                          <a:latin typeface="Arial" panose="020B0604020202020204" pitchFamily="34" charset="0"/>
                          <a:cs typeface="Arial" panose="020B0604020202020204" pitchFamily="34" charset="0"/>
                        </a:rPr>
                        <a:t>                                                      ∆y0</a:t>
                      </a:r>
                    </a:p>
                    <a:p>
                      <a:endParaRPr lang="en-IN" sz="2000" dirty="0">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X1 = x0 + h         y1=f(x1)                                 ∆2y0</a:t>
                      </a:r>
                    </a:p>
                    <a:p>
                      <a:r>
                        <a:rPr lang="en-IN" sz="2000" dirty="0">
                          <a:latin typeface="Arial" panose="020B0604020202020204" pitchFamily="34" charset="0"/>
                          <a:cs typeface="Arial" panose="020B0604020202020204" pitchFamily="34" charset="0"/>
                        </a:rPr>
                        <a:t>                                                      ∆y1                                   ∆3y0</a:t>
                      </a:r>
                    </a:p>
                    <a:p>
                      <a:endParaRPr lang="en-IN" sz="2000" dirty="0">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X2 = x0 + 2h       y2=f(x2)                                 ∆2y1                               ∆4y0</a:t>
                      </a:r>
                    </a:p>
                    <a:p>
                      <a:r>
                        <a:rPr lang="en-IN" sz="2000" dirty="0">
                          <a:latin typeface="Arial" panose="020B0604020202020204" pitchFamily="34" charset="0"/>
                          <a:cs typeface="Arial" panose="020B0604020202020204" pitchFamily="34" charset="0"/>
                        </a:rPr>
                        <a:t>                                                      ∆y2                                    ∆3y1                             ∆5y0</a:t>
                      </a:r>
                    </a:p>
                    <a:p>
                      <a:endParaRPr lang="en-IN" sz="2000" dirty="0">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X3 = x0 + 3h       y3=f(x3)                                 ∆2y2                               ∆4y1</a:t>
                      </a:r>
                    </a:p>
                    <a:p>
                      <a:r>
                        <a:rPr lang="en-IN" sz="2000" dirty="0">
                          <a:latin typeface="Arial" panose="020B0604020202020204" pitchFamily="34" charset="0"/>
                          <a:cs typeface="Arial" panose="020B0604020202020204" pitchFamily="34" charset="0"/>
                        </a:rPr>
                        <a:t>                                                      ∆y3                                    ∆3y2</a:t>
                      </a:r>
                    </a:p>
                    <a:p>
                      <a:endParaRPr lang="en-IN" sz="2000" dirty="0">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X4 = x0 + 4h       y4=f(x4)                                 ∆2y3</a:t>
                      </a:r>
                    </a:p>
                    <a:p>
                      <a:r>
                        <a:rPr lang="en-IN" sz="2000" dirty="0">
                          <a:latin typeface="Arial" panose="020B0604020202020204" pitchFamily="34" charset="0"/>
                          <a:cs typeface="Arial" panose="020B0604020202020204" pitchFamily="34" charset="0"/>
                        </a:rPr>
                        <a:t>                                                      ∆y4</a:t>
                      </a:r>
                    </a:p>
                    <a:p>
                      <a:endParaRPr lang="en-IN" sz="2000" dirty="0">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X5 = x0 + 5h       y5=f(x5)    </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1437616120"/>
                  </a:ext>
                </a:extLst>
              </a:tr>
            </a:tbl>
          </a:graphicData>
        </a:graphic>
      </p:graphicFrame>
      <p:cxnSp>
        <p:nvCxnSpPr>
          <p:cNvPr id="11" name="Straight Connector 10">
            <a:extLst>
              <a:ext uri="{FF2B5EF4-FFF2-40B4-BE49-F238E27FC236}">
                <a16:creationId xmlns:a16="http://schemas.microsoft.com/office/drawing/2014/main" xmlns="" id="{E43EB397-ADF1-46EC-A28C-AEBD9792EBF1}"/>
              </a:ext>
            </a:extLst>
          </p:cNvPr>
          <p:cNvCxnSpPr>
            <a:cxnSpLocks/>
          </p:cNvCxnSpPr>
          <p:nvPr/>
        </p:nvCxnSpPr>
        <p:spPr>
          <a:xfrm>
            <a:off x="3162300" y="495300"/>
            <a:ext cx="88900" cy="5875020"/>
          </a:xfrm>
          <a:prstGeom prst="line">
            <a:avLst/>
          </a:prstGeom>
        </p:spPr>
        <p:style>
          <a:lnRef idx="2">
            <a:schemeClr val="dk1"/>
          </a:lnRef>
          <a:fillRef idx="0">
            <a:schemeClr val="dk1"/>
          </a:fillRef>
          <a:effectRef idx="1">
            <a:schemeClr val="dk1"/>
          </a:effectRef>
          <a:fontRef idx="minor">
            <a:schemeClr val="tx1"/>
          </a:fontRef>
        </p:style>
      </p:cxnSp>
      <p:cxnSp>
        <p:nvCxnSpPr>
          <p:cNvPr id="13" name="Straight Connector 12">
            <a:extLst>
              <a:ext uri="{FF2B5EF4-FFF2-40B4-BE49-F238E27FC236}">
                <a16:creationId xmlns:a16="http://schemas.microsoft.com/office/drawing/2014/main" xmlns="" id="{2A98910A-3030-4F51-AF7D-1B61B1BB402A}"/>
              </a:ext>
            </a:extLst>
          </p:cNvPr>
          <p:cNvCxnSpPr>
            <a:cxnSpLocks/>
          </p:cNvCxnSpPr>
          <p:nvPr/>
        </p:nvCxnSpPr>
        <p:spPr>
          <a:xfrm>
            <a:off x="4940300" y="495300"/>
            <a:ext cx="88900" cy="5875020"/>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Connector 13">
            <a:extLst>
              <a:ext uri="{FF2B5EF4-FFF2-40B4-BE49-F238E27FC236}">
                <a16:creationId xmlns:a16="http://schemas.microsoft.com/office/drawing/2014/main" xmlns="" id="{64597510-10FA-428A-BAD1-5A18701814A3}"/>
              </a:ext>
            </a:extLst>
          </p:cNvPr>
          <p:cNvCxnSpPr>
            <a:cxnSpLocks/>
          </p:cNvCxnSpPr>
          <p:nvPr/>
        </p:nvCxnSpPr>
        <p:spPr>
          <a:xfrm>
            <a:off x="6413500" y="487680"/>
            <a:ext cx="88900" cy="5875020"/>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a:extLst>
              <a:ext uri="{FF2B5EF4-FFF2-40B4-BE49-F238E27FC236}">
                <a16:creationId xmlns:a16="http://schemas.microsoft.com/office/drawing/2014/main" xmlns="" id="{2269B348-9BBA-433F-B60E-DF86E66AA75D}"/>
              </a:ext>
            </a:extLst>
          </p:cNvPr>
          <p:cNvCxnSpPr>
            <a:cxnSpLocks/>
          </p:cNvCxnSpPr>
          <p:nvPr/>
        </p:nvCxnSpPr>
        <p:spPr>
          <a:xfrm>
            <a:off x="7861300" y="487680"/>
            <a:ext cx="88900" cy="5875020"/>
          </a:xfrm>
          <a:prstGeom prst="line">
            <a:avLst/>
          </a:prstGeom>
        </p:spPr>
        <p:style>
          <a:lnRef idx="2">
            <a:schemeClr val="dk1"/>
          </a:lnRef>
          <a:fillRef idx="0">
            <a:schemeClr val="dk1"/>
          </a:fillRef>
          <a:effectRef idx="1">
            <a:schemeClr val="dk1"/>
          </a:effectRef>
          <a:fontRef idx="minor">
            <a:schemeClr val="tx1"/>
          </a:fontRef>
        </p:style>
      </p:cxnSp>
      <p:cxnSp>
        <p:nvCxnSpPr>
          <p:cNvPr id="16" name="Straight Connector 15">
            <a:extLst>
              <a:ext uri="{FF2B5EF4-FFF2-40B4-BE49-F238E27FC236}">
                <a16:creationId xmlns:a16="http://schemas.microsoft.com/office/drawing/2014/main" xmlns="" id="{B31C9748-190C-4EA0-8D38-690F628A2357}"/>
              </a:ext>
            </a:extLst>
          </p:cNvPr>
          <p:cNvCxnSpPr>
            <a:cxnSpLocks/>
          </p:cNvCxnSpPr>
          <p:nvPr/>
        </p:nvCxnSpPr>
        <p:spPr>
          <a:xfrm>
            <a:off x="9309100" y="487680"/>
            <a:ext cx="88900" cy="5875020"/>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Connector 16">
            <a:extLst>
              <a:ext uri="{FF2B5EF4-FFF2-40B4-BE49-F238E27FC236}">
                <a16:creationId xmlns:a16="http://schemas.microsoft.com/office/drawing/2014/main" xmlns="" id="{B9D10A32-C8FC-4ABB-8321-6B9F6415051F}"/>
              </a:ext>
            </a:extLst>
          </p:cNvPr>
          <p:cNvCxnSpPr>
            <a:cxnSpLocks/>
          </p:cNvCxnSpPr>
          <p:nvPr/>
        </p:nvCxnSpPr>
        <p:spPr>
          <a:xfrm>
            <a:off x="10642600" y="495300"/>
            <a:ext cx="88900" cy="5875020"/>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a:extLst>
              <a:ext uri="{FF2B5EF4-FFF2-40B4-BE49-F238E27FC236}">
                <a16:creationId xmlns:a16="http://schemas.microsoft.com/office/drawing/2014/main" xmlns="" id="{A653749D-462F-440B-9557-57B78F4F7E7E}"/>
              </a:ext>
            </a:extLst>
          </p:cNvPr>
          <p:cNvCxnSpPr/>
          <p:nvPr/>
        </p:nvCxnSpPr>
        <p:spPr>
          <a:xfrm>
            <a:off x="1574800" y="1295400"/>
            <a:ext cx="104013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xmlns="" val="3451629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TextBox 1">
                <a:extLst>
                  <a:ext uri="{FF2B5EF4-FFF2-40B4-BE49-F238E27FC236}">
                    <a16:creationId xmlns:a16="http://schemas.microsoft.com/office/drawing/2014/main" id="{D4ACD08F-DFDA-4199-947C-AD2E12F87F13}"/>
                  </a:ext>
                </a:extLst>
              </p:cNvPr>
              <p:cNvSpPr txBox="1"/>
              <p:nvPr/>
            </p:nvSpPr>
            <p:spPr>
              <a:xfrm>
                <a:off x="1559859" y="0"/>
                <a:ext cx="10632141" cy="6063198"/>
              </a:xfrm>
              <a:prstGeom prst="rect">
                <a:avLst/>
              </a:prstGeom>
              <a:noFill/>
            </p:spPr>
            <p:txBody>
              <a:bodyPr wrap="square" rtlCol="0">
                <a:spAutoFit/>
              </a:bodyPr>
              <a:lstStyle/>
              <a:p>
                <a:r>
                  <a:rPr lang="en-IN" sz="2000" b="1" i="1" u="sng" dirty="0">
                    <a:solidFill>
                      <a:srgbClr val="002060"/>
                    </a:solidFill>
                    <a:latin typeface="Arial" panose="020B0604020202020204" pitchFamily="34" charset="0"/>
                    <a:cs typeface="Arial" panose="020B0604020202020204" pitchFamily="34" charset="0"/>
                  </a:rPr>
                  <a:t>Backword difference operator:-</a:t>
                </a:r>
              </a:p>
              <a:p>
                <a:endParaRPr lang="en-IN" sz="2000" b="1" i="1" u="sng" dirty="0">
                  <a:solidFill>
                    <a:srgbClr val="002060"/>
                  </a:solidFill>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                              </a:t>
                </a:r>
                <a14:m>
                  <m:oMath xmlns:m="http://schemas.openxmlformats.org/officeDocument/2006/math">
                    <m:r>
                      <m:rPr>
                        <m:sty m:val="p"/>
                      </m:rPr>
                      <a:rPr lang="en-IN" sz="2000" i="1" smtClean="0">
                        <a:latin typeface="Cambria Math" panose="02040503050406030204" pitchFamily="18" charset="0"/>
                        <a:ea typeface="Cambria Math" panose="02040503050406030204" pitchFamily="18" charset="0"/>
                      </a:rPr>
                      <m:t>∇</m:t>
                    </m:r>
                    <m:r>
                      <a:rPr lang="en-IN" sz="2000" i="1" smtClean="0">
                        <a:latin typeface="Cambria Math" panose="02040503050406030204" pitchFamily="18" charset="0"/>
                        <a:ea typeface="Cambria Math" panose="02040503050406030204" pitchFamily="18" charset="0"/>
                      </a:rPr>
                      <m:t> </m:t>
                    </m:r>
                  </m:oMath>
                </a14:m>
                <a:r>
                  <a:rPr lang="en-IN" sz="2000" dirty="0">
                    <a:latin typeface="Arial" panose="020B0604020202020204" pitchFamily="34" charset="0"/>
                    <a:cs typeface="Arial" panose="020B0604020202020204" pitchFamily="34" charset="0"/>
                  </a:rPr>
                  <a:t>f(x) = f( x + h ) – f( x )</a:t>
                </a:r>
              </a:p>
              <a:p>
                <a:endParaRPr lang="en-IN" sz="2000" dirty="0">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Where </a:t>
                </a:r>
                <a14:m>
                  <m:oMath xmlns:m="http://schemas.openxmlformats.org/officeDocument/2006/math">
                    <m:r>
                      <m:rPr>
                        <m:sty m:val="p"/>
                      </m:rPr>
                      <a:rPr lang="en-IN" sz="2000" i="1" smtClean="0">
                        <a:latin typeface="Cambria Math" panose="02040503050406030204" pitchFamily="18" charset="0"/>
                        <a:ea typeface="Cambria Math" panose="02040503050406030204" pitchFamily="18" charset="0"/>
                      </a:rPr>
                      <m:t>∇</m:t>
                    </m:r>
                  </m:oMath>
                </a14:m>
                <a:r>
                  <a:rPr lang="en-IN" sz="2000" dirty="0">
                    <a:latin typeface="Arial" panose="020B0604020202020204" pitchFamily="34" charset="0"/>
                    <a:cs typeface="Arial" panose="020B0604020202020204" pitchFamily="34" charset="0"/>
                  </a:rPr>
                  <a:t>f(x) is called first backward difference</a:t>
                </a:r>
              </a:p>
              <a:p>
                <a:endParaRPr lang="en-IN" sz="2000" dirty="0">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                                   </a:t>
                </a:r>
                <a14:m>
                  <m:oMath xmlns:m="http://schemas.openxmlformats.org/officeDocument/2006/math">
                    <m:r>
                      <m:rPr>
                        <m:sty m:val="p"/>
                      </m:rPr>
                      <a:rPr lang="en-IN" sz="2000" i="1" smtClean="0">
                        <a:latin typeface="Cambria Math" panose="02040503050406030204" pitchFamily="18" charset="0"/>
                        <a:ea typeface="Cambria Math" panose="02040503050406030204" pitchFamily="18" charset="0"/>
                      </a:rPr>
                      <m:t>∇</m:t>
                    </m:r>
                  </m:oMath>
                </a14:m>
                <a:r>
                  <a:rPr lang="en-IN" sz="2000" dirty="0">
                    <a:latin typeface="Arial" panose="020B0604020202020204" pitchFamily="34" charset="0"/>
                    <a:cs typeface="Arial" panose="020B0604020202020204" pitchFamily="34" charset="0"/>
                  </a:rPr>
                  <a:t>c = c – c = 0</a:t>
                </a:r>
              </a:p>
              <a:p>
                <a:endParaRPr lang="en-IN" sz="2000" b="1" i="1" dirty="0">
                  <a:latin typeface="Arial" panose="020B0604020202020204" pitchFamily="34" charset="0"/>
                  <a:cs typeface="Arial" panose="020B0604020202020204" pitchFamily="34" charset="0"/>
                </a:endParaRPr>
              </a:p>
              <a:p>
                <a:r>
                  <a:rPr lang="en-IN" sz="2000" dirty="0">
                    <a:latin typeface="Arial" panose="020B0604020202020204" pitchFamily="34" charset="0"/>
                    <a:cs typeface="Arial" panose="020B0604020202020204" pitchFamily="34" charset="0"/>
                  </a:rPr>
                  <a:t>                                </a:t>
                </a:r>
                <a14:m>
                  <m:oMath xmlns:m="http://schemas.openxmlformats.org/officeDocument/2006/math">
                    <m:r>
                      <m:rPr>
                        <m:sty m:val="p"/>
                      </m:rPr>
                      <a:rPr lang="en-IN" sz="2000" i="1" smtClean="0">
                        <a:latin typeface="Cambria Math" panose="02040503050406030204" pitchFamily="18" charset="0"/>
                        <a:ea typeface="Cambria Math" panose="02040503050406030204" pitchFamily="18" charset="0"/>
                      </a:rPr>
                      <m:t>∇</m:t>
                    </m:r>
                    <m:r>
                      <a:rPr lang="en-IN" sz="2000" i="1" smtClean="0">
                        <a:latin typeface="Cambria Math" panose="02040503050406030204" pitchFamily="18" charset="0"/>
                        <a:ea typeface="Cambria Math" panose="02040503050406030204" pitchFamily="18" charset="0"/>
                      </a:rPr>
                      <m:t> </m:t>
                    </m:r>
                  </m:oMath>
                </a14:m>
                <a:r>
                  <a:rPr lang="en-IN" sz="2000" baseline="60000" dirty="0">
                    <a:latin typeface="Arial" panose="020B0604020202020204" pitchFamily="34" charset="0"/>
                    <a:cs typeface="Arial" panose="020B0604020202020204" pitchFamily="34" charset="0"/>
                  </a:rPr>
                  <a:t>2 </a:t>
                </a:r>
                <a:r>
                  <a:rPr lang="en-IN" sz="2000" dirty="0">
                    <a:latin typeface="Arial" panose="020B0604020202020204" pitchFamily="34" charset="0"/>
                    <a:cs typeface="Arial" panose="020B0604020202020204" pitchFamily="34" charset="0"/>
                  </a:rPr>
                  <a:t>f( x ) = </a:t>
                </a:r>
                <a14:m>
                  <m:oMath xmlns:m="http://schemas.openxmlformats.org/officeDocument/2006/math">
                    <m:r>
                      <m:rPr>
                        <m:sty m:val="p"/>
                      </m:rPr>
                      <a:rPr lang="en-IN" sz="2000" i="1">
                        <a:latin typeface="Cambria Math" panose="02040503050406030204" pitchFamily="18" charset="0"/>
                        <a:ea typeface="Cambria Math" panose="02040503050406030204" pitchFamily="18" charset="0"/>
                      </a:rPr>
                      <m:t>∇</m:t>
                    </m:r>
                  </m:oMath>
                </a14:m>
                <a:r>
                  <a:rPr lang="en-IN" sz="2000" dirty="0">
                    <a:latin typeface="Arial" panose="020B0604020202020204" pitchFamily="34" charset="0"/>
                    <a:cs typeface="Arial" panose="020B0604020202020204" pitchFamily="34" charset="0"/>
                  </a:rPr>
                  <a:t> [</a:t>
                </a:r>
                <a14:m>
                  <m:oMath xmlns:m="http://schemas.openxmlformats.org/officeDocument/2006/math">
                    <m:r>
                      <m:rPr>
                        <m:sty m:val="p"/>
                      </m:rPr>
                      <a:rPr lang="en-IN" sz="2000" i="1">
                        <a:latin typeface="Cambria Math" panose="02040503050406030204" pitchFamily="18" charset="0"/>
                        <a:ea typeface="Cambria Math" panose="02040503050406030204" pitchFamily="18" charset="0"/>
                      </a:rPr>
                      <m:t>∇</m:t>
                    </m:r>
                    <m:r>
                      <a:rPr lang="en-IN" sz="2000" i="1">
                        <a:latin typeface="Cambria Math" panose="02040503050406030204" pitchFamily="18" charset="0"/>
                        <a:ea typeface="Cambria Math" panose="02040503050406030204" pitchFamily="18" charset="0"/>
                      </a:rPr>
                      <m:t> </m:t>
                    </m:r>
                  </m:oMath>
                </a14:m>
                <a:r>
                  <a:rPr lang="en-IN" sz="2000" dirty="0">
                    <a:latin typeface="Arial" panose="020B0604020202020204" pitchFamily="34" charset="0"/>
                    <a:cs typeface="Arial" panose="020B0604020202020204" pitchFamily="34" charset="0"/>
                  </a:rPr>
                  <a:t>f(x) ] = </a:t>
                </a:r>
                <a14:m>
                  <m:oMath xmlns:m="http://schemas.openxmlformats.org/officeDocument/2006/math">
                    <m:r>
                      <m:rPr>
                        <m:sty m:val="p"/>
                      </m:rPr>
                      <a:rPr lang="en-IN" sz="2000" i="1">
                        <a:latin typeface="Cambria Math" panose="02040503050406030204" pitchFamily="18" charset="0"/>
                        <a:ea typeface="Cambria Math" panose="02040503050406030204" pitchFamily="18" charset="0"/>
                      </a:rPr>
                      <m:t>∇</m:t>
                    </m:r>
                  </m:oMath>
                </a14:m>
                <a:r>
                  <a:rPr lang="en-IN" sz="2000" dirty="0">
                    <a:latin typeface="Arial" panose="020B0604020202020204" pitchFamily="34" charset="0"/>
                    <a:cs typeface="Arial" panose="020B0604020202020204" pitchFamily="34" charset="0"/>
                  </a:rPr>
                  <a:t> [f(x) - </a:t>
                </a:r>
                <a14:m>
                  <m:oMath xmlns:m="http://schemas.openxmlformats.org/officeDocument/2006/math">
                    <m:r>
                      <m:rPr>
                        <m:sty m:val="p"/>
                      </m:rPr>
                      <a:rPr lang="en-IN" sz="2000" i="1">
                        <a:latin typeface="Cambria Math" panose="02040503050406030204" pitchFamily="18" charset="0"/>
                        <a:ea typeface="Cambria Math" panose="02040503050406030204" pitchFamily="18" charset="0"/>
                      </a:rPr>
                      <m:t>∇</m:t>
                    </m:r>
                  </m:oMath>
                </a14:m>
                <a:r>
                  <a:rPr lang="en-IN" sz="2000" dirty="0">
                    <a:latin typeface="Arial" panose="020B0604020202020204" pitchFamily="34" charset="0"/>
                    <a:cs typeface="Arial" panose="020B0604020202020204" pitchFamily="34" charset="0"/>
                  </a:rPr>
                  <a:t> f( x – h )]</a:t>
                </a:r>
              </a:p>
              <a:p>
                <a:r>
                  <a:rPr lang="en-IN" sz="2000" dirty="0">
                    <a:latin typeface="Arial" panose="020B0604020202020204" pitchFamily="34" charset="0"/>
                    <a:cs typeface="Arial" panose="020B0604020202020204" pitchFamily="34" charset="0"/>
                  </a:rPr>
                  <a:t>                                         </a:t>
                </a:r>
              </a:p>
              <a:p>
                <a:r>
                  <a:rPr lang="en-IN" sz="2000" dirty="0">
                    <a:latin typeface="Arial" panose="020B0604020202020204" pitchFamily="34" charset="0"/>
                    <a:cs typeface="Arial" panose="020B0604020202020204" pitchFamily="34" charset="0"/>
                  </a:rPr>
                  <a:t>                                             = f( x ) – f( x – h ) – [ f( x – h ) – f( x – 2h ) ]</a:t>
                </a:r>
              </a:p>
              <a:p>
                <a:endParaRPr lang="en-IN" sz="2000" dirty="0">
                  <a:solidFill>
                    <a:srgbClr val="002060"/>
                  </a:solidFill>
                  <a:latin typeface="Arial" panose="020B0604020202020204" pitchFamily="34" charset="0"/>
                  <a:cs typeface="Arial" panose="020B0604020202020204" pitchFamily="34" charset="0"/>
                </a:endParaRPr>
              </a:p>
              <a:p>
                <a:r>
                  <a:rPr lang="en-IN" sz="2000" dirty="0">
                    <a:solidFill>
                      <a:srgbClr val="002060"/>
                    </a:solidFill>
                    <a:latin typeface="Arial" panose="020B0604020202020204" pitchFamily="34" charset="0"/>
                    <a:cs typeface="Arial" panose="020B0604020202020204" pitchFamily="34" charset="0"/>
                  </a:rPr>
                  <a:t>                                             </a:t>
                </a:r>
                <a:r>
                  <a:rPr lang="en-IN" sz="2000" dirty="0">
                    <a:latin typeface="Arial" panose="020B0604020202020204" pitchFamily="34" charset="0"/>
                    <a:cs typeface="Arial" panose="020B0604020202020204" pitchFamily="34" charset="0"/>
                  </a:rPr>
                  <a:t>= f( x ) – 2f( x – h ) + f( x – 2h )</a:t>
                </a:r>
              </a:p>
              <a:p>
                <a:endParaRPr lang="en-IN" sz="2000" dirty="0">
                  <a:latin typeface="Arial" panose="020B0604020202020204" pitchFamily="34" charset="0"/>
                  <a:cs typeface="Arial" panose="020B0604020202020204" pitchFamily="34" charset="0"/>
                </a:endParaRPr>
              </a:p>
              <a:p>
                <a:endParaRPr lang="en-IN" sz="2000" dirty="0">
                  <a:latin typeface="Arial" panose="020B0604020202020204" pitchFamily="34" charset="0"/>
                  <a:cs typeface="Arial" panose="020B0604020202020204" pitchFamily="34" charset="0"/>
                </a:endParaRPr>
              </a:p>
              <a:p>
                <a:r>
                  <a:rPr lang="en-IN" sz="4000" b="1" i="1" dirty="0">
                    <a:solidFill>
                      <a:srgbClr val="FF0000"/>
                    </a:solidFill>
                    <a:latin typeface="Arial" panose="020B0604020202020204" pitchFamily="34" charset="0"/>
                    <a:cs typeface="Arial" panose="020B0604020202020204" pitchFamily="34" charset="0"/>
                  </a:rPr>
                  <a:t>References :-</a:t>
                </a:r>
              </a:p>
              <a:p>
                <a:endParaRPr lang="en-IN" sz="2000" dirty="0">
                  <a:latin typeface="Arial" panose="020B0604020202020204" pitchFamily="34" charset="0"/>
                  <a:cs typeface="Arial" panose="020B0604020202020204" pitchFamily="34" charset="0"/>
                </a:endParaRPr>
              </a:p>
              <a:p>
                <a:r>
                  <a:rPr lang="en-IN" sz="2800" dirty="0">
                    <a:solidFill>
                      <a:srgbClr val="0070C0"/>
                    </a:solidFill>
                    <a:latin typeface="Arial" panose="020B0604020202020204" pitchFamily="34" charset="0"/>
                    <a:cs typeface="Arial" panose="020B0604020202020204" pitchFamily="34" charset="0"/>
                  </a:rPr>
                  <a:t>“Numerical Analysis” : Vinod Kumar</a:t>
                </a:r>
              </a:p>
            </p:txBody>
          </p:sp>
        </mc:Choice>
        <mc:Fallback>
          <p:sp>
            <p:nvSpPr>
              <p:cNvPr id="2" name="TextBox 1">
                <a:extLst>
                  <a:ext uri="{FF2B5EF4-FFF2-40B4-BE49-F238E27FC236}">
                    <a16:creationId xmlns:a16="http://schemas.microsoft.com/office/drawing/2014/main" xmlns="" id="{D4ACD08F-DFDA-4199-947C-AD2E12F87F13}"/>
                  </a:ext>
                </a:extLst>
              </p:cNvPr>
              <p:cNvSpPr txBox="1">
                <a:spLocks noRot="1" noChangeAspect="1" noMove="1" noResize="1" noEditPoints="1" noAdjustHandles="1" noChangeArrowheads="1" noChangeShapeType="1" noTextEdit="1"/>
              </p:cNvSpPr>
              <p:nvPr/>
            </p:nvSpPr>
            <p:spPr>
              <a:xfrm>
                <a:off x="1559859" y="0"/>
                <a:ext cx="10632141" cy="6063198"/>
              </a:xfrm>
              <a:prstGeom prst="rect">
                <a:avLst/>
              </a:prstGeom>
              <a:blipFill>
                <a:blip r:embed="rId2"/>
                <a:stretch>
                  <a:fillRect l="-2064" t="-402" b="-1809"/>
                </a:stretch>
              </a:blipFill>
            </p:spPr>
            <p:txBody>
              <a:bodyPr/>
              <a:lstStyle/>
              <a:p>
                <a:r>
                  <a:rPr lang="en-IN">
                    <a:noFill/>
                  </a:rPr>
                  <a:t> </a:t>
                </a:r>
              </a:p>
            </p:txBody>
          </p:sp>
        </mc:Fallback>
      </mc:AlternateContent>
    </p:spTree>
    <p:extLst>
      <p:ext uri="{BB962C8B-B14F-4D97-AF65-F5344CB8AC3E}">
        <p14:creationId xmlns:p14="http://schemas.microsoft.com/office/powerpoint/2010/main" xmlns="" val="9634087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192</TotalTime>
  <Words>733</Words>
  <Application>Microsoft Office PowerPoint</Application>
  <PresentationFormat>Custom</PresentationFormat>
  <Paragraphs>112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Parallax</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Harshit Singh Jadon</dc:creator>
  <cp:lastModifiedBy>user</cp:lastModifiedBy>
  <cp:revision>4</cp:revision>
  <dcterms:created xsi:type="dcterms:W3CDTF">2022-08-27T03:06:07Z</dcterms:created>
  <dcterms:modified xsi:type="dcterms:W3CDTF">2022-10-07T07:03:49Z</dcterms:modified>
</cp:coreProperties>
</file>